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C0F660-72AD-412F-A559-4EB88346DAB5}">
  <a:tblStyle styleId="{8DC0F660-72AD-412F-A559-4EB88346DAB5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76C72801-AEC8-4731-BE30-8C085796FBE7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436344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0763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415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5456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44232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3938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04442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8326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6230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968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20040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8955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2150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0" name="Shape 2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46039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374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5609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40439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9306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8833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4123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8193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897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1pPr>
            <a:lvl2pPr marL="457200" marR="0" indent="0" algn="ctr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None/>
              <a:defRPr/>
            </a:lvl2pPr>
            <a:lvl3pPr marL="914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 rot="5400000">
            <a:off x="2480449" y="-1062093"/>
            <a:ext cx="3729000" cy="789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 rot="5400000">
            <a:off x="5761350" y="1367999"/>
            <a:ext cx="4579199" cy="21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 rot="5400000">
            <a:off x="1311713" y="-743249"/>
            <a:ext cx="4579199" cy="6408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62487" y="2943225"/>
            <a:ext cx="3871799" cy="180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396875" y="171450"/>
            <a:ext cx="8747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SzPct val="58333"/>
              <a:defRPr sz="2400">
                <a:solidFill>
                  <a:schemeClr val="dk1"/>
                </a:solidFill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638175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62487" y="1021556"/>
            <a:ext cx="3871799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57762" y="333802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Arial"/>
              <a:buNone/>
              <a:defRPr/>
            </a:lvl6pPr>
            <a:lvl7pPr marL="2743200" indent="0" rtl="0">
              <a:spcBef>
                <a:spcPts val="0"/>
              </a:spcBef>
              <a:buFont typeface="Arial"/>
              <a:buNone/>
              <a:defRPr/>
            </a:lvl7pPr>
            <a:lvl8pPr marL="3200400" indent="0" rtl="0">
              <a:spcBef>
                <a:spcPts val="0"/>
              </a:spcBef>
              <a:buFont typeface="Arial"/>
              <a:buNone/>
              <a:defRPr/>
            </a:lvl8pPr>
            <a:lvl9pPr marL="3657600" indent="0" rtl="0">
              <a:spcBef>
                <a:spcPts val="0"/>
              </a:spcBef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74089" y="278386"/>
            <a:ext cx="7591499" cy="57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119062" marR="0" indent="-119062" algn="l" rtl="0">
              <a:spcBef>
                <a:spcPts val="0"/>
              </a:spcBef>
              <a:spcAft>
                <a:spcPts val="0"/>
              </a:spcAft>
              <a:buSzPct val="100000"/>
              <a:defRPr sz="3000"/>
            </a:lvl1pPr>
            <a:lvl2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2pPr>
            <a:lvl3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3pPr>
            <a:lvl4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4pPr>
            <a:lvl5pPr marL="119062" marR="0" indent="-119062" algn="l" rtl="0">
              <a:spcBef>
                <a:spcPts val="0"/>
              </a:spcBef>
              <a:spcAft>
                <a:spcPts val="0"/>
              </a:spcAft>
              <a:defRPr/>
            </a:lvl5pPr>
            <a:lvl6pPr marL="576262" marR="0" indent="-4762" algn="l" rtl="0">
              <a:spcBef>
                <a:spcPts val="0"/>
              </a:spcBef>
              <a:spcAft>
                <a:spcPts val="0"/>
              </a:spcAft>
              <a:defRPr/>
            </a:lvl6pPr>
            <a:lvl7pPr marL="1033462" marR="0" indent="-4762" algn="l" rtl="0">
              <a:spcBef>
                <a:spcPts val="0"/>
              </a:spcBef>
              <a:spcAft>
                <a:spcPts val="0"/>
              </a:spcAft>
              <a:defRPr/>
            </a:lvl7pPr>
            <a:lvl8pPr marL="1490662" marR="0" indent="-4762" algn="l" rtl="0">
              <a:spcBef>
                <a:spcPts val="0"/>
              </a:spcBef>
              <a:spcAft>
                <a:spcPts val="0"/>
              </a:spcAft>
              <a:defRPr/>
            </a:lvl8pPr>
            <a:lvl9pPr marL="1947862" marR="0" indent="-4762" algn="l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51459" algn="l" rtl="0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Calibri"/>
              <a:buChar char="■"/>
              <a:defRPr sz="2400"/>
            </a:lvl1pPr>
            <a:lvl2pPr marL="742950" marR="0" indent="-14605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Font typeface="Calibri"/>
              <a:buChar char="■"/>
              <a:defRPr sz="2400"/>
            </a:lvl2pPr>
            <a:lvl3pPr marL="1143000" marR="0" indent="-1270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▪"/>
              <a:defRPr sz="2400"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–"/>
              <a:defRPr sz="2400"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alibri"/>
              <a:buChar char="»"/>
              <a:defRPr sz="2400"/>
            </a:lvl5pPr>
            <a:lvl6pPr marL="25146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75000"/>
              <a:buFont typeface="Arial"/>
              <a:buChar char="»"/>
              <a:defRPr sz="2400"/>
            </a:lvl6pPr>
            <a:lvl7pPr marL="29718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7pPr>
            <a:lvl8pPr marL="34290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8pPr>
            <a:lvl9pPr marL="3886200" marR="0" indent="-101600" algn="l" rtl="0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ct val="100000"/>
              <a:buFont typeface="Arial"/>
              <a:buChar char="»"/>
              <a:defRPr sz="2400"/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171599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 txBox="1"/>
          <p:nvPr/>
        </p:nvSpPr>
        <p:spPr>
          <a:xfrm>
            <a:off x="7897813" y="-20241"/>
            <a:ext cx="1309799" cy="208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200" b="1" i="0" u="none" strike="noStrike" cap="none" baseline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</a:p>
        </p:txBody>
      </p:sp>
      <p:sp>
        <p:nvSpPr>
          <p:cNvPr id="9" name="Shape 9"/>
          <p:cNvSpPr/>
          <p:nvPr/>
        </p:nvSpPr>
        <p:spPr>
          <a:xfrm>
            <a:off x="8830842" y="4958834"/>
            <a:ext cx="313200" cy="18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/>
              <a:t> 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cs.cmu.edu/~213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85800" y="1281008"/>
            <a:ext cx="7772400" cy="1102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15-213 Recitation: Bomb Lab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85800" y="2914650"/>
            <a:ext cx="7677600" cy="923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 smtClean="0"/>
              <a:t>21 Sep 2015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" dirty="0" smtClean="0"/>
              <a:t>Monil Shah, Shelton D’Souza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Jumps</a:t>
            </a:r>
          </a:p>
        </p:txBody>
      </p:sp>
      <p:graphicFrame>
        <p:nvGraphicFramePr>
          <p:cNvPr id="172" name="Shape 172"/>
          <p:cNvGraphicFramePr/>
          <p:nvPr/>
        </p:nvGraphicFramePr>
        <p:xfrm>
          <a:off x="517112" y="1113950"/>
          <a:ext cx="8109750" cy="3815420"/>
        </p:xfrm>
        <a:graphic>
          <a:graphicData uri="http://schemas.openxmlformats.org/drawingml/2006/table">
            <a:tbl>
              <a:tblPr>
                <a:noFill/>
                <a:tableStyleId>{76C72801-AEC8-4731-BE30-8C085796FBE7}</a:tableStyleId>
              </a:tblPr>
              <a:tblGrid>
                <a:gridCol w="1370075"/>
                <a:gridCol w="2338825"/>
                <a:gridCol w="1404675"/>
                <a:gridCol w="2996175"/>
              </a:tblGrid>
              <a:tr h="30677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/>
                        <a:t>Instruction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Effect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Instruction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Effect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jmp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Always jump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above (unsigned &gt;)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je/jz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eq / zero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jae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above / equal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jne/jnz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!eq / !zero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below (unsigned &lt;)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jg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greater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jbe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dirty="0"/>
                        <a:t>Jump if below / equal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jge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greater / eq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sign bit is 1 (neg)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less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sign bit is 0 (pos)</a:t>
                      </a:r>
                    </a:p>
                  </a:txBody>
                  <a:tcPr marL="91425" marR="91425" marT="91425" marB="91425"/>
                </a:tc>
              </a:tr>
              <a:tr h="4797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jle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/>
                        <a:t>Jump if less / eq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8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 u="sng"/>
              <a:t>            </a:t>
            </a:r>
            <a:r>
              <a:rPr lang="en" sz="2400"/>
              <a:t>, jump to addr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0xdeadbeef</a:t>
            </a:r>
          </a:p>
          <a:p>
            <a:pPr rtl="0">
              <a:spcBef>
                <a:spcPts val="0"/>
              </a:spcBef>
              <a:buNone/>
            </a:pPr>
            <a:endParaRPr sz="2400"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 u="sng"/>
              <a:t>            </a:t>
            </a:r>
            <a:r>
              <a:rPr lang="en" sz="2400"/>
              <a:t>, jump to addr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0x15213b</a:t>
            </a:r>
          </a:p>
          <a:p>
            <a:pPr rtl="0">
              <a:spcBef>
                <a:spcPts val="0"/>
              </a:spcBef>
              <a:buNone/>
            </a:pPr>
            <a:endParaRPr sz="2400">
              <a:latin typeface="Courier New"/>
              <a:ea typeface="Courier New"/>
              <a:cs typeface="Courier New"/>
              <a:sym typeface="Courier New"/>
            </a:endParaRPr>
          </a:p>
          <a:p>
            <a:pPr rtl="0">
              <a:spcBef>
                <a:spcPts val="0"/>
              </a:spcBef>
              <a:buNone/>
            </a:pP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>
              <a:spcBef>
                <a:spcPts val="0"/>
              </a:spcBef>
              <a:buNone/>
            </a:pPr>
            <a:r>
              <a:rPr lang="en" sz="2400">
                <a:solidFill>
                  <a:schemeClr val="dk1"/>
                </a:solidFill>
              </a:rPr>
              <a:t>If </a:t>
            </a:r>
            <a:r>
              <a:rPr lang="en" sz="2400" u="sng">
                <a:solidFill>
                  <a:schemeClr val="dk1"/>
                </a:solidFill>
              </a:rPr>
              <a:t>            </a:t>
            </a:r>
            <a:r>
              <a:rPr lang="en" sz="2400">
                <a:solidFill>
                  <a:schemeClr val="dk1"/>
                </a:solidFill>
              </a:rPr>
              <a:t>, jump to </a:t>
            </a:r>
            <a:r>
              <a:rPr lang="en" sz="2400" u="sng">
                <a:solidFill>
                  <a:schemeClr val="dk1"/>
                </a:solidFill>
              </a:rPr>
              <a:t>          </a:t>
            </a:r>
            <a:r>
              <a:rPr lang="en" sz="2400">
                <a:solidFill>
                  <a:schemeClr val="dk1"/>
                </a:solidFill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%r12 &gt;= 0x15213</a:t>
            </a:r>
            <a:r>
              <a:rPr lang="en" sz="2400"/>
              <a:t>,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0xdeadbeef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If the unsigned value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%rdi</a:t>
            </a:r>
            <a:r>
              <a:rPr lang="en" sz="2400"/>
              <a:t> is at or above the unsigned value of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%rax</a:t>
            </a:r>
            <a:r>
              <a:rPr lang="en" sz="2400"/>
              <a:t>,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0x15213b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x64 Assembly: A Quick Drill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391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$0x15213, %r12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jge deadbeef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cmp %rax, %rdi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jae 15213b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test %r8, %r8</a:t>
            </a:r>
          </a:p>
          <a:p>
            <a:pPr lvl="0" rtl="0">
              <a:spcBef>
                <a:spcPts val="0"/>
              </a:spcBef>
              <a:buNone/>
            </a:pPr>
            <a:r>
              <a:rPr lang="en" b="1">
                <a:latin typeface="Courier New"/>
                <a:ea typeface="Courier New"/>
                <a:cs typeface="Courier New"/>
                <a:sym typeface="Courier New"/>
              </a:rPr>
              <a:t>jnz (%rsi)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4370825" y="1021400"/>
            <a:ext cx="3748200" cy="372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%r8 &amp; %r8</a:t>
            </a:r>
            <a:r>
              <a:rPr lang="en" sz="2400"/>
              <a:t> is not zero, jump to the address stored in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%rsi</a:t>
            </a:r>
            <a:r>
              <a:rPr lang="en" sz="2400"/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Diffusing Your Bomb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objdump -t bomb</a:t>
            </a:r>
            <a:r>
              <a:rPr lang="en" dirty="0"/>
              <a:t> examines the symbol table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objdump -d bomb</a:t>
            </a:r>
            <a:r>
              <a:rPr lang="en" dirty="0"/>
              <a:t> disassembles all bomb code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strings bomb</a:t>
            </a:r>
            <a:r>
              <a:rPr lang="en" dirty="0"/>
              <a:t> prints all printable strings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>
                <a:latin typeface="Courier New"/>
                <a:ea typeface="Courier New"/>
                <a:cs typeface="Courier New"/>
                <a:sym typeface="Courier New"/>
              </a:rPr>
              <a:t>gdb bomb</a:t>
            </a:r>
            <a:r>
              <a:rPr lang="en" dirty="0"/>
              <a:t> will open up the </a:t>
            </a:r>
            <a:r>
              <a:rPr lang="en" b="1" dirty="0"/>
              <a:t>G</a:t>
            </a:r>
            <a:r>
              <a:rPr lang="en" dirty="0"/>
              <a:t>NU </a:t>
            </a:r>
            <a:r>
              <a:rPr lang="en" b="1" dirty="0"/>
              <a:t>D</a:t>
            </a:r>
            <a:r>
              <a:rPr lang="en" dirty="0"/>
              <a:t>e</a:t>
            </a:r>
            <a:r>
              <a:rPr lang="en" b="1" dirty="0"/>
              <a:t>b</a:t>
            </a:r>
            <a:r>
              <a:rPr lang="en" dirty="0"/>
              <a:t>ugger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Examine while stepping through your program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registers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the stack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contents of program memory</a:t>
            </a:r>
          </a:p>
          <a:p>
            <a:pPr marL="1371600" lvl="2" indent="-298450" rtl="0">
              <a:spcBef>
                <a:spcPts val="0"/>
              </a:spcBef>
              <a:buClr>
                <a:srgbClr val="990000"/>
              </a:buClr>
              <a:buSzPct val="45833"/>
              <a:buFont typeface="Calibri"/>
              <a:buChar char="▪"/>
            </a:pPr>
            <a:r>
              <a:rPr lang="en" dirty="0"/>
              <a:t>instruction stream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5062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break &lt;location&gt;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Stop execution at function name or address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Reset breakpoints when restarting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run &lt;args&gt;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ourier New"/>
              <a:buChar char="■"/>
            </a:pPr>
            <a:r>
              <a:rPr lang="en" dirty="0"/>
              <a:t>Run program with args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&lt;args&gt;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Convenient for specifying text file with answers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disas &lt;fun&gt;</a:t>
            </a:r>
            <a:r>
              <a:rPr lang="en" dirty="0"/>
              <a:t>, but </a:t>
            </a:r>
            <a:r>
              <a:rPr lang="en" b="1" dirty="0"/>
              <a:t>not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dis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stepi / nexti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Arial"/>
              <a:buChar char="■"/>
            </a:pPr>
            <a:r>
              <a:rPr lang="en" dirty="0"/>
              <a:t>Steps / does not step through function calls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Using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gdb</a:t>
            </a:r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357017" y="795517"/>
            <a:ext cx="8506200" cy="39950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info registers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 hex values in every register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print </a:t>
            </a:r>
            <a:r>
              <a:rPr lang="en" dirty="0"/>
              <a:t>(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/x</a:t>
            </a:r>
            <a:r>
              <a:rPr lang="en" dirty="0"/>
              <a:t> or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/d</a:t>
            </a:r>
            <a:r>
              <a:rPr lang="en" dirty="0"/>
              <a:t>)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 $eax</a:t>
            </a:r>
            <a:r>
              <a:rPr lang="en" dirty="0"/>
              <a:t> - Yes,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$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 hex or decimal contents of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%eax</a:t>
            </a:r>
          </a:p>
          <a:p>
            <a:pPr marL="457200" marR="0" lvl="0" indent="-317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 $register, x 0xaddress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Prints what’s in the register / at the given address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By default, prints one word (4 bytes)</a:t>
            </a:r>
          </a:p>
          <a:p>
            <a:pPr marL="914400" marR="0" lvl="1" indent="-304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Specify format: /s, /[num][size][format]</a:t>
            </a:r>
          </a:p>
          <a:p>
            <a:pPr marL="1371600" marR="0" lvl="2" indent="-2984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x/8a 0x15213</a:t>
            </a:r>
          </a:p>
          <a:p>
            <a:pPr marL="1371600" marR="0" lvl="2" indent="-2984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ct val="45833"/>
              <a:buFont typeface="Courier New"/>
              <a:buChar char="▪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x/4wd 0xdeadbeef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sscanf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Bomb uses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sscanf</a:t>
            </a:r>
            <a:r>
              <a:rPr lang="en" dirty="0"/>
              <a:t> for reading strings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Figure out what phase expects for input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Check out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sscanf</a:t>
            </a:r>
            <a:r>
              <a:rPr lang="en" dirty="0"/>
              <a:t> for formatting string details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If you get stuck</a:t>
            </a:r>
          </a:p>
        </p:txBody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276995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 dirty="0"/>
              <a:t>Please read the writeup. </a:t>
            </a:r>
            <a:r>
              <a:rPr lang="en" b="1" i="1" dirty="0"/>
              <a:t>Please read the writeup</a:t>
            </a:r>
            <a:r>
              <a:rPr lang="en" b="1" dirty="0"/>
              <a:t>. </a:t>
            </a:r>
            <a:r>
              <a:rPr lang="en" b="1" i="1" u="sng" dirty="0"/>
              <a:t>Please Read The Writeup.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CS:APP Chapter 3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View lecture notes and course FAQ at </a:t>
            </a:r>
            <a:r>
              <a:rPr lang="en" u="sng" dirty="0">
                <a:solidFill>
                  <a:schemeClr val="hlink"/>
                </a:solidFill>
                <a:hlinkClick r:id="rId3"/>
              </a:rPr>
              <a:t>http://cs.cmu.edu/~213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Office hours Sun - Thu </a:t>
            </a:r>
            <a:r>
              <a:rPr lang="en" dirty="0" smtClean="0"/>
              <a:t>6</a:t>
            </a:r>
            <a:r>
              <a:rPr lang="en" dirty="0" smtClean="0"/>
              <a:t>:00-9:00PM </a:t>
            </a:r>
            <a:r>
              <a:rPr lang="en" dirty="0"/>
              <a:t>in WeH 5207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ourier New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gdb, man sscanf, man objdump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Agenda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 Lab Overview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Assembly Refresher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Introduction to GDB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Unix Refresher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 Lab Demo</a:t>
            </a:r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4553" y="1243137"/>
            <a:ext cx="3348623" cy="32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357017" y="289358"/>
            <a:ext cx="7592099" cy="6463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Unix </a:t>
            </a:r>
            <a:r>
              <a:rPr lang="en" dirty="0" smtClean="0"/>
              <a:t>Refresher – This Saturday - 9/19/2015</a:t>
            </a:r>
            <a:endParaRPr lang="en" dirty="0"/>
          </a:p>
        </p:txBody>
      </p:sp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You should know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cd, ls, scp, ssh, tar, </a:t>
            </a:r>
            <a:r>
              <a:rPr lang="en" dirty="0"/>
              <a:t>and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chmod</a:t>
            </a:r>
            <a:r>
              <a:rPr lang="en" dirty="0"/>
              <a:t> by now. Use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man &lt;command&gt;</a:t>
            </a:r>
            <a:r>
              <a:rPr lang="en" dirty="0"/>
              <a:t> for help.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&lt;Control-C&gt;</a:t>
            </a:r>
            <a:r>
              <a:rPr lang="en" dirty="0"/>
              <a:t> exits your current program.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37" name="Shape 2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76325" y="2622862"/>
            <a:ext cx="6791325" cy="2181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ctrTitle"/>
          </p:nvPr>
        </p:nvSpPr>
        <p:spPr>
          <a:xfrm>
            <a:off x="2769900" y="2020500"/>
            <a:ext cx="3604200" cy="1102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Bomb Lab Demo...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Downloading Your Bomb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b="1"/>
              <a:t>Please read the writeup. </a:t>
            </a:r>
            <a:r>
              <a:rPr lang="en" b="1" i="1"/>
              <a:t>Please read the writeup</a:t>
            </a:r>
            <a:r>
              <a:rPr lang="en" b="1"/>
              <a:t>. </a:t>
            </a:r>
            <a:r>
              <a:rPr lang="en" b="1" i="1" u="sng"/>
              <a:t>Please Read The Writeup.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Your bomb is </a:t>
            </a:r>
            <a:r>
              <a:rPr lang="en" b="1"/>
              <a:t>unique</a:t>
            </a:r>
            <a:r>
              <a:rPr lang="en"/>
              <a:t> to you. Dr. Evil has created one </a:t>
            </a:r>
            <a:r>
              <a:rPr lang="en" strike="sngStrike"/>
              <a:t>million</a:t>
            </a:r>
            <a:r>
              <a:rPr lang="en"/>
              <a:t> billion bombs, and can distribute as many new ones as he pleases.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Bombs have six phases which get progressively </a:t>
            </a:r>
            <a:r>
              <a:rPr lang="en" strike="sngStrike"/>
              <a:t>harder</a:t>
            </a:r>
            <a:r>
              <a:rPr lang="en"/>
              <a:t> more fun to use.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Bombs can only run on the shark clusters. They will blow up if you attempt to run them locally.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Exploding Your Bomb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Blowing up your bomb notifies Autolab. 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Dr. Evil takes </a:t>
            </a:r>
            <a:r>
              <a:rPr lang="en" b="1"/>
              <a:t>0.5</a:t>
            </a:r>
            <a:r>
              <a:rPr lang="en"/>
              <a:t> of your points each time.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Inputting the right string moves you to the next phase.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Jumping between phases detonates the bomb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7825" y="2676775"/>
            <a:ext cx="5648325" cy="232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Examining Your Bomb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96875" y="1021556"/>
            <a:ext cx="7896300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You get: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An executable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 readme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/>
              <a:t>A heavily redacted source file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Source file just makes fun of you.</a:t>
            </a:r>
          </a:p>
          <a:p>
            <a:pPr marL="457200" lvl="0" indent="-31750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/>
              <a:t>Outsmart Dr. Evil by examining the executable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2125" y="326750"/>
            <a:ext cx="2151050" cy="264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Registers</a:t>
            </a:r>
          </a:p>
        </p:txBody>
      </p:sp>
      <p:sp>
        <p:nvSpPr>
          <p:cNvPr id="93" name="Shape 93"/>
          <p:cNvSpPr/>
          <p:nvPr/>
        </p:nvSpPr>
        <p:spPr>
          <a:xfrm>
            <a:off x="1499662" y="1141674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%rax</a:t>
            </a:r>
          </a:p>
        </p:txBody>
      </p:sp>
      <p:sp>
        <p:nvSpPr>
          <p:cNvPr id="94" name="Shape 94"/>
          <p:cNvSpPr/>
          <p:nvPr/>
        </p:nvSpPr>
        <p:spPr>
          <a:xfrm>
            <a:off x="2705261" y="1141674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%eax</a:t>
            </a:r>
          </a:p>
        </p:txBody>
      </p:sp>
      <p:sp>
        <p:nvSpPr>
          <p:cNvPr id="95" name="Shape 95"/>
          <p:cNvSpPr/>
          <p:nvPr/>
        </p:nvSpPr>
        <p:spPr>
          <a:xfrm>
            <a:off x="1499662" y="1605140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%rbx</a:t>
            </a:r>
          </a:p>
        </p:txBody>
      </p:sp>
      <p:sp>
        <p:nvSpPr>
          <p:cNvPr id="96" name="Shape 96"/>
          <p:cNvSpPr/>
          <p:nvPr/>
        </p:nvSpPr>
        <p:spPr>
          <a:xfrm>
            <a:off x="2705261" y="1605140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%ebx</a:t>
            </a:r>
          </a:p>
        </p:txBody>
      </p:sp>
      <p:sp>
        <p:nvSpPr>
          <p:cNvPr id="97" name="Shape 97"/>
          <p:cNvSpPr/>
          <p:nvPr/>
        </p:nvSpPr>
        <p:spPr>
          <a:xfrm>
            <a:off x="1499662" y="2532072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%rdx</a:t>
            </a:r>
          </a:p>
        </p:txBody>
      </p:sp>
      <p:sp>
        <p:nvSpPr>
          <p:cNvPr id="98" name="Shape 98"/>
          <p:cNvSpPr/>
          <p:nvPr/>
        </p:nvSpPr>
        <p:spPr>
          <a:xfrm>
            <a:off x="2705261" y="2532072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%edx</a:t>
            </a:r>
          </a:p>
        </p:txBody>
      </p:sp>
      <p:sp>
        <p:nvSpPr>
          <p:cNvPr id="99" name="Shape 99"/>
          <p:cNvSpPr/>
          <p:nvPr/>
        </p:nvSpPr>
        <p:spPr>
          <a:xfrm>
            <a:off x="1499662" y="2068606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%rcx</a:t>
            </a:r>
          </a:p>
        </p:txBody>
      </p:sp>
      <p:sp>
        <p:nvSpPr>
          <p:cNvPr id="100" name="Shape 100"/>
          <p:cNvSpPr/>
          <p:nvPr/>
        </p:nvSpPr>
        <p:spPr>
          <a:xfrm>
            <a:off x="2705261" y="2068606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%ecx</a:t>
            </a:r>
          </a:p>
        </p:txBody>
      </p:sp>
      <p:sp>
        <p:nvSpPr>
          <p:cNvPr id="101" name="Shape 101"/>
          <p:cNvSpPr/>
          <p:nvPr/>
        </p:nvSpPr>
        <p:spPr>
          <a:xfrm>
            <a:off x="1499662" y="2995539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%rsi</a:t>
            </a:r>
          </a:p>
        </p:txBody>
      </p:sp>
      <p:sp>
        <p:nvSpPr>
          <p:cNvPr id="102" name="Shape 102"/>
          <p:cNvSpPr/>
          <p:nvPr/>
        </p:nvSpPr>
        <p:spPr>
          <a:xfrm>
            <a:off x="2705261" y="2995539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%esi</a:t>
            </a:r>
          </a:p>
        </p:txBody>
      </p:sp>
      <p:sp>
        <p:nvSpPr>
          <p:cNvPr id="103" name="Shape 103"/>
          <p:cNvSpPr/>
          <p:nvPr/>
        </p:nvSpPr>
        <p:spPr>
          <a:xfrm>
            <a:off x="1499662" y="3459005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dirty="0">
                <a:latin typeface="Courier New"/>
                <a:ea typeface="Courier New"/>
                <a:cs typeface="Courier New"/>
                <a:sym typeface="Courier New"/>
              </a:rPr>
              <a:t>%rdi</a:t>
            </a:r>
          </a:p>
        </p:txBody>
      </p:sp>
      <p:sp>
        <p:nvSpPr>
          <p:cNvPr id="104" name="Shape 104"/>
          <p:cNvSpPr/>
          <p:nvPr/>
        </p:nvSpPr>
        <p:spPr>
          <a:xfrm>
            <a:off x="2705261" y="3459005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%edi</a:t>
            </a:r>
          </a:p>
        </p:txBody>
      </p:sp>
      <p:sp>
        <p:nvSpPr>
          <p:cNvPr id="105" name="Shape 105"/>
          <p:cNvSpPr/>
          <p:nvPr/>
        </p:nvSpPr>
        <p:spPr>
          <a:xfrm>
            <a:off x="1499662" y="4385937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%rbp</a:t>
            </a:r>
          </a:p>
        </p:txBody>
      </p:sp>
      <p:sp>
        <p:nvSpPr>
          <p:cNvPr id="106" name="Shape 106"/>
          <p:cNvSpPr/>
          <p:nvPr/>
        </p:nvSpPr>
        <p:spPr>
          <a:xfrm>
            <a:off x="2705261" y="4385937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%ebp</a:t>
            </a:r>
          </a:p>
        </p:txBody>
      </p:sp>
      <p:sp>
        <p:nvSpPr>
          <p:cNvPr id="107" name="Shape 107"/>
          <p:cNvSpPr/>
          <p:nvPr/>
        </p:nvSpPr>
        <p:spPr>
          <a:xfrm>
            <a:off x="1499662" y="3922458"/>
            <a:ext cx="2583300" cy="372900"/>
          </a:xfrm>
          <a:prstGeom prst="rect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%rsp</a:t>
            </a:r>
          </a:p>
        </p:txBody>
      </p:sp>
      <p:sp>
        <p:nvSpPr>
          <p:cNvPr id="108" name="Shape 108"/>
          <p:cNvSpPr/>
          <p:nvPr/>
        </p:nvSpPr>
        <p:spPr>
          <a:xfrm>
            <a:off x="2705261" y="3922471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%esp</a:t>
            </a:r>
          </a:p>
        </p:txBody>
      </p:sp>
      <p:sp>
        <p:nvSpPr>
          <p:cNvPr id="109" name="Shape 109"/>
          <p:cNvSpPr/>
          <p:nvPr/>
        </p:nvSpPr>
        <p:spPr>
          <a:xfrm>
            <a:off x="4385262" y="1141674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%r8</a:t>
            </a:r>
          </a:p>
        </p:txBody>
      </p:sp>
      <p:sp>
        <p:nvSpPr>
          <p:cNvPr id="110" name="Shape 110"/>
          <p:cNvSpPr/>
          <p:nvPr/>
        </p:nvSpPr>
        <p:spPr>
          <a:xfrm>
            <a:off x="5590862" y="1141674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%r8d</a:t>
            </a:r>
          </a:p>
        </p:txBody>
      </p:sp>
      <p:sp>
        <p:nvSpPr>
          <p:cNvPr id="111" name="Shape 111"/>
          <p:cNvSpPr/>
          <p:nvPr/>
        </p:nvSpPr>
        <p:spPr>
          <a:xfrm>
            <a:off x="4385262" y="1605140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%r9</a:t>
            </a:r>
          </a:p>
        </p:txBody>
      </p:sp>
      <p:sp>
        <p:nvSpPr>
          <p:cNvPr id="112" name="Shape 112"/>
          <p:cNvSpPr/>
          <p:nvPr/>
        </p:nvSpPr>
        <p:spPr>
          <a:xfrm>
            <a:off x="5590862" y="1605140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%r9d</a:t>
            </a:r>
          </a:p>
        </p:txBody>
      </p:sp>
      <p:sp>
        <p:nvSpPr>
          <p:cNvPr id="113" name="Shape 113"/>
          <p:cNvSpPr/>
          <p:nvPr/>
        </p:nvSpPr>
        <p:spPr>
          <a:xfrm>
            <a:off x="4385262" y="2532072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%r11</a:t>
            </a:r>
          </a:p>
        </p:txBody>
      </p:sp>
      <p:sp>
        <p:nvSpPr>
          <p:cNvPr id="114" name="Shape 114"/>
          <p:cNvSpPr/>
          <p:nvPr/>
        </p:nvSpPr>
        <p:spPr>
          <a:xfrm>
            <a:off x="5590862" y="2532072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%r11d</a:t>
            </a:r>
          </a:p>
        </p:txBody>
      </p:sp>
      <p:sp>
        <p:nvSpPr>
          <p:cNvPr id="115" name="Shape 115"/>
          <p:cNvSpPr/>
          <p:nvPr/>
        </p:nvSpPr>
        <p:spPr>
          <a:xfrm>
            <a:off x="4385262" y="2068606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%r10</a:t>
            </a:r>
          </a:p>
        </p:txBody>
      </p:sp>
      <p:sp>
        <p:nvSpPr>
          <p:cNvPr id="116" name="Shape 116"/>
          <p:cNvSpPr/>
          <p:nvPr/>
        </p:nvSpPr>
        <p:spPr>
          <a:xfrm>
            <a:off x="5590862" y="2068606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%r10d</a:t>
            </a:r>
          </a:p>
        </p:txBody>
      </p:sp>
      <p:sp>
        <p:nvSpPr>
          <p:cNvPr id="117" name="Shape 117"/>
          <p:cNvSpPr/>
          <p:nvPr/>
        </p:nvSpPr>
        <p:spPr>
          <a:xfrm>
            <a:off x="4385262" y="2995539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%r12</a:t>
            </a:r>
          </a:p>
        </p:txBody>
      </p:sp>
      <p:sp>
        <p:nvSpPr>
          <p:cNvPr id="118" name="Shape 118"/>
          <p:cNvSpPr/>
          <p:nvPr/>
        </p:nvSpPr>
        <p:spPr>
          <a:xfrm>
            <a:off x="5590862" y="2995539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%r12d</a:t>
            </a:r>
          </a:p>
        </p:txBody>
      </p:sp>
      <p:sp>
        <p:nvSpPr>
          <p:cNvPr id="119" name="Shape 119"/>
          <p:cNvSpPr/>
          <p:nvPr/>
        </p:nvSpPr>
        <p:spPr>
          <a:xfrm>
            <a:off x="4385262" y="3459005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%r13</a:t>
            </a:r>
          </a:p>
        </p:txBody>
      </p:sp>
      <p:sp>
        <p:nvSpPr>
          <p:cNvPr id="120" name="Shape 120"/>
          <p:cNvSpPr/>
          <p:nvPr/>
        </p:nvSpPr>
        <p:spPr>
          <a:xfrm>
            <a:off x="5590862" y="3459005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%r13d</a:t>
            </a:r>
          </a:p>
        </p:txBody>
      </p:sp>
      <p:sp>
        <p:nvSpPr>
          <p:cNvPr id="121" name="Shape 121"/>
          <p:cNvSpPr/>
          <p:nvPr/>
        </p:nvSpPr>
        <p:spPr>
          <a:xfrm>
            <a:off x="4385262" y="4385937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%r15</a:t>
            </a:r>
          </a:p>
        </p:txBody>
      </p:sp>
      <p:sp>
        <p:nvSpPr>
          <p:cNvPr id="122" name="Shape 122"/>
          <p:cNvSpPr/>
          <p:nvPr/>
        </p:nvSpPr>
        <p:spPr>
          <a:xfrm>
            <a:off x="5590862" y="4385937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%r15d</a:t>
            </a:r>
          </a:p>
        </p:txBody>
      </p:sp>
      <p:sp>
        <p:nvSpPr>
          <p:cNvPr id="123" name="Shape 123"/>
          <p:cNvSpPr/>
          <p:nvPr/>
        </p:nvSpPr>
        <p:spPr>
          <a:xfrm>
            <a:off x="4385262" y="3922471"/>
            <a:ext cx="2583300" cy="372900"/>
          </a:xfrm>
          <a:prstGeom prst="rect">
            <a:avLst/>
          </a:prstGeom>
          <a:solidFill>
            <a:srgbClr val="F3F3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%r14</a:t>
            </a:r>
          </a:p>
        </p:txBody>
      </p:sp>
      <p:sp>
        <p:nvSpPr>
          <p:cNvPr id="124" name="Shape 124"/>
          <p:cNvSpPr/>
          <p:nvPr/>
        </p:nvSpPr>
        <p:spPr>
          <a:xfrm>
            <a:off x="5590862" y="3922471"/>
            <a:ext cx="1377599" cy="372900"/>
          </a:xfrm>
          <a:prstGeom prst="roundRect">
            <a:avLst>
              <a:gd name="adj" fmla="val 16667"/>
            </a:avLst>
          </a:prstGeom>
          <a:solidFill>
            <a:srgbClr val="CFE2F3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%r14d</a:t>
            </a:r>
          </a:p>
        </p:txBody>
      </p:sp>
      <p:sp>
        <p:nvSpPr>
          <p:cNvPr id="125" name="Shape 125"/>
          <p:cNvSpPr/>
          <p:nvPr/>
        </p:nvSpPr>
        <p:spPr>
          <a:xfrm>
            <a:off x="600137" y="1141675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Return</a:t>
            </a:r>
          </a:p>
        </p:txBody>
      </p:sp>
      <p:sp>
        <p:nvSpPr>
          <p:cNvPr id="126" name="Shape 126"/>
          <p:cNvSpPr/>
          <p:nvPr/>
        </p:nvSpPr>
        <p:spPr>
          <a:xfrm>
            <a:off x="600137" y="206861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4</a:t>
            </a:r>
          </a:p>
        </p:txBody>
      </p:sp>
      <p:sp>
        <p:nvSpPr>
          <p:cNvPr id="127" name="Shape 127"/>
          <p:cNvSpPr/>
          <p:nvPr/>
        </p:nvSpPr>
        <p:spPr>
          <a:xfrm>
            <a:off x="600137" y="253206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3</a:t>
            </a:r>
          </a:p>
        </p:txBody>
      </p:sp>
      <p:sp>
        <p:nvSpPr>
          <p:cNvPr id="128" name="Shape 128"/>
          <p:cNvSpPr/>
          <p:nvPr/>
        </p:nvSpPr>
        <p:spPr>
          <a:xfrm>
            <a:off x="600137" y="299551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2</a:t>
            </a:r>
          </a:p>
        </p:txBody>
      </p:sp>
      <p:sp>
        <p:nvSpPr>
          <p:cNvPr id="129" name="Shape 129"/>
          <p:cNvSpPr/>
          <p:nvPr/>
        </p:nvSpPr>
        <p:spPr>
          <a:xfrm>
            <a:off x="600137" y="3458962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1</a:t>
            </a:r>
          </a:p>
        </p:txBody>
      </p:sp>
      <p:sp>
        <p:nvSpPr>
          <p:cNvPr id="130" name="Shape 130"/>
          <p:cNvSpPr/>
          <p:nvPr/>
        </p:nvSpPr>
        <p:spPr>
          <a:xfrm>
            <a:off x="438062" y="3922425"/>
            <a:ext cx="1061599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Stack ptr</a:t>
            </a:r>
          </a:p>
        </p:txBody>
      </p:sp>
      <p:sp>
        <p:nvSpPr>
          <p:cNvPr id="131" name="Shape 131"/>
          <p:cNvSpPr/>
          <p:nvPr/>
        </p:nvSpPr>
        <p:spPr>
          <a:xfrm flipH="1">
            <a:off x="6968562" y="1141675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5</a:t>
            </a:r>
          </a:p>
        </p:txBody>
      </p:sp>
      <p:sp>
        <p:nvSpPr>
          <p:cNvPr id="132" name="Shape 132"/>
          <p:cNvSpPr/>
          <p:nvPr/>
        </p:nvSpPr>
        <p:spPr>
          <a:xfrm flipH="1">
            <a:off x="6968562" y="1605137"/>
            <a:ext cx="899525" cy="372899"/>
          </a:xfrm>
          <a:prstGeom prst="flowChartPunchedCard">
            <a:avLst/>
          </a:prstGeom>
          <a:solidFill>
            <a:srgbClr val="E06666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>
                <a:solidFill>
                  <a:srgbClr val="F3F3F3"/>
                </a:solidFill>
              </a:rPr>
              <a:t>Arg 6</a:t>
            </a:r>
          </a:p>
        </p:txBody>
      </p:sp>
      <p:pic>
        <p:nvPicPr>
          <p:cNvPr id="133" name="Shape 1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6585075" y="3469450"/>
            <a:ext cx="3848100" cy="2476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Operands</a:t>
            </a:r>
          </a:p>
        </p:txBody>
      </p:sp>
      <p:graphicFrame>
        <p:nvGraphicFramePr>
          <p:cNvPr id="139" name="Shape 139"/>
          <p:cNvGraphicFramePr/>
          <p:nvPr/>
        </p:nvGraphicFramePr>
        <p:xfrm>
          <a:off x="487425" y="1033225"/>
          <a:ext cx="7654200" cy="3594100"/>
        </p:xfrm>
        <a:graphic>
          <a:graphicData uri="http://schemas.openxmlformats.org/drawingml/2006/table">
            <a:tbl>
              <a:tblPr>
                <a:noFill/>
                <a:tableStyleId>{8DC0F660-72AD-412F-A559-4EB88346DAB5}</a:tableStyleId>
              </a:tblPr>
              <a:tblGrid>
                <a:gridCol w="1913550"/>
                <a:gridCol w="1636775"/>
                <a:gridCol w="2513225"/>
                <a:gridCol w="1590650"/>
              </a:tblGrid>
              <a:tr h="410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b="1"/>
                        <a:t>Type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Syntax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Example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Notes</a:t>
                      </a:r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Constants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Start with $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$-42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$0x15213b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Don’t mix up decimal and hex</a:t>
                      </a:r>
                    </a:p>
                  </a:txBody>
                  <a:tcPr marL="91425" marR="91425" marT="91425" marB="91425"/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Registers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Start with %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%esi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%rax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Can store values or addresses</a:t>
                      </a:r>
                    </a:p>
                  </a:txBody>
                  <a:tcPr marL="91425" marR="91425" marT="91425" marB="91425"/>
                </a:tc>
              </a:tr>
              <a:tr h="96715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 sz="1800" b="1"/>
                        <a:t>Memory Locations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Parentheses around a register or an addressing mode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(%rbx)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0x1c(%rax)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0x4(%rcx, %rdi, 0x1)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Parentheses dereference. Look up addressing modes!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Arithmetic Operations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6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algn="r">
              <a:spcBef>
                <a:spcPts val="0"/>
              </a:spcBef>
              <a:buNone/>
            </a:pPr>
            <a:r>
              <a:rPr lang="en" b="1"/>
              <a:t>Instruction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2"/>
          </p:nvPr>
        </p:nvSpPr>
        <p:spPr>
          <a:xfrm>
            <a:off x="-92250" y="1631150"/>
            <a:ext cx="4589699" cy="2963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mov %rbx, %rdx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add (%rdx),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mul $3,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sub $1, %r8</a:t>
            </a:r>
          </a:p>
          <a:p>
            <a:pPr algn="r" rtl="0">
              <a:spcBef>
                <a:spcPts val="0"/>
              </a:spcBef>
              <a:buNone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lea (%rdx,%rbx,2), %rdx</a:t>
            </a:r>
          </a:p>
          <a:p>
            <a:pPr algn="r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 algn="l" rtl="0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  <a:p>
            <a:pPr algn="r">
              <a:spcBef>
                <a:spcPts val="0"/>
              </a:spcBef>
              <a:buNone/>
            </a:pP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69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b="1"/>
              <a:t>Effect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rdx = rbx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 += value at rdx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 *= 3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r8--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rdx = rdx + rbx*2</a:t>
            </a:r>
          </a:p>
          <a:p>
            <a:pPr marL="914400" lvl="0" indent="-342900">
              <a:spcBef>
                <a:spcPts val="0"/>
              </a:spcBef>
              <a:buClr>
                <a:srgbClr val="990000"/>
              </a:buClr>
              <a:buSzPct val="75000"/>
              <a:buFont typeface="Calibri"/>
              <a:buChar char="■"/>
            </a:pPr>
            <a:r>
              <a:rPr lang="en" i="1" dirty="0"/>
              <a:t>Doesn’t dereference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357017" y="326758"/>
            <a:ext cx="7592099" cy="571500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x64 Assembly: Comparisons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396875" y="1021550"/>
            <a:ext cx="8114099" cy="37290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Comparison,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cmp</a:t>
            </a:r>
            <a:r>
              <a:rPr lang="en" dirty="0"/>
              <a:t>, compares two values</a:t>
            </a:r>
          </a:p>
          <a:p>
            <a:pPr marL="914400" lvl="1" indent="-304800" rtl="0">
              <a:spcBef>
                <a:spcPts val="0"/>
              </a:spcBef>
              <a:buClr>
                <a:srgbClr val="990000"/>
              </a:buClr>
              <a:buSzPct val="50000"/>
              <a:buFont typeface="Calibri"/>
              <a:buChar char="■"/>
            </a:pPr>
            <a:r>
              <a:rPr lang="en" dirty="0"/>
              <a:t>Result determines next conditional jump instruction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cmp b,a</a:t>
            </a:r>
            <a:r>
              <a:rPr lang="en" dirty="0"/>
              <a:t> computes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a-b</a:t>
            </a:r>
            <a:r>
              <a:rPr lang="en" dirty="0"/>
              <a:t>,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test b,a</a:t>
            </a:r>
            <a:r>
              <a:rPr lang="en" dirty="0"/>
              <a:t> computes </a:t>
            </a:r>
            <a:r>
              <a:rPr lang="en" dirty="0">
                <a:latin typeface="Courier New"/>
                <a:ea typeface="Courier New"/>
                <a:cs typeface="Courier New"/>
                <a:sym typeface="Courier New"/>
              </a:rPr>
              <a:t>a&amp;b</a:t>
            </a:r>
          </a:p>
          <a:p>
            <a:pPr marL="457200" lvl="0" indent="-317500" rtl="0">
              <a:spcBef>
                <a:spcPts val="0"/>
              </a:spcBef>
              <a:buClr>
                <a:srgbClr val="990000"/>
              </a:buClr>
              <a:buSzPct val="58333"/>
              <a:buFont typeface="Calibri"/>
              <a:buChar char="■"/>
            </a:pPr>
            <a:r>
              <a:rPr lang="en" dirty="0"/>
              <a:t>Pay attention to </a:t>
            </a:r>
            <a:r>
              <a:rPr lang="en" b="1" dirty="0"/>
              <a:t>operand order</a:t>
            </a:r>
          </a:p>
          <a:p>
            <a:pPr marL="0" indent="0" rtl="0">
              <a:spcBef>
                <a:spcPts val="0"/>
              </a:spcBef>
              <a:buNone/>
            </a:pPr>
            <a:endParaRPr dirty="0"/>
          </a:p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64" name="Shape 164"/>
          <p:cNvSpPr txBox="1"/>
          <p:nvPr/>
        </p:nvSpPr>
        <p:spPr>
          <a:xfrm>
            <a:off x="1061000" y="3390650"/>
            <a:ext cx="3413699" cy="92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cmpl %r9, %r10</a:t>
            </a:r>
          </a:p>
          <a:p>
            <a:pPr>
              <a:spcBef>
                <a:spcPts val="0"/>
              </a:spcBef>
              <a:buNone/>
            </a:pP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jg 8675309</a:t>
            </a:r>
          </a:p>
        </p:txBody>
      </p:sp>
      <p:sp>
        <p:nvSpPr>
          <p:cNvPr id="165" name="Shape 165"/>
          <p:cNvSpPr/>
          <p:nvPr/>
        </p:nvSpPr>
        <p:spPr>
          <a:xfrm>
            <a:off x="3871475" y="3644300"/>
            <a:ext cx="1164900" cy="403499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19050" cap="flat">
            <a:solidFill>
              <a:srgbClr val="CC412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sp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6" name="Shape 166"/>
          <p:cNvSpPr txBox="1"/>
          <p:nvPr/>
        </p:nvSpPr>
        <p:spPr>
          <a:xfrm>
            <a:off x="5281875" y="3234950"/>
            <a:ext cx="2537100" cy="123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400"/>
              <a:t>If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%r10 &gt; %r9</a:t>
            </a:r>
            <a:r>
              <a:rPr lang="en" sz="2400"/>
              <a:t>, then jump to </a:t>
            </a:r>
            <a:r>
              <a:rPr lang="en" sz="2400">
                <a:latin typeface="Courier New"/>
                <a:ea typeface="Courier New"/>
                <a:cs typeface="Courier New"/>
                <a:sym typeface="Courier New"/>
              </a:rPr>
              <a:t>8675309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1018</Words>
  <Application>Microsoft Office PowerPoint</Application>
  <PresentationFormat>On-screen Show (16:9)</PresentationFormat>
  <Paragraphs>243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template2007</vt:lpstr>
      <vt:lpstr>15-213 Recitation: Bomb Lab</vt:lpstr>
      <vt:lpstr>Agenda</vt:lpstr>
      <vt:lpstr>Downloading Your Bomb</vt:lpstr>
      <vt:lpstr>Exploding Your Bomb</vt:lpstr>
      <vt:lpstr>Examining Your Bomb</vt:lpstr>
      <vt:lpstr>x64 Assembly: Registers</vt:lpstr>
      <vt:lpstr>x64 Assembly: Operands</vt:lpstr>
      <vt:lpstr>x64 Assembly: Arithmetic Operations</vt:lpstr>
      <vt:lpstr>x64 Assembly: Comparisons</vt:lpstr>
      <vt:lpstr>x64 Assembly: Jumps</vt:lpstr>
      <vt:lpstr>x64 Assembly: A Quick Drill</vt:lpstr>
      <vt:lpstr>x64 Assembly: A Quick Drill</vt:lpstr>
      <vt:lpstr>x64 Assembly: A Quick Drill</vt:lpstr>
      <vt:lpstr>x64 Assembly: A Quick Drill</vt:lpstr>
      <vt:lpstr>Diffusing Your Bomb</vt:lpstr>
      <vt:lpstr>Using gdb</vt:lpstr>
      <vt:lpstr>Using gdb</vt:lpstr>
      <vt:lpstr>sscanf</vt:lpstr>
      <vt:lpstr>If you get stuck</vt:lpstr>
      <vt:lpstr>Unix Refresher – This Saturday - 9/19/2015</vt:lpstr>
      <vt:lpstr>Bomb Lab Demo...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15-213 Recitation: Bomb Lab</dc:title>
  <cp:lastModifiedBy>Monil Shah</cp:lastModifiedBy>
  <cp:revision>3</cp:revision>
  <dcterms:modified xsi:type="dcterms:W3CDTF">2015-09-17T18:30:19Z</dcterms:modified>
</cp:coreProperties>
</file>