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62" r:id="rId1"/>
  </p:sldMasterIdLst>
  <p:notesMasterIdLst>
    <p:notesMasterId r:id="rId29"/>
  </p:notesMasterIdLst>
  <p:sldIdLst>
    <p:sldId id="256" r:id="rId2"/>
    <p:sldId id="257" r:id="rId3"/>
    <p:sldId id="283" r:id="rId4"/>
    <p:sldId id="258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4" r:id="rId13"/>
    <p:sldId id="295" r:id="rId14"/>
    <p:sldId id="291" r:id="rId15"/>
    <p:sldId id="292" r:id="rId16"/>
    <p:sldId id="293" r:id="rId17"/>
    <p:sldId id="268" r:id="rId18"/>
    <p:sldId id="269" r:id="rId19"/>
    <p:sldId id="270" r:id="rId20"/>
    <p:sldId id="277" r:id="rId21"/>
    <p:sldId id="278" r:id="rId22"/>
    <p:sldId id="280" r:id="rId23"/>
    <p:sldId id="282" r:id="rId24"/>
    <p:sldId id="281" r:id="rId25"/>
    <p:sldId id="279" r:id="rId26"/>
    <p:sldId id="274" r:id="rId27"/>
    <p:sldId id="276" r:id="rId28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64" autoAdjust="0"/>
    <p:restoredTop sz="94660"/>
  </p:normalViewPr>
  <p:slideViewPr>
    <p:cSldViewPr>
      <p:cViewPr>
        <p:scale>
          <a:sx n="66" d="100"/>
          <a:sy n="66" d="100"/>
        </p:scale>
        <p:origin x="-72" y="-66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0645369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685800" y="1281008"/>
            <a:ext cx="7772400" cy="1102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119062" marR="0" indent="-119062" algn="l" rtl="0">
              <a:spcBef>
                <a:spcPts val="0"/>
              </a:spcBef>
              <a:spcAft>
                <a:spcPts val="0"/>
              </a:spcAft>
              <a:defRPr/>
            </a:lvl1pPr>
            <a:lvl2pPr marL="119062" marR="0" indent="-119062" algn="l" rtl="0">
              <a:spcBef>
                <a:spcPts val="0"/>
              </a:spcBef>
              <a:spcAft>
                <a:spcPts val="0"/>
              </a:spcAft>
              <a:defRPr/>
            </a:lvl2pPr>
            <a:lvl3pPr marL="119062" marR="0" indent="-119062" algn="l" rtl="0">
              <a:spcBef>
                <a:spcPts val="0"/>
              </a:spcBef>
              <a:spcAft>
                <a:spcPts val="0"/>
              </a:spcAft>
              <a:defRPr/>
            </a:lvl3pPr>
            <a:lvl4pPr marL="119062" marR="0" indent="-119062" algn="l" rtl="0">
              <a:spcBef>
                <a:spcPts val="0"/>
              </a:spcBef>
              <a:spcAft>
                <a:spcPts val="0"/>
              </a:spcAft>
              <a:defRPr/>
            </a:lvl4pPr>
            <a:lvl5pPr marL="119062" marR="0" indent="-119062" algn="l" rtl="0">
              <a:spcBef>
                <a:spcPts val="0"/>
              </a:spcBef>
              <a:spcAft>
                <a:spcPts val="0"/>
              </a:spcAft>
              <a:defRPr/>
            </a:lvl5pPr>
            <a:lvl6pPr marL="576262" marR="0" indent="-4762" algn="l" rtl="0">
              <a:spcBef>
                <a:spcPts val="0"/>
              </a:spcBef>
              <a:spcAft>
                <a:spcPts val="0"/>
              </a:spcAft>
              <a:defRPr/>
            </a:lvl6pPr>
            <a:lvl7pPr marL="1033462" marR="0" indent="-4762" algn="l" rtl="0">
              <a:spcBef>
                <a:spcPts val="0"/>
              </a:spcBef>
              <a:spcAft>
                <a:spcPts val="0"/>
              </a:spcAft>
              <a:defRPr/>
            </a:lvl7pPr>
            <a:lvl8pPr marL="1490662" marR="0" indent="-4762" algn="l" rtl="0">
              <a:spcBef>
                <a:spcPts val="0"/>
              </a:spcBef>
              <a:spcAft>
                <a:spcPts val="0"/>
              </a:spcAft>
              <a:defRPr/>
            </a:lvl8pPr>
            <a:lvl9pPr marL="1947862" marR="0" indent="-4762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685800" y="2914650"/>
            <a:ext cx="7677600" cy="1314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Font typeface="Calibri"/>
              <a:buNone/>
              <a:defRPr/>
            </a:lvl1pPr>
            <a:lvl2pPr marL="457200" marR="0" indent="0" algn="ctr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Font typeface="Calibri"/>
              <a:buNone/>
              <a:defRPr/>
            </a:lvl2pPr>
            <a:lvl3pPr marL="9144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3pPr>
            <a:lvl4pPr marL="13716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4pPr>
            <a:lvl5pPr marL="18288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5pPr>
            <a:lvl6pPr marL="22860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6pPr>
            <a:lvl7pPr marL="27432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7pPr>
            <a:lvl8pPr marL="32004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8pPr>
            <a:lvl9pPr marL="36576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374089" y="278386"/>
            <a:ext cx="7591499" cy="571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 rot="5400000">
            <a:off x="2480449" y="-1062093"/>
            <a:ext cx="3729000" cy="7896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 rot="5400000">
            <a:off x="5761350" y="1367999"/>
            <a:ext cx="4579199" cy="2186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 rot="5400000">
            <a:off x="1311713" y="-743249"/>
            <a:ext cx="4579199" cy="6408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396875" y="171450"/>
            <a:ext cx="8747099" cy="571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638175" y="1021556"/>
            <a:ext cx="3871799" cy="372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2"/>
          </p:nvPr>
        </p:nvSpPr>
        <p:spPr>
          <a:xfrm>
            <a:off x="4662487" y="1021556"/>
            <a:ext cx="3871799" cy="1807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3"/>
          </p:nvPr>
        </p:nvSpPr>
        <p:spPr>
          <a:xfrm>
            <a:off x="4662487" y="2943225"/>
            <a:ext cx="3871799" cy="1807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396875" y="171450"/>
            <a:ext cx="8747099" cy="571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638175" y="1021556"/>
            <a:ext cx="3871799" cy="372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2"/>
          </p:nvPr>
        </p:nvSpPr>
        <p:spPr>
          <a:xfrm>
            <a:off x="4662487" y="1021556"/>
            <a:ext cx="3871799" cy="372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_1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SzPct val="100000"/>
              <a:defRPr sz="4800"/>
            </a:lvl1pPr>
            <a:lvl2pPr algn="ctr" rtl="0">
              <a:spcBef>
                <a:spcPts val="0"/>
              </a:spcBef>
              <a:buSzPct val="100000"/>
              <a:defRPr sz="4800"/>
            </a:lvl2pPr>
            <a:lvl3pPr algn="ctr" rtl="0">
              <a:spcBef>
                <a:spcPts val="0"/>
              </a:spcBef>
              <a:buSzPct val="100000"/>
              <a:defRPr sz="4800"/>
            </a:lvl3pPr>
            <a:lvl4pPr algn="ctr" rtl="0">
              <a:spcBef>
                <a:spcPts val="0"/>
              </a:spcBef>
              <a:buSzPct val="100000"/>
              <a:defRPr sz="4800"/>
            </a:lvl4pPr>
            <a:lvl5pPr algn="ctr" rtl="0">
              <a:spcBef>
                <a:spcPts val="0"/>
              </a:spcBef>
              <a:buSzPct val="100000"/>
              <a:defRPr sz="4800"/>
            </a:lvl5pPr>
            <a:lvl6pPr algn="ctr" rtl="0">
              <a:spcBef>
                <a:spcPts val="0"/>
              </a:spcBef>
              <a:buSzPct val="100000"/>
              <a:defRPr sz="4800"/>
            </a:lvl6pPr>
            <a:lvl7pPr algn="ctr" rtl="0">
              <a:spcBef>
                <a:spcPts val="0"/>
              </a:spcBef>
              <a:buSzPct val="100000"/>
              <a:defRPr sz="4800"/>
            </a:lvl7pPr>
            <a:lvl8pPr algn="ctr" rtl="0">
              <a:spcBef>
                <a:spcPts val="0"/>
              </a:spcBef>
              <a:buSzPct val="100000"/>
              <a:defRPr sz="4800"/>
            </a:lvl8pPr>
            <a:lvl9pPr algn="ctr" rtl="0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57017" y="326758"/>
            <a:ext cx="7592099" cy="571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396875" y="1021556"/>
            <a:ext cx="7896300" cy="372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400">
                <a:solidFill>
                  <a:schemeClr val="dk1"/>
                </a:solidFill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722312" y="3305175"/>
            <a:ext cx="7772400" cy="1021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722312" y="2180034"/>
            <a:ext cx="7772400" cy="1125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374089" y="278386"/>
            <a:ext cx="7591499" cy="571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638175" y="1021556"/>
            <a:ext cx="3871799" cy="372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2"/>
          </p:nvPr>
        </p:nvSpPr>
        <p:spPr>
          <a:xfrm>
            <a:off x="4662487" y="1021556"/>
            <a:ext cx="3871799" cy="372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1151334"/>
            <a:ext cx="4040099" cy="479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2"/>
          </p:nvPr>
        </p:nvSpPr>
        <p:spPr>
          <a:xfrm>
            <a:off x="457200" y="1631156"/>
            <a:ext cx="4040099" cy="2963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3"/>
          </p:nvPr>
        </p:nvSpPr>
        <p:spPr>
          <a:xfrm>
            <a:off x="4645025" y="1151334"/>
            <a:ext cx="4041900" cy="479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4"/>
          </p:nvPr>
        </p:nvSpPr>
        <p:spPr>
          <a:xfrm>
            <a:off x="4645025" y="1631156"/>
            <a:ext cx="4041900" cy="2963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57762" y="333802"/>
            <a:ext cx="7591499" cy="571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57200" y="204787"/>
            <a:ext cx="3008399" cy="871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3575050" y="204787"/>
            <a:ext cx="5111699" cy="4389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2"/>
          </p:nvPr>
        </p:nvSpPr>
        <p:spPr>
          <a:xfrm>
            <a:off x="457200" y="1076325"/>
            <a:ext cx="3008399" cy="351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1792288" y="3600450"/>
            <a:ext cx="5486399" cy="42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>
            <a:spLocks noGrp="1"/>
          </p:cNvSpPr>
          <p:nvPr>
            <p:ph type="pic" idx="2"/>
          </p:nvPr>
        </p:nvSpPr>
        <p:spPr>
          <a:xfrm>
            <a:off x="1792288" y="459581"/>
            <a:ext cx="5486399" cy="3086099"/>
          </a:xfrm>
          <a:prstGeom prst="rect">
            <a:avLst/>
          </a:prstGeom>
          <a:noFill/>
          <a:ln>
            <a:noFill/>
          </a:ln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1792288" y="4025503"/>
            <a:ext cx="5486399" cy="603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374089" y="278386"/>
            <a:ext cx="7591499" cy="571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119062" marR="0" indent="-119062" algn="l" rtl="0">
              <a:spcBef>
                <a:spcPts val="0"/>
              </a:spcBef>
              <a:spcAft>
                <a:spcPts val="0"/>
              </a:spcAft>
              <a:buSzPct val="100000"/>
              <a:defRPr sz="3000"/>
            </a:lvl1pPr>
            <a:lvl2pPr marL="119062" marR="0" indent="-119062" algn="l" rtl="0">
              <a:spcBef>
                <a:spcPts val="0"/>
              </a:spcBef>
              <a:spcAft>
                <a:spcPts val="0"/>
              </a:spcAft>
              <a:defRPr/>
            </a:lvl2pPr>
            <a:lvl3pPr marL="119062" marR="0" indent="-119062" algn="l" rtl="0">
              <a:spcBef>
                <a:spcPts val="0"/>
              </a:spcBef>
              <a:spcAft>
                <a:spcPts val="0"/>
              </a:spcAft>
              <a:defRPr/>
            </a:lvl3pPr>
            <a:lvl4pPr marL="119062" marR="0" indent="-119062" algn="l" rtl="0">
              <a:spcBef>
                <a:spcPts val="0"/>
              </a:spcBef>
              <a:spcAft>
                <a:spcPts val="0"/>
              </a:spcAft>
              <a:defRPr/>
            </a:lvl4pPr>
            <a:lvl5pPr marL="119062" marR="0" indent="-119062" algn="l" rtl="0">
              <a:spcBef>
                <a:spcPts val="0"/>
              </a:spcBef>
              <a:spcAft>
                <a:spcPts val="0"/>
              </a:spcAft>
              <a:defRPr/>
            </a:lvl5pPr>
            <a:lvl6pPr marL="576262" marR="0" indent="-4762" algn="l" rtl="0">
              <a:spcBef>
                <a:spcPts val="0"/>
              </a:spcBef>
              <a:spcAft>
                <a:spcPts val="0"/>
              </a:spcAft>
              <a:defRPr/>
            </a:lvl6pPr>
            <a:lvl7pPr marL="1033462" marR="0" indent="-4762" algn="l" rtl="0">
              <a:spcBef>
                <a:spcPts val="0"/>
              </a:spcBef>
              <a:spcAft>
                <a:spcPts val="0"/>
              </a:spcAft>
              <a:defRPr/>
            </a:lvl7pPr>
            <a:lvl8pPr marL="1490662" marR="0" indent="-4762" algn="l" rtl="0">
              <a:spcBef>
                <a:spcPts val="0"/>
              </a:spcBef>
              <a:spcAft>
                <a:spcPts val="0"/>
              </a:spcAft>
              <a:defRPr/>
            </a:lvl8pPr>
            <a:lvl9pPr marL="1947862" marR="0" indent="-4762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396875" y="1021556"/>
            <a:ext cx="7896300" cy="372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251459" algn="l" rtl="0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Calibri"/>
              <a:buChar char="■"/>
              <a:defRPr sz="2400"/>
            </a:lvl1pPr>
            <a:lvl2pPr marL="742950" marR="0" indent="-14605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Calibri"/>
              <a:buChar char="■"/>
              <a:defRPr sz="2400"/>
            </a:lvl2pPr>
            <a:lvl3pPr marL="1143000" marR="0" indent="-12700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Calibri"/>
              <a:buChar char="▪"/>
              <a:defRPr sz="2400"/>
            </a:lvl3pPr>
            <a:lvl4pPr marL="1600200" marR="0" indent="-10160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Calibri"/>
              <a:buChar char="–"/>
              <a:defRPr sz="2400"/>
            </a:lvl4pPr>
            <a:lvl5pPr marL="2057400" marR="0" indent="-10160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Calibri"/>
              <a:buChar char="»"/>
              <a:defRPr sz="2400"/>
            </a:lvl5pPr>
            <a:lvl6pPr marL="2514600" marR="0" indent="-10160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/>
            </a:lvl6pPr>
            <a:lvl7pPr marL="2971800" marR="0" indent="-10160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/>
            </a:lvl7pPr>
            <a:lvl8pPr marL="3429000" marR="0" indent="-10160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/>
            </a:lvl8pPr>
            <a:lvl9pPr marL="3886200" marR="0" indent="-10160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/>
            </a:lvl9pPr>
          </a:lstStyle>
          <a:p>
            <a:endParaRPr/>
          </a:p>
        </p:txBody>
      </p:sp>
      <p:sp>
        <p:nvSpPr>
          <p:cNvPr id="7" name="Shape 7"/>
          <p:cNvSpPr/>
          <p:nvPr/>
        </p:nvSpPr>
        <p:spPr>
          <a:xfrm>
            <a:off x="0" y="0"/>
            <a:ext cx="9144000" cy="171599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Shape 8"/>
          <p:cNvSpPr txBox="1"/>
          <p:nvPr/>
        </p:nvSpPr>
        <p:spPr>
          <a:xfrm>
            <a:off x="7897813" y="-20241"/>
            <a:ext cx="1309799" cy="2084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1200" b="1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Carnegie Mellon</a:t>
            </a:r>
          </a:p>
        </p:txBody>
      </p:sp>
      <p:sp>
        <p:nvSpPr>
          <p:cNvPr id="9" name="Shape 9"/>
          <p:cNvSpPr/>
          <p:nvPr/>
        </p:nvSpPr>
        <p:spPr>
          <a:xfrm>
            <a:off x="8830842" y="4958834"/>
            <a:ext cx="313200" cy="184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/>
              <a:t> </a:t>
            </a: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iark.greenend.org.uk/~sgtatham/putty/download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cocopon.me/app/vim-color-gallery/" TargetMode="External"/><Relationship Id="rId2" Type="http://schemas.openxmlformats.org/officeDocument/2006/relationships/hyperlink" Target="http://vimcolors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penvim.com/" TargetMode="External"/><Relationship Id="rId2" Type="http://schemas.openxmlformats.org/officeDocument/2006/relationships/hyperlink" Target="http://www.engadget.com/2012/07/10/vim-how-to/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ctrTitle"/>
          </p:nvPr>
        </p:nvSpPr>
        <p:spPr>
          <a:xfrm>
            <a:off x="685800" y="1281008"/>
            <a:ext cx="7772400" cy="1102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4800"/>
              <a:t>Linux Boot Camp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subTitle" idx="1"/>
          </p:nvPr>
        </p:nvSpPr>
        <p:spPr>
          <a:xfrm>
            <a:off x="685800" y="2914650"/>
            <a:ext cx="7677600" cy="1314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 sz="2400" dirty="0" smtClean="0"/>
              <a:t>Jenna MacCarley, Peter Pearson, Shashank Goyal</a:t>
            </a:r>
            <a:endParaRPr lang="en" sz="2400" dirty="0"/>
          </a:p>
          <a:p>
            <a:pPr algn="ctr">
              <a:spcBef>
                <a:spcPts val="0"/>
              </a:spcBef>
              <a:buNone/>
            </a:pPr>
            <a:r>
              <a:rPr lang="en" sz="2400" dirty="0" smtClean="0"/>
              <a:t>9/19/2015</a:t>
            </a:r>
            <a:endParaRPr lang="en" sz="2400" dirty="0"/>
          </a:p>
        </p:txBody>
      </p:sp>
      <p:pic>
        <p:nvPicPr>
          <p:cNvPr id="61" name="Shape 6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84250" y="499548"/>
            <a:ext cx="1707297" cy="1102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Shape 6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919148" y="440237"/>
            <a:ext cx="1305701" cy="1044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Shape 6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517245" y="411275"/>
            <a:ext cx="1035614" cy="1102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357017" y="326758"/>
            <a:ext cx="7592099" cy="571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mv &lt;src&gt; &lt;dest</a:t>
            </a:r>
            <a:r>
              <a:rPr lang="en" dirty="0" smtClean="0">
                <a:latin typeface="Courier New"/>
                <a:ea typeface="Courier New"/>
                <a:cs typeface="Courier New"/>
                <a:sym typeface="Courier New"/>
              </a:rPr>
              <a:t>&gt; - MoVe</a:t>
            </a:r>
            <a:endParaRPr lang="en" dirty="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396875" y="1021556"/>
            <a:ext cx="7896300" cy="372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rgbClr val="990000"/>
              </a:buClr>
              <a:buSzPct val="100000"/>
              <a:buFont typeface="Calibri"/>
              <a:buChar char="■"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cp</a:t>
            </a:r>
            <a:r>
              <a:rPr lang="en" dirty="0"/>
              <a:t> works in exactly the same way, but copies instead</a:t>
            </a:r>
          </a:p>
          <a:p>
            <a:pPr marL="914400" lvl="1" indent="-381000" rtl="0">
              <a:spcBef>
                <a:spcPts val="0"/>
              </a:spcBef>
              <a:buClr>
                <a:srgbClr val="990000"/>
              </a:buClr>
              <a:buSzPct val="100000"/>
              <a:buFont typeface="Calibri"/>
              <a:buChar char="■"/>
            </a:pPr>
            <a:r>
              <a:rPr lang="en" dirty="0">
                <a:solidFill>
                  <a:schemeClr val="dk1"/>
                </a:solidFill>
              </a:rPr>
              <a:t>for copying folders, use </a:t>
            </a:r>
            <a:r>
              <a:rPr lang="en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cp -r</a:t>
            </a:r>
          </a:p>
          <a:p>
            <a: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Calibri"/>
              <a:buChar char="■"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dest</a:t>
            </a:r>
            <a:r>
              <a:rPr lang="en" dirty="0"/>
              <a:t> can be into an existing folder (preserves name), or a file/folder of a different </a:t>
            </a:r>
            <a:r>
              <a:rPr lang="en" dirty="0" smtClean="0"/>
              <a:t>name</a:t>
            </a:r>
          </a:p>
          <a:p>
            <a: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Calibri"/>
              <a:buChar char="■"/>
            </a:pPr>
            <a:r>
              <a:rPr lang="en" dirty="0" smtClean="0"/>
              <a:t>Also used to re-name files without moving them</a:t>
            </a:r>
            <a:endParaRPr lang="en" dirty="0"/>
          </a:p>
          <a:p>
            <a: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Calibri"/>
              <a:buChar char="■"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src</a:t>
            </a:r>
            <a:r>
              <a:rPr lang="en" dirty="0"/>
              <a:t> can be either a file or a </a:t>
            </a:r>
            <a:r>
              <a:rPr lang="en" dirty="0" smtClean="0"/>
              <a:t>folder</a:t>
            </a:r>
          </a:p>
        </p:txBody>
      </p:sp>
      <p:pic>
        <p:nvPicPr>
          <p:cNvPr id="109" name="Shape 10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71600" y="3828100"/>
            <a:ext cx="6400800" cy="952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821515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0" y="326758"/>
            <a:ext cx="9143999" cy="571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tar &lt;options&gt; &lt;filename</a:t>
            </a:r>
            <a:r>
              <a:rPr lang="en" dirty="0" smtClean="0">
                <a:latin typeface="Courier New"/>
                <a:ea typeface="Courier New"/>
                <a:cs typeface="Courier New"/>
                <a:sym typeface="Courier New"/>
              </a:rPr>
              <a:t>&gt; - Tape ARchive</a:t>
            </a:r>
            <a:endParaRPr lang="en" dirty="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396875" y="1021556"/>
            <a:ext cx="7896300" cy="372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Calibri"/>
              <a:buChar char="■"/>
            </a:pPr>
            <a:r>
              <a:rPr lang="en" dirty="0" smtClean="0"/>
              <a:t>Compression utility, similar to zip files on Windows</a:t>
            </a:r>
          </a:p>
          <a:p>
            <a: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Calibri"/>
              <a:buChar char="■"/>
            </a:pPr>
            <a:r>
              <a:rPr lang="en" dirty="0" smtClean="0"/>
              <a:t>For </a:t>
            </a:r>
            <a:r>
              <a:rPr lang="en" dirty="0"/>
              <a:t>full list of options, see </a:t>
            </a: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man tar</a:t>
            </a:r>
          </a:p>
          <a:p>
            <a: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Calibri"/>
              <a:buChar char="■"/>
            </a:pPr>
            <a:r>
              <a:rPr lang="en" dirty="0" smtClean="0"/>
              <a:t>As name suggests, was </a:t>
            </a:r>
            <a:r>
              <a:rPr lang="en" dirty="0"/>
              <a:t>used on tapes!</a:t>
            </a:r>
          </a:p>
          <a:p>
            <a: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Calibri"/>
              <a:buChar char="■"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x</a:t>
            </a:r>
            <a:r>
              <a:rPr lang="en" dirty="0"/>
              <a:t> - extract, </a:t>
            </a: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v</a:t>
            </a:r>
            <a:r>
              <a:rPr lang="en" dirty="0"/>
              <a:t> - verbose, </a:t>
            </a: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f</a:t>
            </a:r>
            <a:r>
              <a:rPr lang="en" dirty="0"/>
              <a:t> - file input</a:t>
            </a:r>
          </a:p>
          <a:p>
            <a: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Calibri"/>
              <a:buChar char="■"/>
            </a:pPr>
            <a:r>
              <a:rPr lang="en" dirty="0"/>
              <a:t>All of our handouts will be in </a:t>
            </a: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tar</a:t>
            </a:r>
            <a:r>
              <a:rPr lang="en" dirty="0"/>
              <a:t> format.</a:t>
            </a:r>
          </a:p>
        </p:txBody>
      </p:sp>
      <p:pic>
        <p:nvPicPr>
          <p:cNvPr id="116" name="Shape 1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19225" y="3181350"/>
            <a:ext cx="6105525" cy="18764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4977628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357017" y="326758"/>
            <a:ext cx="7592099" cy="571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 err="1">
                <a:latin typeface="Courier New"/>
                <a:ea typeface="Courier New"/>
                <a:cs typeface="Courier New"/>
                <a:sym typeface="Courier New"/>
              </a:rPr>
              <a:t>c</a:t>
            </a:r>
            <a:r>
              <a:rPr lang="en-US" dirty="0" err="1" smtClean="0">
                <a:latin typeface="Courier New"/>
                <a:ea typeface="Courier New"/>
                <a:cs typeface="Courier New"/>
                <a:sym typeface="Courier New"/>
              </a:rPr>
              <a:t>hmod</a:t>
            </a:r>
            <a:r>
              <a:rPr lang="en-US" dirty="0" smtClean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dirty="0" smtClean="0"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lang="en-US" dirty="0" smtClean="0">
                <a:latin typeface="Courier New"/>
                <a:ea typeface="Courier New"/>
                <a:cs typeface="Courier New"/>
                <a:sym typeface="Courier New"/>
              </a:rPr>
              <a:t>permissions</a:t>
            </a:r>
            <a:r>
              <a:rPr lang="en" dirty="0" smtClean="0">
                <a:latin typeface="Courier New"/>
                <a:ea typeface="Courier New"/>
                <a:cs typeface="Courier New"/>
                <a:sym typeface="Courier New"/>
              </a:rPr>
              <a:t>&gt; &lt;</a:t>
            </a:r>
            <a:r>
              <a:rPr lang="en-US" dirty="0" err="1" smtClean="0">
                <a:latin typeface="Courier New"/>
                <a:ea typeface="Courier New"/>
                <a:cs typeface="Courier New"/>
                <a:sym typeface="Courier New"/>
              </a:rPr>
              <a:t>src</a:t>
            </a:r>
            <a:r>
              <a:rPr lang="en" dirty="0" smtClean="0"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endParaRPr lang="en" dirty="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396875" y="1021556"/>
            <a:ext cx="7896300" cy="372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rgbClr val="990000"/>
              </a:buClr>
              <a:buSzPct val="100000"/>
              <a:buFont typeface="Calibri"/>
              <a:buChar char="■"/>
            </a:pPr>
            <a:r>
              <a:rPr lang="en-US" dirty="0" err="1" smtClean="0">
                <a:latin typeface="Courier New"/>
                <a:ea typeface="Courier New"/>
                <a:cs typeface="Courier New"/>
                <a:sym typeface="Courier New"/>
              </a:rPr>
              <a:t>chmod</a:t>
            </a:r>
            <a:r>
              <a:rPr lang="en" dirty="0" smtClean="0"/>
              <a:t> </a:t>
            </a:r>
            <a:r>
              <a:rPr lang="en-US" dirty="0" smtClean="0"/>
              <a:t>is used to change the permissions of a file or directory.</a:t>
            </a:r>
          </a:p>
          <a:p>
            <a:pPr marL="857250" lvl="1" indent="-381000"/>
            <a:r>
              <a:rPr lang="en-US" dirty="0" smtClean="0">
                <a:latin typeface="Courier New"/>
                <a:ea typeface="Courier New"/>
                <a:cs typeface="Courier New"/>
                <a:sym typeface="Courier New"/>
              </a:rPr>
              <a:t>777 </a:t>
            </a:r>
            <a:r>
              <a:rPr lang="en-US" dirty="0" smtClean="0"/>
              <a:t>will give all permissions</a:t>
            </a:r>
            <a:endParaRPr lang="en" dirty="0"/>
          </a:p>
          <a:p>
            <a:pPr marL="857250" lvl="1" indent="-381000">
              <a:spcBef>
                <a:spcPts val="480"/>
              </a:spcBef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src</a:t>
            </a:r>
            <a:r>
              <a:rPr lang="en" dirty="0"/>
              <a:t> can be either a file or a folder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2944" y="2849750"/>
            <a:ext cx="6625365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62296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357017" y="326758"/>
            <a:ext cx="7592099" cy="571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 err="1">
                <a:latin typeface="Courier New"/>
                <a:ea typeface="Courier New"/>
                <a:cs typeface="Courier New"/>
                <a:sym typeface="Courier New"/>
              </a:rPr>
              <a:t>s</a:t>
            </a:r>
            <a:r>
              <a:rPr lang="en-US" dirty="0" err="1" smtClean="0">
                <a:latin typeface="Courier New"/>
                <a:ea typeface="Courier New"/>
                <a:cs typeface="Courier New"/>
                <a:sym typeface="Courier New"/>
              </a:rPr>
              <a:t>cp</a:t>
            </a:r>
            <a:r>
              <a:rPr lang="en-US" dirty="0" smtClean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dirty="0" smtClean="0"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lang="en-US" dirty="0" err="1" smtClean="0">
                <a:latin typeface="Courier New"/>
                <a:ea typeface="Courier New"/>
                <a:cs typeface="Courier New"/>
                <a:sym typeface="Courier New"/>
              </a:rPr>
              <a:t>src</a:t>
            </a:r>
            <a:r>
              <a:rPr lang="en" dirty="0" smtClean="0">
                <a:latin typeface="Courier New"/>
                <a:ea typeface="Courier New"/>
                <a:cs typeface="Courier New"/>
                <a:sym typeface="Courier New"/>
              </a:rPr>
              <a:t>&gt; &lt;</a:t>
            </a:r>
            <a:r>
              <a:rPr lang="en-US" dirty="0" err="1" smtClean="0">
                <a:latin typeface="Courier New"/>
                <a:ea typeface="Courier New"/>
                <a:cs typeface="Courier New"/>
                <a:sym typeface="Courier New"/>
              </a:rPr>
              <a:t>dest</a:t>
            </a:r>
            <a:r>
              <a:rPr lang="en" dirty="0" smtClean="0"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endParaRPr lang="en" dirty="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396875" y="1021556"/>
            <a:ext cx="7896300" cy="372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Calibri"/>
              <a:buChar char="■"/>
            </a:pPr>
            <a:r>
              <a:rPr lang="en-US" dirty="0" smtClean="0"/>
              <a:t>Allows files to be copied to/from or between different hosts.</a:t>
            </a:r>
          </a:p>
          <a:p>
            <a:pPr marL="857250" lvl="1" indent="-381000">
              <a:spcBef>
                <a:spcPts val="480"/>
              </a:spcBef>
            </a:pPr>
            <a:r>
              <a:rPr lang="en-US" dirty="0" smtClean="0"/>
              <a:t>The full path to the remote host needs to be specified</a:t>
            </a:r>
          </a:p>
          <a:p>
            <a:pPr marL="857250" lvl="1" indent="-381000">
              <a:spcBef>
                <a:spcPts val="480"/>
              </a:spcBef>
            </a:pPr>
            <a:r>
              <a:rPr lang="en-US" dirty="0" smtClean="0"/>
              <a:t>Use the </a:t>
            </a:r>
            <a:r>
              <a:rPr lang="en-US" dirty="0" smtClean="0">
                <a:latin typeface="Courier New"/>
                <a:ea typeface="Courier New"/>
                <a:cs typeface="Courier New"/>
                <a:sym typeface="Courier New"/>
              </a:rPr>
              <a:t>-r</a:t>
            </a:r>
            <a:r>
              <a:rPr lang="en-US" dirty="0" smtClean="0"/>
              <a:t> option to copy folders</a:t>
            </a:r>
            <a:endParaRPr lang="e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7384" y="3379290"/>
            <a:ext cx="6879516" cy="115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5602852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-9525" y="326758"/>
            <a:ext cx="9153525" cy="571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>
                <a:latin typeface="Courier New"/>
                <a:ea typeface="Courier New"/>
                <a:cs typeface="Courier New"/>
                <a:sym typeface="Courier New"/>
              </a:rPr>
              <a:t>rm </a:t>
            </a: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&lt;file1&gt; &lt;file2&gt; … &lt;filen</a:t>
            </a:r>
            <a:r>
              <a:rPr lang="en" dirty="0" smtClean="0">
                <a:latin typeface="Courier New"/>
                <a:ea typeface="Courier New"/>
                <a:cs typeface="Courier New"/>
                <a:sym typeface="Courier New"/>
              </a:rPr>
              <a:t>&gt; - ReMove </a:t>
            </a:r>
            <a:endParaRPr lang="en" dirty="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396875" y="1021556"/>
            <a:ext cx="7896300" cy="372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Calibri"/>
              <a:buChar char="■"/>
            </a:pPr>
            <a:r>
              <a:rPr lang="en" dirty="0" smtClean="0"/>
              <a:t>Essentially the delete utility</a:t>
            </a:r>
          </a:p>
          <a:p>
            <a: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Calibri"/>
              <a:buChar char="■"/>
            </a:pPr>
            <a:r>
              <a:rPr lang="en" dirty="0" smtClean="0"/>
              <a:t>To </a:t>
            </a:r>
            <a:r>
              <a:rPr lang="en" dirty="0"/>
              <a:t>remove an (empty) directory, use </a:t>
            </a: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rmdir</a:t>
            </a:r>
          </a:p>
          <a:p>
            <a:pPr marL="914400" marR="0" lvl="1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Calibri"/>
              <a:buChar char="■"/>
            </a:pPr>
            <a:r>
              <a:rPr lang="en" dirty="0"/>
              <a:t>To remove a folder and its contents, use </a:t>
            </a: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rm -rf</a:t>
            </a:r>
          </a:p>
          <a:p>
            <a: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Calibri"/>
              <a:buChar char="▪"/>
            </a:pPr>
            <a:r>
              <a:rPr lang="en" b="1" dirty="0"/>
              <a:t>Please be careful, don’t delete your project.</a:t>
            </a:r>
          </a:p>
          <a:p>
            <a: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Calibri"/>
              <a:buChar char="▪"/>
            </a:pPr>
            <a:r>
              <a:rPr lang="en" b="1" dirty="0"/>
              <a:t>There is no “Trash” here. It’s gone</a:t>
            </a:r>
            <a:r>
              <a:rPr lang="en" b="1" dirty="0" smtClean="0"/>
              <a:t>.</a:t>
            </a:r>
          </a:p>
          <a:p>
            <a: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Calibri"/>
              <a:buChar char="▪"/>
            </a:pPr>
            <a:r>
              <a:rPr lang="en" b="1" dirty="0" smtClean="0"/>
              <a:t>If someone asks you to use </a:t>
            </a:r>
            <a:r>
              <a:rPr lang="en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rm –rf /</a:t>
            </a:r>
            <a:r>
              <a:rPr lang="en" b="1" dirty="0">
                <a:latin typeface="+mj-lt"/>
                <a:cs typeface="Courier New" panose="02070309020205020404" pitchFamily="49" charset="0"/>
              </a:rPr>
              <a:t> </a:t>
            </a:r>
            <a:r>
              <a:rPr lang="en" b="1" dirty="0" smtClean="0">
                <a:latin typeface="+mj-lt"/>
                <a:cs typeface="Courier New" panose="02070309020205020404" pitchFamily="49" charset="0"/>
              </a:rPr>
              <a:t>ignore them</a:t>
            </a:r>
            <a:endParaRPr lang="en" b="1" dirty="0"/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0151443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357017" y="326758"/>
            <a:ext cx="7592099" cy="571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What’s in a file? (using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cat</a:t>
            </a:r>
            <a:r>
              <a:rPr lang="en"/>
              <a:t>)</a:t>
            </a:r>
          </a:p>
        </p:txBody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396875" y="1021556"/>
            <a:ext cx="7896300" cy="372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Calibri"/>
              <a:buChar char="■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cat &lt;file1&gt; &lt;file2&gt; … &lt;filen&gt; </a:t>
            </a:r>
            <a:r>
              <a:rPr lang="en"/>
              <a:t>lets you display the contents of a file in the terminal window.</a:t>
            </a:r>
          </a:p>
          <a:p>
            <a:pPr marL="914400" marR="0" lvl="1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Calibri"/>
              <a:buChar char="■"/>
            </a:pPr>
            <a:r>
              <a:rPr lang="en"/>
              <a:t>Use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cat -n</a:t>
            </a:r>
            <a:r>
              <a:rPr lang="en"/>
              <a:t> to add line numbers!</a:t>
            </a:r>
          </a:p>
          <a:p>
            <a: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Calibri"/>
              <a:buChar char="■"/>
            </a:pPr>
            <a:r>
              <a:rPr lang="en"/>
              <a:t>You can </a:t>
            </a:r>
            <a:r>
              <a:rPr lang="en" i="1"/>
              <a:t>combine</a:t>
            </a:r>
            <a:r>
              <a:rPr lang="en"/>
              <a:t> multiple files into one!</a:t>
            </a:r>
          </a:p>
          <a:p>
            <a:pPr marL="914400" marR="0" lvl="1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Calibri"/>
              <a:buChar char="■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cat &lt;file1&gt; … &lt;filen&gt; &gt; file.txt</a:t>
            </a:r>
          </a:p>
          <a:p>
            <a: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Calibri"/>
              <a:buChar char="■"/>
            </a:pPr>
            <a:r>
              <a:rPr lang="en"/>
              <a:t>Good for seeing what’s in small files.</a:t>
            </a:r>
          </a:p>
          <a:p>
            <a: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Calibri"/>
              <a:buChar char="■"/>
            </a:pPr>
            <a:r>
              <a:rPr lang="en"/>
              <a:t>Try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cat -n bits.c</a:t>
            </a:r>
            <a:r>
              <a:rPr lang="en"/>
              <a:t>. Too big, right?</a:t>
            </a:r>
          </a:p>
        </p:txBody>
      </p:sp>
    </p:spTree>
    <p:extLst>
      <p:ext uri="{BB962C8B-B14F-4D97-AF65-F5344CB8AC3E}">
        <p14:creationId xmlns:p14="http://schemas.microsoft.com/office/powerpoint/2010/main" val="81348796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title"/>
          </p:nvPr>
        </p:nvSpPr>
        <p:spPr>
          <a:xfrm>
            <a:off x="357017" y="326758"/>
            <a:ext cx="7592099" cy="571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What’s in a file? (using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less</a:t>
            </a:r>
            <a:r>
              <a:rPr lang="en"/>
              <a:t>)</a:t>
            </a:r>
          </a:p>
        </p:txBody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396875" y="1021556"/>
            <a:ext cx="7896300" cy="372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Calibri"/>
              <a:buChar char="■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less &lt;file&gt;</a:t>
            </a:r>
            <a:r>
              <a:rPr lang="en"/>
              <a:t> will give you a scrollable interface for viewing large files </a:t>
            </a:r>
            <a:r>
              <a:rPr lang="en" b="1"/>
              <a:t>without</a:t>
            </a:r>
            <a:r>
              <a:rPr lang="en"/>
              <a:t> editing them.</a:t>
            </a:r>
          </a:p>
          <a:p>
            <a:pPr marL="914400" marR="0" lvl="1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Calibri"/>
              <a:buChar char="■"/>
            </a:pPr>
            <a:r>
              <a:rPr lang="en"/>
              <a:t>To find something, use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/</a:t>
            </a:r>
          </a:p>
          <a:p>
            <a: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▪"/>
            </a:pPr>
            <a:r>
              <a:rPr lang="en"/>
              <a:t>To view the next occurrence, press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n</a:t>
            </a:r>
          </a:p>
          <a:p>
            <a: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▪"/>
            </a:pPr>
            <a:r>
              <a:rPr lang="en"/>
              <a:t>To view previous occurrence, press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N</a:t>
            </a:r>
          </a:p>
          <a:p>
            <a:pPr marL="914400" marR="0" lvl="1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Calibri"/>
              <a:buChar char="■"/>
            </a:pPr>
            <a:r>
              <a:rPr lang="en"/>
              <a:t>To quit, use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q</a:t>
            </a:r>
          </a:p>
          <a:p>
            <a: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Calibri"/>
              <a:buChar char="■"/>
            </a:pPr>
            <a:r>
              <a:rPr lang="en"/>
              <a:t>Try it: Type “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/isPower2</a:t>
            </a:r>
            <a:r>
              <a:rPr lang="en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0191579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>
            <a:off x="357017" y="326758"/>
            <a:ext cx="7592099" cy="571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What’s in a file? (using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grep</a:t>
            </a:r>
            <a:r>
              <a:rPr lang="en"/>
              <a:t>)</a:t>
            </a:r>
          </a:p>
        </p:txBody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396875" y="1021550"/>
            <a:ext cx="8747099" cy="372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Calibri"/>
              <a:buChar char="■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grep &lt;pattern&gt; &lt;file&gt;</a:t>
            </a:r>
            <a:r>
              <a:rPr lang="en"/>
              <a:t> will output any lines of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file</a:t>
            </a:r>
            <a:r>
              <a:rPr lang="en"/>
              <a:t> that have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pattern</a:t>
            </a:r>
            <a:r>
              <a:rPr lang="en"/>
              <a:t> as a substring</a:t>
            </a:r>
          </a:p>
          <a:p>
            <a:pPr marL="914400" marR="0" lvl="1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Calibri"/>
              <a:buChar char="■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grep -v</a:t>
            </a:r>
            <a:r>
              <a:rPr lang="en"/>
              <a:t> will output lines </a:t>
            </a:r>
            <a:r>
              <a:rPr lang="en" i="1"/>
              <a:t>without</a:t>
            </a:r>
            <a:r>
              <a:rPr lang="en"/>
              <a:t> pattern as substring</a:t>
            </a:r>
          </a:p>
          <a:p>
            <a:pPr marL="914400" marR="0" lvl="1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Calibri"/>
              <a:buChar char="■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grep -R</a:t>
            </a:r>
            <a:r>
              <a:rPr lang="en"/>
              <a:t> will search </a:t>
            </a:r>
            <a:r>
              <a:rPr lang="en" i="1"/>
              <a:t>recursively</a:t>
            </a:r>
          </a:p>
          <a:p>
            <a: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Calibri"/>
              <a:buChar char="■"/>
            </a:pPr>
            <a:r>
              <a:rPr lang="en"/>
              <a:t>Try it: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grep ‘isPower2’ bits.c</a:t>
            </a:r>
          </a:p>
          <a:p>
            <a:pPr marL="914400" marR="0" lvl="1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Courier New"/>
              <a:buChar char="■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grep -v ‘*’ bits.c</a:t>
            </a:r>
          </a:p>
          <a:p>
            <a:pPr marL="914400" marR="0" lvl="1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Courier New"/>
              <a:buChar char="■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grep -R ‘unsigned’ .</a:t>
            </a:r>
          </a:p>
        </p:txBody>
      </p:sp>
      <p:pic>
        <p:nvPicPr>
          <p:cNvPr id="141" name="Shape 14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89471" y="2395895"/>
            <a:ext cx="2610500" cy="25976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title"/>
          </p:nvPr>
        </p:nvSpPr>
        <p:spPr>
          <a:xfrm>
            <a:off x="357017" y="326758"/>
            <a:ext cx="7592099" cy="571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man &lt;thing&gt;</a:t>
            </a:r>
          </a:p>
        </p:txBody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396875" y="1021550"/>
            <a:ext cx="8747099" cy="372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Calibri"/>
              <a:buChar char="■"/>
            </a:pPr>
            <a:r>
              <a:rPr lang="en"/>
              <a:t>What is that command? What is this C standard library function? What does this library do? Check to see if it has a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man</a:t>
            </a:r>
            <a:r>
              <a:rPr lang="en"/>
              <a:t> page!</a:t>
            </a:r>
          </a:p>
          <a:p>
            <a: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Calibri"/>
              <a:buChar char="■"/>
            </a:pPr>
            <a:r>
              <a:rPr lang="en"/>
              <a:t>Pages viewed with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less</a:t>
            </a:r>
          </a:p>
          <a:p>
            <a: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Calibri"/>
              <a:buChar char="■"/>
            </a:pPr>
            <a:r>
              <a:rPr lang="en"/>
              <a:t>Try it!</a:t>
            </a:r>
          </a:p>
          <a:p>
            <a:pPr marL="914400" marR="0" lvl="1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Courier New"/>
              <a:buChar char="■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man grep</a:t>
            </a:r>
          </a:p>
          <a:p>
            <a:pPr marL="914400" marR="0" lvl="1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Courier New"/>
              <a:buChar char="■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man tar</a:t>
            </a:r>
          </a:p>
          <a:p>
            <a:pPr marL="914400" marR="0" lvl="1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Courier New"/>
              <a:buChar char="■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man printf</a:t>
            </a:r>
          </a:p>
          <a:p>
            <a:pPr marL="914400" marR="0" lvl="1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Courier New"/>
              <a:buChar char="■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man strlen</a:t>
            </a:r>
          </a:p>
        </p:txBody>
      </p:sp>
      <p:pic>
        <p:nvPicPr>
          <p:cNvPr id="148" name="Shape 14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12525" y="1898925"/>
            <a:ext cx="2616574" cy="3244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title"/>
          </p:nvPr>
        </p:nvSpPr>
        <p:spPr>
          <a:xfrm>
            <a:off x="357017" y="326758"/>
            <a:ext cx="7592099" cy="571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Editors (a touchy subject)</a:t>
            </a:r>
          </a:p>
        </p:txBody>
      </p:sp>
      <p:pic>
        <p:nvPicPr>
          <p:cNvPr id="154" name="Shape 15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47750" y="992525"/>
            <a:ext cx="7048500" cy="3867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357017" y="326758"/>
            <a:ext cx="7592099" cy="571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/>
              <a:t>Connecting</a:t>
            </a:r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152400" y="895350"/>
            <a:ext cx="89916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b="1" dirty="0" smtClean="0"/>
              <a:t>SSH</a:t>
            </a:r>
            <a:endParaRPr lang="en" b="1" dirty="0"/>
          </a:p>
          <a:p>
            <a:pPr>
              <a:buNone/>
            </a:pPr>
            <a:r>
              <a:rPr lang="en" dirty="0"/>
              <a:t>Windows users: </a:t>
            </a:r>
            <a:r>
              <a:rPr lang="en" dirty="0" smtClean="0"/>
              <a:t>PuTTY </a:t>
            </a:r>
            <a:r>
              <a:rPr lang="en" sz="2000" dirty="0" smtClean="0"/>
              <a:t>(</a:t>
            </a:r>
            <a:r>
              <a:rPr lang="en-US" sz="2000" dirty="0">
                <a:hlinkClick r:id="rId3"/>
              </a:rPr>
              <a:t>http://www.chiark.greenend.org.uk/~</a:t>
            </a:r>
            <a:r>
              <a:rPr lang="en-US" sz="2000" dirty="0" smtClean="0">
                <a:hlinkClick r:id="rId3"/>
              </a:rPr>
              <a:t>sgtatham/putty/download.html</a:t>
            </a:r>
            <a:r>
              <a:rPr lang="en-US" sz="2000" dirty="0" smtClean="0"/>
              <a:t>) </a:t>
            </a:r>
            <a:endParaRPr lang="en" sz="2000" dirty="0"/>
          </a:p>
          <a:p>
            <a:pPr rtl="0">
              <a:spcBef>
                <a:spcPts val="0"/>
              </a:spcBef>
              <a:buNone/>
            </a:pPr>
            <a:r>
              <a:rPr lang="en" dirty="0" smtClean="0"/>
              <a:t>Mac/Linux </a:t>
            </a:r>
            <a:r>
              <a:rPr lang="en" dirty="0"/>
              <a:t>users: </a:t>
            </a:r>
            <a:r>
              <a:rPr lang="en" dirty="0" smtClean="0"/>
              <a:t>Use ‘ssh’ command at terminal</a:t>
            </a:r>
            <a:endParaRPr lang="en" dirty="0"/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-US" sz="2000" i="1" dirty="0"/>
              <a:t>s</a:t>
            </a:r>
            <a:r>
              <a:rPr lang="en" sz="2000" i="1" dirty="0" smtClean="0"/>
              <a:t>sh andrewid@shark.ics.cs.cmu.edu</a:t>
            </a:r>
            <a:endParaRPr lang="en" sz="2000" i="1" dirty="0"/>
          </a:p>
          <a:p>
            <a:pPr marL="0" indent="0" rtl="0">
              <a:spcBef>
                <a:spcPts val="0"/>
              </a:spcBef>
              <a:buNone/>
            </a:pPr>
            <a:endParaRPr dirty="0"/>
          </a:p>
          <a:p>
            <a:pPr rtl="0">
              <a:spcBef>
                <a:spcPts val="0"/>
              </a:spcBef>
              <a:buNone/>
            </a:pPr>
            <a:r>
              <a:rPr lang="en" b="1" dirty="0"/>
              <a:t>Files</a:t>
            </a:r>
          </a:p>
          <a:p>
            <a:pPr rtl="0">
              <a:spcBef>
                <a:spcPts val="0"/>
              </a:spcBef>
              <a:buNone/>
            </a:pPr>
            <a:r>
              <a:rPr lang="en" dirty="0" smtClean="0"/>
              <a:t>Windows: Tectia file transfer</a:t>
            </a:r>
          </a:p>
          <a:p>
            <a:pPr rtl="0">
              <a:spcBef>
                <a:spcPts val="0"/>
              </a:spcBef>
              <a:buNone/>
            </a:pPr>
            <a:r>
              <a:rPr lang="en" dirty="0" smtClean="0"/>
              <a:t>Mac/Linux users: Use ‘scp’ command at terminal:</a:t>
            </a:r>
            <a:endParaRPr lang="en" dirty="0"/>
          </a:p>
          <a:p>
            <a:pPr>
              <a:spcBef>
                <a:spcPts val="0"/>
              </a:spcBef>
              <a:buNone/>
            </a:pPr>
            <a:r>
              <a:rPr lang="en-US" sz="2000" i="1" dirty="0"/>
              <a:t>s</a:t>
            </a:r>
            <a:r>
              <a:rPr lang="en" sz="2000" i="1" dirty="0" smtClean="0"/>
              <a:t>cp –r andrewid@unix.andrew.cmu.edu:~private/myfolder  /some/local/folder</a:t>
            </a:r>
          </a:p>
          <a:p>
            <a:pPr>
              <a:buNone/>
            </a:pPr>
            <a:r>
              <a:rPr lang="en-US" sz="2000" i="1" dirty="0"/>
              <a:t>s</a:t>
            </a:r>
            <a:r>
              <a:rPr lang="en" sz="2000" i="1" dirty="0"/>
              <a:t>cp </a:t>
            </a:r>
            <a:r>
              <a:rPr lang="en" sz="2000" i="1" dirty="0" smtClean="0"/>
              <a:t> myfile.c  </a:t>
            </a:r>
            <a:r>
              <a:rPr lang="en" sz="2000" i="1" dirty="0"/>
              <a:t>andrewid@unix.andrew.cmu.edu:~private/myfolder </a:t>
            </a:r>
          </a:p>
          <a:p>
            <a:pPr>
              <a:spcBef>
                <a:spcPts val="0"/>
              </a:spcBef>
              <a:buNone/>
            </a:pPr>
            <a:endParaRPr lang="en" sz="2000" i="1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Vim (</a:t>
            </a:r>
            <a:r>
              <a:rPr lang="en-US" dirty="0"/>
              <a:t>v</a:t>
            </a:r>
            <a:r>
              <a:rPr lang="en-US" dirty="0" smtClean="0"/>
              <a:t>i – improved) Basics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6875" y="819150"/>
            <a:ext cx="8747126" cy="4724400"/>
          </a:xfrm>
        </p:spPr>
        <p:txBody>
          <a:bodyPr/>
          <a:lstStyle/>
          <a:p>
            <a:r>
              <a:rPr lang="en-US" sz="2000" dirty="0" smtClean="0"/>
              <a:t>Some different modes:</a:t>
            </a:r>
          </a:p>
          <a:p>
            <a:pPr lvl="1"/>
            <a:r>
              <a:rPr lang="en-US" sz="2000" dirty="0" smtClean="0"/>
              <a:t> Normal mode:</a:t>
            </a:r>
            <a:endParaRPr lang="en-US" sz="2000" dirty="0"/>
          </a:p>
          <a:p>
            <a:pPr lvl="2"/>
            <a:r>
              <a:rPr lang="en-US" sz="2000" dirty="0" smtClean="0"/>
              <a:t>The first mode you enter. Hit the </a:t>
            </a:r>
            <a:r>
              <a:rPr lang="en-US" sz="2000" b="1" dirty="0" smtClean="0"/>
              <a:t>escape key </a:t>
            </a:r>
            <a:r>
              <a:rPr lang="en-US" sz="2000" dirty="0" smtClean="0"/>
              <a:t>to return to this mode at any time</a:t>
            </a:r>
          </a:p>
          <a:p>
            <a:pPr lvl="2"/>
            <a:r>
              <a:rPr lang="en-US" sz="2000" dirty="0"/>
              <a:t> </a:t>
            </a:r>
            <a:r>
              <a:rPr lang="en-US" sz="2000" dirty="0" smtClean="0"/>
              <a:t>Everything entered here is interpreted as a </a:t>
            </a:r>
            <a:r>
              <a:rPr lang="en-US" sz="2000" i="1" dirty="0" smtClean="0"/>
              <a:t>command</a:t>
            </a:r>
          </a:p>
          <a:p>
            <a:pPr lvl="1"/>
            <a:r>
              <a:rPr lang="en-US" sz="2000" dirty="0" smtClean="0"/>
              <a:t> Command-line mode:</a:t>
            </a:r>
          </a:p>
          <a:p>
            <a:pPr lvl="2"/>
            <a:r>
              <a:rPr lang="en-US" sz="2000" dirty="0" smtClean="0"/>
              <a:t> Used for entering </a:t>
            </a:r>
            <a:r>
              <a:rPr lang="en-US" sz="2000" i="1" dirty="0" smtClean="0"/>
              <a:t>editor commands </a:t>
            </a:r>
            <a:r>
              <a:rPr lang="en-US" sz="2000" dirty="0" smtClean="0"/>
              <a:t>(necessary to save file &amp; quit the editor)</a:t>
            </a:r>
          </a:p>
          <a:p>
            <a:pPr lvl="2"/>
            <a:r>
              <a:rPr lang="en-US" sz="2000" dirty="0"/>
              <a:t> </a:t>
            </a:r>
            <a:r>
              <a:rPr lang="en-US" sz="2000" dirty="0" smtClean="0"/>
              <a:t>Enter </a:t>
            </a:r>
            <a:r>
              <a:rPr lang="en-US" sz="2000" b="1" dirty="0" smtClean="0"/>
              <a:t>“:”</a:t>
            </a:r>
            <a:r>
              <a:rPr lang="en-US" sz="2000" dirty="0" smtClean="0"/>
              <a:t> in Normal mode to get to this mode</a:t>
            </a:r>
            <a:endParaRPr lang="en-US" sz="2000" dirty="0"/>
          </a:p>
          <a:p>
            <a:pPr lvl="1"/>
            <a:r>
              <a:rPr lang="en-US" sz="2000" dirty="0" smtClean="0"/>
              <a:t> Insert mode:</a:t>
            </a:r>
          </a:p>
          <a:p>
            <a:pPr lvl="2"/>
            <a:r>
              <a:rPr lang="en-US" sz="2000" dirty="0"/>
              <a:t> </a:t>
            </a:r>
            <a:r>
              <a:rPr lang="en-US" sz="2000" dirty="0" smtClean="0"/>
              <a:t>To edit text</a:t>
            </a:r>
          </a:p>
          <a:p>
            <a:pPr lvl="2"/>
            <a:r>
              <a:rPr lang="en-US" sz="2000" dirty="0" smtClean="0"/>
              <a:t> Enter </a:t>
            </a:r>
            <a:r>
              <a:rPr lang="en-US" sz="2000" b="1" dirty="0" smtClean="0"/>
              <a:t>“</a:t>
            </a:r>
            <a:r>
              <a:rPr lang="en-US" sz="2000" b="1" dirty="0" err="1" smtClean="0"/>
              <a:t>i</a:t>
            </a:r>
            <a:r>
              <a:rPr lang="en-US" sz="2000" b="1" dirty="0" smtClean="0"/>
              <a:t>” </a:t>
            </a:r>
            <a:r>
              <a:rPr lang="en-US" sz="2000" dirty="0" smtClean="0"/>
              <a:t>in Normal mode to get to this mode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474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Vim Basics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Useful commands:</a:t>
            </a:r>
          </a:p>
          <a:p>
            <a:pPr lvl="1"/>
            <a:r>
              <a:rPr lang="en-US" dirty="0" smtClean="0"/>
              <a:t>Copying/pasting/deleting lines:</a:t>
            </a:r>
          </a:p>
          <a:p>
            <a:pPr lvl="2"/>
            <a:r>
              <a:rPr lang="en-US" dirty="0"/>
              <a:t> </a:t>
            </a:r>
            <a:r>
              <a:rPr lang="en-US" dirty="0" err="1" smtClean="0"/>
              <a:t>yy</a:t>
            </a:r>
            <a:r>
              <a:rPr lang="en-US" dirty="0" smtClean="0"/>
              <a:t> (yank) or 5 </a:t>
            </a:r>
            <a:r>
              <a:rPr lang="en-US" dirty="0" err="1" smtClean="0"/>
              <a:t>yy</a:t>
            </a:r>
            <a:r>
              <a:rPr lang="en-US" dirty="0" smtClean="0"/>
              <a:t> (yank next 5 lines)</a:t>
            </a:r>
          </a:p>
          <a:p>
            <a:pPr lvl="2"/>
            <a:r>
              <a:rPr lang="en-US" dirty="0"/>
              <a:t> </a:t>
            </a:r>
            <a:r>
              <a:rPr lang="en-US" dirty="0" err="1" smtClean="0"/>
              <a:t>dd</a:t>
            </a:r>
            <a:r>
              <a:rPr lang="en-US" dirty="0" smtClean="0"/>
              <a:t> (delete) or 5 </a:t>
            </a:r>
            <a:r>
              <a:rPr lang="en-US" dirty="0" err="1" smtClean="0"/>
              <a:t>dd</a:t>
            </a:r>
            <a:r>
              <a:rPr lang="en-US" dirty="0" smtClean="0"/>
              <a:t> (delete next 5 lines)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p (paste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 Search (/</a:t>
            </a:r>
            <a:r>
              <a:rPr lang="en-US" dirty="0" err="1"/>
              <a:t>search_string</a:t>
            </a:r>
            <a:r>
              <a:rPr lang="en-US" dirty="0"/>
              <a:t> or ?</a:t>
            </a:r>
            <a:r>
              <a:rPr lang="en-US" dirty="0" err="1"/>
              <a:t>search_string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Useful editor commands:</a:t>
            </a:r>
          </a:p>
          <a:p>
            <a:pPr lvl="1"/>
            <a:r>
              <a:rPr lang="en-US" dirty="0" smtClean="0"/>
              <a:t>Write </a:t>
            </a:r>
            <a:r>
              <a:rPr lang="en-US" dirty="0" smtClean="0"/>
              <a:t>(w)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Quit (q) quit no-save (q!)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78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Vimrc</a:t>
            </a:r>
            <a:r>
              <a:rPr lang="en-US" dirty="0" smtClean="0"/>
              <a:t> File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Stores vim configuration info</a:t>
            </a:r>
          </a:p>
          <a:p>
            <a:r>
              <a:rPr lang="en-US" dirty="0" smtClean="0"/>
              <a:t>Can make your editing experience even better!</a:t>
            </a:r>
          </a:p>
          <a:p>
            <a:r>
              <a:rPr lang="en-US" dirty="0" smtClean="0"/>
              <a:t>Notably: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Smart indentation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Line numbers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Changing tabs to default to 2 or 4 spaces</a:t>
            </a:r>
          </a:p>
          <a:p>
            <a:pPr lvl="1"/>
            <a:r>
              <a:rPr lang="en-US" dirty="0"/>
              <a:t> </a:t>
            </a:r>
            <a:r>
              <a:rPr lang="en-US" dirty="0" smtClean="0">
                <a:solidFill>
                  <a:srgbClr val="FF0000"/>
                </a:solidFill>
              </a:rPr>
              <a:t>C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o</a:t>
            </a:r>
            <a:r>
              <a:rPr lang="en-US" dirty="0" smtClean="0">
                <a:solidFill>
                  <a:srgbClr val="92D050"/>
                </a:solidFill>
              </a:rPr>
              <a:t>l</a:t>
            </a:r>
            <a:r>
              <a:rPr lang="en-US" dirty="0" smtClean="0">
                <a:solidFill>
                  <a:srgbClr val="7030A0"/>
                </a:solidFill>
              </a:rPr>
              <a:t>o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r</a:t>
            </a:r>
            <a:r>
              <a:rPr lang="en-US" dirty="0" smtClean="0">
                <a:solidFill>
                  <a:srgbClr val="FFC000"/>
                </a:solidFill>
              </a:rPr>
              <a:t>s </a:t>
            </a:r>
          </a:p>
          <a:p>
            <a:pPr lvl="1"/>
            <a:endParaRPr lang="en-US" dirty="0">
              <a:solidFill>
                <a:srgbClr val="FFC000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To edit, type: vim ~/.</a:t>
            </a:r>
            <a:r>
              <a:rPr lang="en-US" dirty="0" err="1" smtClean="0">
                <a:solidFill>
                  <a:schemeClr val="tx1"/>
                </a:solidFill>
              </a:rPr>
              <a:t>vimrc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506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Vim colors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6875" y="874371"/>
            <a:ext cx="5165725" cy="3657600"/>
          </a:xfrm>
        </p:spPr>
        <p:txBody>
          <a:bodyPr/>
          <a:lstStyle/>
          <a:p>
            <a:r>
              <a:rPr lang="en-US" dirty="0" smtClean="0"/>
              <a:t>Download a .vim color scheme file from the web (or make your own)</a:t>
            </a:r>
          </a:p>
          <a:p>
            <a:r>
              <a:rPr lang="en-US" dirty="0" smtClean="0"/>
              <a:t>Copy to ~/.vim/colors folder (make this folder if it doesn’t exist)</a:t>
            </a:r>
          </a:p>
          <a:p>
            <a:r>
              <a:rPr lang="en-US" dirty="0" smtClean="0"/>
              <a:t>Some useful places to download color schemes: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://vimcolors.com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://cocopon.me/app/vim-color-gallery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r>
              <a:rPr lang="en-US" dirty="0" smtClean="0"/>
              <a:t>Makes your editor pretty!</a:t>
            </a:r>
            <a:endParaRPr lang="en-US" dirty="0"/>
          </a:p>
        </p:txBody>
      </p:sp>
      <p:pic>
        <p:nvPicPr>
          <p:cNvPr id="1026" name="Picture 2" descr="C:\Users\Jenna\Dropbox\Screenshots\Screenshot 2015-09-18 20.57.34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874371"/>
            <a:ext cx="325501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935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Jenna’s </a:t>
            </a:r>
            <a:r>
              <a:rPr lang="en-US" dirty="0" err="1" smtClean="0"/>
              <a:t>Vimrc</a:t>
            </a:r>
            <a:r>
              <a:rPr lang="en-US" dirty="0" smtClean="0"/>
              <a:t> File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91441" indent="0">
              <a:buNone/>
            </a:pPr>
            <a:r>
              <a:rPr lang="en-US" dirty="0"/>
              <a:t> </a:t>
            </a:r>
            <a:r>
              <a:rPr lang="en-US" sz="1800" dirty="0" smtClean="0"/>
              <a:t>set </a:t>
            </a:r>
            <a:r>
              <a:rPr lang="en-US" sz="1800" dirty="0" err="1"/>
              <a:t>tabstop</a:t>
            </a:r>
            <a:r>
              <a:rPr lang="en-US" sz="1800" dirty="0"/>
              <a:t>=2</a:t>
            </a:r>
          </a:p>
          <a:p>
            <a:pPr marL="91441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set </a:t>
            </a:r>
            <a:r>
              <a:rPr lang="en-US" sz="1800" dirty="0" err="1"/>
              <a:t>shiftwidth</a:t>
            </a:r>
            <a:r>
              <a:rPr lang="en-US" sz="1800" dirty="0"/>
              <a:t>=2</a:t>
            </a:r>
          </a:p>
          <a:p>
            <a:pPr marL="91441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set </a:t>
            </a:r>
            <a:r>
              <a:rPr lang="en-US" sz="1800" dirty="0" err="1"/>
              <a:t>expandtab</a:t>
            </a:r>
            <a:endParaRPr lang="en-US" sz="1800" dirty="0"/>
          </a:p>
          <a:p>
            <a:pPr marL="91441" indent="0">
              <a:buNone/>
            </a:pPr>
            <a:r>
              <a:rPr lang="en-US" sz="1800" dirty="0"/>
              <a:t> </a:t>
            </a:r>
          </a:p>
          <a:p>
            <a:pPr marL="91441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set </a:t>
            </a:r>
            <a:r>
              <a:rPr lang="en-US" sz="1800" dirty="0" err="1"/>
              <a:t>viminfo</a:t>
            </a:r>
            <a:r>
              <a:rPr lang="en-US" sz="1800" dirty="0"/>
              <a:t>='100,h</a:t>
            </a:r>
          </a:p>
          <a:p>
            <a:pPr marL="91441" indent="0">
              <a:buNone/>
            </a:pPr>
            <a:r>
              <a:rPr lang="en-US" sz="1800" dirty="0"/>
              <a:t> </a:t>
            </a:r>
            <a:r>
              <a:rPr lang="en-US" sz="1800" dirty="0" err="1" smtClean="0"/>
              <a:t>colorscheme</a:t>
            </a:r>
            <a:r>
              <a:rPr lang="en-US" sz="1800" dirty="0" smtClean="0"/>
              <a:t> </a:t>
            </a:r>
            <a:r>
              <a:rPr lang="en-US" sz="1800" dirty="0" err="1"/>
              <a:t>desertedocean</a:t>
            </a:r>
            <a:endParaRPr lang="en-US" sz="1800" dirty="0"/>
          </a:p>
          <a:p>
            <a:pPr marL="91441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set number</a:t>
            </a:r>
            <a:endParaRPr lang="en-US" sz="1800" dirty="0"/>
          </a:p>
          <a:p>
            <a:pPr marL="91441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syntax </a:t>
            </a:r>
            <a:r>
              <a:rPr lang="en-US" sz="1800" dirty="0"/>
              <a:t>on</a:t>
            </a:r>
          </a:p>
          <a:p>
            <a:pPr marL="91441" indent="0">
              <a:buNone/>
            </a:pPr>
            <a:r>
              <a:rPr lang="en-US" sz="1800" dirty="0"/>
              <a:t> </a:t>
            </a:r>
            <a:r>
              <a:rPr lang="en-US" sz="1800" dirty="0" err="1" smtClean="0"/>
              <a:t>filetype</a:t>
            </a:r>
            <a:r>
              <a:rPr lang="en-US" sz="1800" dirty="0" smtClean="0"/>
              <a:t> </a:t>
            </a:r>
            <a:r>
              <a:rPr lang="en-US" sz="1800" dirty="0"/>
              <a:t>on</a:t>
            </a:r>
          </a:p>
          <a:p>
            <a:pPr marL="91441" indent="0">
              <a:buNone/>
            </a:pPr>
            <a:r>
              <a:rPr lang="en-US" sz="1800" dirty="0"/>
              <a:t> </a:t>
            </a:r>
            <a:r>
              <a:rPr lang="en-US" sz="1800" dirty="0" err="1" smtClean="0"/>
              <a:t>filetype</a:t>
            </a:r>
            <a:r>
              <a:rPr lang="en-US" sz="1800" dirty="0" smtClean="0"/>
              <a:t> </a:t>
            </a:r>
            <a:r>
              <a:rPr lang="en-US" sz="1800" dirty="0"/>
              <a:t>indent on</a:t>
            </a:r>
          </a:p>
          <a:p>
            <a:pPr marL="91441" indent="0">
              <a:buNone/>
            </a:pPr>
            <a:r>
              <a:rPr lang="en-US" sz="1800" dirty="0"/>
              <a:t> </a:t>
            </a:r>
            <a:r>
              <a:rPr lang="en-US" sz="1800" dirty="0" err="1" smtClean="0"/>
              <a:t>filetype</a:t>
            </a:r>
            <a:r>
              <a:rPr lang="en-US" sz="1800" dirty="0" smtClean="0"/>
              <a:t> </a:t>
            </a:r>
            <a:r>
              <a:rPr lang="en-US" sz="1800" dirty="0"/>
              <a:t>plugin </a:t>
            </a:r>
            <a:r>
              <a:rPr lang="en-US" sz="1800" dirty="0" smtClean="0"/>
              <a:t>on</a:t>
            </a:r>
            <a:endParaRPr lang="en-US" sz="1800" dirty="0"/>
          </a:p>
          <a:p>
            <a:pPr marL="91441" indent="0">
              <a:buNone/>
            </a:pPr>
            <a:r>
              <a:rPr lang="en-US" sz="1800" dirty="0" smtClean="0"/>
              <a:t> set </a:t>
            </a:r>
            <a:r>
              <a:rPr lang="en-US" sz="1800" dirty="0" err="1"/>
              <a:t>smartindent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03971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resources on Vim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good intro tutorial: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://www.engadget.com/2012/07/10/vim-how-to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/>
              <a:t>An </a:t>
            </a:r>
            <a:r>
              <a:rPr lang="en-US" dirty="0"/>
              <a:t>interactive tutorial: </a:t>
            </a:r>
            <a:r>
              <a:rPr lang="en-US" dirty="0">
                <a:hlinkClick r:id="rId3"/>
              </a:rPr>
              <a:t>http://www.openvim.com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 </a:t>
            </a:r>
          </a:p>
          <a:p>
            <a:r>
              <a:rPr lang="en-US" dirty="0" smtClean="0"/>
              <a:t>man vim</a:t>
            </a:r>
          </a:p>
          <a:p>
            <a:r>
              <a:rPr lang="en-US" dirty="0" smtClean="0"/>
              <a:t>Google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35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title"/>
          </p:nvPr>
        </p:nvSpPr>
        <p:spPr>
          <a:xfrm>
            <a:off x="357017" y="326758"/>
            <a:ext cx="7592099" cy="571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/>
              <a:t>Commands related to 15-213</a:t>
            </a:r>
          </a:p>
        </p:txBody>
      </p:sp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396875" y="1021549"/>
            <a:ext cx="7896300" cy="39608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Calibri"/>
              <a:buChar char="■"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gdb</a:t>
            </a:r>
            <a:r>
              <a:rPr lang="en" dirty="0"/>
              <a:t>, the </a:t>
            </a:r>
            <a:r>
              <a:rPr lang="en" b="1" dirty="0"/>
              <a:t>G</a:t>
            </a:r>
            <a:r>
              <a:rPr lang="en" dirty="0"/>
              <a:t>NU </a:t>
            </a:r>
            <a:r>
              <a:rPr lang="en" b="1" dirty="0"/>
              <a:t>D</a:t>
            </a:r>
            <a:r>
              <a:rPr lang="en" dirty="0"/>
              <a:t>e</a:t>
            </a:r>
            <a:r>
              <a:rPr lang="en" b="1" dirty="0"/>
              <a:t>b</a:t>
            </a:r>
            <a:r>
              <a:rPr lang="en" dirty="0"/>
              <a:t>ugger, will be used for bomb lab.</a:t>
            </a:r>
          </a:p>
          <a:p>
            <a: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Calibri"/>
              <a:buChar char="■"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objdump</a:t>
            </a:r>
            <a:r>
              <a:rPr lang="en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–d </a:t>
            </a:r>
            <a:r>
              <a:rPr lang="en" dirty="0" smtClean="0"/>
              <a:t>displays </a:t>
            </a:r>
            <a:r>
              <a:rPr lang="en" dirty="0"/>
              <a:t>the symbols in an executable.</a:t>
            </a:r>
          </a:p>
          <a:p>
            <a: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Calibri"/>
              <a:buChar char="■"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gcc</a:t>
            </a:r>
            <a:r>
              <a:rPr lang="en" dirty="0"/>
              <a:t> is the </a:t>
            </a:r>
            <a:r>
              <a:rPr lang="en" b="1" dirty="0"/>
              <a:t>G</a:t>
            </a:r>
            <a:r>
              <a:rPr lang="en" dirty="0"/>
              <a:t>NU </a:t>
            </a:r>
            <a:r>
              <a:rPr lang="en" b="1" dirty="0"/>
              <a:t>C</a:t>
            </a:r>
            <a:r>
              <a:rPr lang="en" dirty="0"/>
              <a:t> </a:t>
            </a:r>
            <a:r>
              <a:rPr lang="en" b="1" dirty="0"/>
              <a:t>C</a:t>
            </a:r>
            <a:r>
              <a:rPr lang="en" dirty="0"/>
              <a:t>ompiler.</a:t>
            </a:r>
          </a:p>
          <a:p>
            <a: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Calibri"/>
              <a:buChar char="■"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make</a:t>
            </a:r>
            <a:r>
              <a:rPr lang="en" dirty="0"/>
              <a:t> reads a configuration file to run a series of commands. Often used for compiling your programs.</a:t>
            </a:r>
          </a:p>
          <a:p>
            <a: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Calibri"/>
              <a:buChar char="■"/>
            </a:pPr>
            <a:r>
              <a:rPr lang="en" dirty="0"/>
              <a:t>We will provide other tools in the handouts as well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9" name="Shape 18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35825" y="748412"/>
            <a:ext cx="7072350" cy="36466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6875" y="285750"/>
            <a:ext cx="7896300" cy="4464806"/>
          </a:xfrm>
        </p:spPr>
        <p:txBody>
          <a:bodyPr anchor="ctr"/>
          <a:lstStyle/>
          <a:p>
            <a:pPr marL="91441" indent="0" algn="ctr">
              <a:buNone/>
            </a:pPr>
            <a:r>
              <a:rPr lang="en-US" sz="2800" dirty="0" smtClean="0"/>
              <a:t>A message from Peter….</a:t>
            </a:r>
          </a:p>
          <a:p>
            <a:pPr marL="91441" indent="0" algn="ctr">
              <a:buNone/>
            </a:pPr>
            <a:r>
              <a:rPr lang="en-US" sz="4800" dirty="0" smtClean="0"/>
              <a:t>FOR THE LOVE OF ALL THAT IS HOLY AND SACRED, </a:t>
            </a:r>
            <a:r>
              <a:rPr lang="en-US" sz="4800" b="1" u="sng" dirty="0" smtClean="0"/>
              <a:t>USE THE SHARK MACHINES FOR ALL OF YOUR ASSIGNMENTS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79992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357017" y="326758"/>
            <a:ext cx="7592099" cy="571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Welcome!</a:t>
            </a:r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396875" y="1021550"/>
            <a:ext cx="8590800" cy="372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$ ls</a:t>
            </a:r>
          </a:p>
          <a:p>
            <a:pPr rtl="0">
              <a:spcBef>
                <a:spcPts val="0"/>
              </a:spcBef>
              <a:buNone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$ cd private</a:t>
            </a:r>
          </a:p>
          <a:p>
            <a:pPr rtl="0">
              <a:spcBef>
                <a:spcPts val="0"/>
              </a:spcBef>
              <a:buNone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$ mkdir 15-213</a:t>
            </a:r>
          </a:p>
          <a:p>
            <a:pPr rtl="0">
              <a:spcBef>
                <a:spcPts val="0"/>
              </a:spcBef>
              <a:buNone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$ cd 15-213</a:t>
            </a:r>
          </a:p>
          <a:p>
            <a:pPr lvl="0" rtl="0">
              <a:spcBef>
                <a:spcPts val="0"/>
              </a:spcBef>
              <a:buNone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$ mv ~/Downloads/datalab-handout.tar .</a:t>
            </a:r>
          </a:p>
          <a:p>
            <a:pPr rtl="0">
              <a:spcBef>
                <a:spcPts val="0"/>
              </a:spcBef>
              <a:buNone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$ tar </a:t>
            </a:r>
            <a:r>
              <a:rPr lang="en" dirty="0" smtClean="0">
                <a:latin typeface="Courier New"/>
                <a:ea typeface="Courier New"/>
                <a:cs typeface="Courier New"/>
                <a:sym typeface="Courier New"/>
              </a:rPr>
              <a:t>xvf </a:t>
            </a: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datalab-handout.tar</a:t>
            </a:r>
          </a:p>
          <a:p>
            <a:pPr rtl="0">
              <a:spcBef>
                <a:spcPts val="0"/>
              </a:spcBef>
              <a:buNone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$ cd datalab-handout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357017" y="326758"/>
            <a:ext cx="7592099" cy="571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Some Nice Terminal Shortcuts</a:t>
            </a:r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396875" y="1021550"/>
            <a:ext cx="8590800" cy="3983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rgbClr val="990000"/>
              </a:buClr>
              <a:buSzPct val="100000"/>
              <a:buFont typeface="Calibri"/>
              <a:buChar char="■"/>
            </a:pPr>
            <a:r>
              <a:rPr lang="en" dirty="0" smtClean="0"/>
              <a:t>Pressing </a:t>
            </a:r>
            <a:r>
              <a:rPr lang="en" i="1" dirty="0">
                <a:latin typeface="Courier New"/>
                <a:ea typeface="Courier New"/>
                <a:cs typeface="Courier New"/>
                <a:sym typeface="Courier New"/>
              </a:rPr>
              <a:t>tab</a:t>
            </a:r>
            <a:r>
              <a:rPr lang="en" dirty="0"/>
              <a:t> will </a:t>
            </a:r>
            <a:r>
              <a:rPr lang="en" b="1" dirty="0"/>
              <a:t>autocomplete</a:t>
            </a:r>
            <a:r>
              <a:rPr lang="en" dirty="0"/>
              <a:t> file and folder names!</a:t>
            </a:r>
          </a:p>
          <a:p>
            <a:pPr marL="457200" lvl="0" indent="-381000" rtl="0">
              <a:spcBef>
                <a:spcPts val="0"/>
              </a:spcBef>
              <a:buClr>
                <a:srgbClr val="990000"/>
              </a:buClr>
              <a:buSzPct val="100000"/>
              <a:buFont typeface="Calibri"/>
              <a:buChar char="■"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Control+C</a:t>
            </a:r>
            <a:r>
              <a:rPr lang="en" dirty="0"/>
              <a:t> will </a:t>
            </a:r>
            <a:r>
              <a:rPr lang="en" b="1" dirty="0"/>
              <a:t>stop</a:t>
            </a:r>
            <a:r>
              <a:rPr lang="en" dirty="0"/>
              <a:t> execution of your current program!</a:t>
            </a:r>
          </a:p>
          <a:p>
            <a:pPr marL="457200" lvl="0" indent="-381000" rtl="0">
              <a:spcBef>
                <a:spcPts val="0"/>
              </a:spcBef>
              <a:buClr>
                <a:srgbClr val="990000"/>
              </a:buClr>
              <a:buSzPct val="100000"/>
              <a:buFont typeface="Calibri"/>
              <a:buChar char="■"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Control+R</a:t>
            </a:r>
            <a:r>
              <a:rPr lang="en" dirty="0"/>
              <a:t> will let you </a:t>
            </a:r>
            <a:r>
              <a:rPr lang="en" b="1" dirty="0"/>
              <a:t>search</a:t>
            </a:r>
            <a:r>
              <a:rPr lang="en" dirty="0"/>
              <a:t> your command history!</a:t>
            </a:r>
          </a:p>
          <a:p>
            <a:pPr marL="457200" lvl="0" indent="-381000" rtl="0">
              <a:spcBef>
                <a:spcPts val="0"/>
              </a:spcBef>
              <a:buClr>
                <a:srgbClr val="990000"/>
              </a:buClr>
              <a:buSzPct val="100000"/>
              <a:buFont typeface="Calibri"/>
              <a:buChar char="■"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Control+L</a:t>
            </a:r>
            <a:r>
              <a:rPr lang="en" dirty="0"/>
              <a:t> will </a:t>
            </a:r>
            <a:r>
              <a:rPr lang="en" b="1" dirty="0"/>
              <a:t>clear</a:t>
            </a:r>
            <a:r>
              <a:rPr lang="en" dirty="0"/>
              <a:t> your screen!</a:t>
            </a:r>
          </a:p>
          <a:p>
            <a:pPr marL="457200" lvl="0" indent="-381000" rtl="0">
              <a:spcBef>
                <a:spcPts val="0"/>
              </a:spcBef>
              <a:buClr>
                <a:srgbClr val="990000"/>
              </a:buClr>
              <a:buSzPct val="100000"/>
              <a:buFont typeface="Calibri"/>
              <a:buChar char="■"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cmd </a:t>
            </a:r>
            <a:r>
              <a:rPr lang="en" dirty="0" smtClean="0">
                <a:latin typeface="Courier New"/>
                <a:ea typeface="Courier New"/>
                <a:cs typeface="Courier New"/>
                <a:sym typeface="Courier New"/>
              </a:rPr>
              <a:t>arg1 </a:t>
            </a: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… </a:t>
            </a:r>
            <a:r>
              <a:rPr lang="en" dirty="0" smtClean="0">
                <a:latin typeface="Courier New"/>
                <a:ea typeface="Courier New"/>
                <a:cs typeface="Courier New"/>
                <a:sym typeface="Courier New"/>
              </a:rPr>
              <a:t>argN </a:t>
            </a: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&gt; </a:t>
            </a:r>
            <a:r>
              <a:rPr lang="en" dirty="0" smtClean="0">
                <a:latin typeface="Courier New"/>
                <a:ea typeface="Courier New"/>
                <a:cs typeface="Courier New"/>
                <a:sym typeface="Courier New"/>
              </a:rPr>
              <a:t>file1.txt</a:t>
            </a:r>
            <a:r>
              <a:rPr lang="en" dirty="0" smtClean="0"/>
              <a:t> </a:t>
            </a:r>
            <a:r>
              <a:rPr lang="en" dirty="0"/>
              <a:t>will put the output of </a:t>
            </a: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cmd</a:t>
            </a:r>
            <a:r>
              <a:rPr lang="en" dirty="0"/>
              <a:t> into </a:t>
            </a:r>
            <a:r>
              <a:rPr lang="en" dirty="0" smtClean="0">
                <a:latin typeface="Courier New"/>
                <a:ea typeface="Courier New"/>
                <a:cs typeface="Courier New"/>
                <a:sym typeface="Courier New"/>
              </a:rPr>
              <a:t>file1.txt</a:t>
            </a:r>
            <a:r>
              <a:rPr lang="en" dirty="0" smtClean="0"/>
              <a:t>!</a:t>
            </a:r>
          </a:p>
          <a:p>
            <a:pPr marL="457200" lvl="0" indent="-381000" rtl="0">
              <a:spcBef>
                <a:spcPts val="0"/>
              </a:spcBef>
              <a:buClr>
                <a:srgbClr val="990000"/>
              </a:buClr>
              <a:buSzPct val="100000"/>
              <a:buFont typeface="Calibri"/>
              <a:buChar char="■"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cmd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arg1 …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argN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 file2.txt </a:t>
            </a:r>
            <a:r>
              <a:rPr lang="en-US" dirty="0" smtClean="0">
                <a:latin typeface="+mj-lt"/>
                <a:cs typeface="Courier New" panose="02070309020205020404" pitchFamily="49" charset="0"/>
              </a:rPr>
              <a:t>will pull the input of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cmd</a:t>
            </a:r>
            <a:r>
              <a:rPr lang="en-US" dirty="0" smtClean="0">
                <a:latin typeface="+mj-lt"/>
                <a:cs typeface="Courier New" panose="02070309020205020404" pitchFamily="49" charset="0"/>
              </a:rPr>
              <a:t> from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file2.txt</a:t>
            </a:r>
            <a:r>
              <a:rPr lang="en-US" dirty="0" smtClean="0">
                <a:latin typeface="+mj-lt"/>
                <a:cs typeface="Courier New" panose="02070309020205020404" pitchFamily="49" charset="0"/>
              </a:rPr>
              <a:t>!</a:t>
            </a:r>
            <a:endParaRPr lang="en" dirty="0">
              <a:latin typeface="+mj-lt"/>
              <a:cs typeface="Courier New" panose="02070309020205020404" pitchFamily="49" charset="0"/>
            </a:endParaRPr>
          </a:p>
          <a:p>
            <a:pPr marL="457200" lvl="0" indent="-381000" rtl="0">
              <a:spcBef>
                <a:spcPts val="0"/>
              </a:spcBef>
              <a:buClr>
                <a:srgbClr val="990000"/>
              </a:buClr>
              <a:buSzPct val="100000"/>
              <a:buFont typeface="Calibri"/>
              <a:buChar char="■"/>
            </a:pPr>
            <a:r>
              <a:rPr lang="en" dirty="0"/>
              <a:t>Use the </a:t>
            </a:r>
            <a:r>
              <a:rPr lang="en" b="1" dirty="0"/>
              <a:t>up</a:t>
            </a:r>
            <a:r>
              <a:rPr lang="en" dirty="0"/>
              <a:t> and </a:t>
            </a:r>
            <a:r>
              <a:rPr lang="en" b="1" dirty="0"/>
              <a:t>down</a:t>
            </a:r>
            <a:r>
              <a:rPr lang="en" dirty="0"/>
              <a:t> arrow keys to </a:t>
            </a:r>
            <a:r>
              <a:rPr lang="en" b="1" dirty="0"/>
              <a:t>scroll through your command history</a:t>
            </a:r>
            <a:r>
              <a:rPr lang="en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97423293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Linux file pathing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0" indent="-381000"/>
            <a:r>
              <a:rPr lang="en" dirty="0" smtClean="0">
                <a:latin typeface="Courier New"/>
                <a:ea typeface="Courier New"/>
                <a:cs typeface="Courier New"/>
                <a:sym typeface="Courier New"/>
              </a:rPr>
              <a:t>~</a:t>
            </a:r>
            <a:r>
              <a:rPr lang="en" dirty="0" smtClean="0"/>
              <a:t> </a:t>
            </a:r>
            <a:r>
              <a:rPr lang="en" dirty="0"/>
              <a:t>is your </a:t>
            </a:r>
            <a:r>
              <a:rPr lang="en" b="1" dirty="0" smtClean="0"/>
              <a:t>HOME DIRECTORY</a:t>
            </a:r>
            <a:endParaRPr lang="en" dirty="0" smtClean="0"/>
          </a:p>
          <a:p>
            <a:pPr marL="857250" lvl="1" indent="-381000"/>
            <a:r>
              <a:rPr lang="en" dirty="0" smtClean="0"/>
              <a:t>This is where you start from after you SSH in</a:t>
            </a:r>
          </a:p>
          <a:p>
            <a:pPr marL="857250" lvl="1" indent="-381000"/>
            <a:r>
              <a:rPr lang="en" dirty="0" smtClean="0"/>
              <a:t>On bash, you can also use $HOME</a:t>
            </a:r>
            <a:endParaRPr lang="en" dirty="0"/>
          </a:p>
          <a:p>
            <a:pPr marL="457200" lvl="0" indent="-381000"/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lang="en" dirty="0"/>
              <a:t> is an alias for your </a:t>
            </a:r>
            <a:r>
              <a:rPr lang="en" b="1" dirty="0" smtClean="0"/>
              <a:t>PRESENT WORKING DIRECTORY</a:t>
            </a:r>
            <a:r>
              <a:rPr lang="en" dirty="0" smtClean="0"/>
              <a:t>!</a:t>
            </a:r>
          </a:p>
          <a:p>
            <a:pPr marL="457200" lvl="0" indent="-381000"/>
            <a:r>
              <a:rPr lang="en" dirty="0" smtClean="0"/>
              <a:t>.. </a:t>
            </a:r>
            <a:r>
              <a:rPr lang="en-US" dirty="0" smtClean="0"/>
              <a:t>is the file path for the </a:t>
            </a:r>
            <a:r>
              <a:rPr lang="en-US" b="1" dirty="0" smtClean="0"/>
              <a:t>PARENT DIRECTORY</a:t>
            </a:r>
            <a:r>
              <a:rPr lang="en-US" dirty="0" smtClean="0"/>
              <a:t> of your present working directory!</a:t>
            </a:r>
          </a:p>
          <a:p>
            <a:pPr marL="457200" lvl="0" indent="-381000"/>
            <a:r>
              <a:rPr lang="en-US" dirty="0" smtClean="0"/>
              <a:t>/ is the file path for the </a:t>
            </a:r>
            <a:r>
              <a:rPr lang="en-US" b="1" dirty="0" smtClean="0"/>
              <a:t>TOP-LEVEL DIRECTORY</a:t>
            </a:r>
            <a:endParaRPr lang="en-US" dirty="0" smtClean="0"/>
          </a:p>
          <a:p>
            <a:pPr marL="857250" lvl="1" indent="-381000"/>
            <a:r>
              <a:rPr lang="en-US" dirty="0" smtClean="0"/>
              <a:t>You probably won’t use this too much in this class</a:t>
            </a:r>
            <a:endParaRPr lang="en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747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357017" y="326758"/>
            <a:ext cx="7592099" cy="571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ls &lt;dir</a:t>
            </a:r>
            <a:r>
              <a:rPr lang="en" dirty="0" smtClean="0">
                <a:latin typeface="Courier New"/>
                <a:ea typeface="Courier New"/>
                <a:cs typeface="Courier New"/>
                <a:sym typeface="Courier New"/>
              </a:rPr>
              <a:t>&gt; - LiSt</a:t>
            </a:r>
            <a:endParaRPr lang="en" dirty="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396875" y="1021556"/>
            <a:ext cx="7896300" cy="372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rgbClr val="990000"/>
              </a:buClr>
              <a:buSzPct val="100000"/>
              <a:buFont typeface="Calibri"/>
              <a:buChar char="■"/>
            </a:pPr>
            <a:r>
              <a:rPr lang="en" dirty="0"/>
              <a:t>Lists the files in the present working directory, or, if specified, </a:t>
            </a: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dir</a:t>
            </a:r>
            <a:r>
              <a:rPr lang="en" dirty="0"/>
              <a:t>.</a:t>
            </a:r>
          </a:p>
          <a:p>
            <a:pPr marL="457200" lvl="0" indent="-381000" rtl="0">
              <a:spcBef>
                <a:spcPts val="0"/>
              </a:spcBef>
              <a:buClr>
                <a:srgbClr val="990000"/>
              </a:buClr>
              <a:buSzPct val="100000"/>
              <a:buFont typeface="Calibri"/>
              <a:buChar char="■"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pwd</a:t>
            </a:r>
            <a:r>
              <a:rPr lang="en" dirty="0"/>
              <a:t> tells you your </a:t>
            </a:r>
            <a:r>
              <a:rPr lang="en" u="sng" dirty="0" smtClean="0"/>
              <a:t>P</a:t>
            </a:r>
            <a:r>
              <a:rPr lang="en" dirty="0" smtClean="0"/>
              <a:t>resent </a:t>
            </a:r>
            <a:r>
              <a:rPr lang="en" u="sng" dirty="0" smtClean="0"/>
              <a:t>W</a:t>
            </a:r>
            <a:r>
              <a:rPr lang="en" dirty="0" smtClean="0"/>
              <a:t>orking </a:t>
            </a:r>
            <a:r>
              <a:rPr lang="en" u="sng" dirty="0"/>
              <a:t>D</a:t>
            </a:r>
            <a:r>
              <a:rPr lang="en" dirty="0" smtClean="0"/>
              <a:t>irectory</a:t>
            </a:r>
            <a:r>
              <a:rPr lang="en" dirty="0"/>
              <a:t>.</a:t>
            </a:r>
          </a:p>
        </p:txBody>
      </p:sp>
      <p:pic>
        <p:nvPicPr>
          <p:cNvPr id="88" name="Shape 8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71600" y="2397337"/>
            <a:ext cx="6400800" cy="20669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41296062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357017" y="326758"/>
            <a:ext cx="7796383" cy="571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cd &lt;directory</a:t>
            </a:r>
            <a:r>
              <a:rPr lang="en" dirty="0" smtClean="0">
                <a:latin typeface="Courier New"/>
                <a:ea typeface="Courier New"/>
                <a:cs typeface="Courier New"/>
                <a:sym typeface="Courier New"/>
              </a:rPr>
              <a:t>&gt; - Change Directory</a:t>
            </a:r>
            <a:endParaRPr lang="en" dirty="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396875" y="1021556"/>
            <a:ext cx="7896300" cy="372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rgbClr val="990000"/>
              </a:buClr>
              <a:buSzPct val="100000"/>
              <a:buFont typeface="Calibri"/>
              <a:buChar char="■"/>
            </a:pPr>
            <a:r>
              <a:rPr lang="en" dirty="0" smtClean="0"/>
              <a:t>Changes your present working directory to </a:t>
            </a:r>
            <a:r>
              <a:rPr lang="en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directory</a:t>
            </a:r>
          </a:p>
          <a:p>
            <a:pPr marL="457200" lvl="0" indent="-381000" rtl="0">
              <a:spcBef>
                <a:spcPts val="0"/>
              </a:spcBef>
              <a:buClr>
                <a:srgbClr val="990000"/>
              </a:buClr>
              <a:buSzPct val="100000"/>
              <a:buFont typeface="Calibri"/>
              <a:buChar char="■"/>
            </a:pPr>
            <a:r>
              <a:rPr lang="en" dirty="0" smtClean="0">
                <a:latin typeface="+mj-lt"/>
                <a:cs typeface="Courier New" panose="02070309020205020404" pitchFamily="49" charset="0"/>
              </a:rPr>
              <a:t>Your main tool for navigating a unix file system</a:t>
            </a:r>
            <a:endParaRPr lang="en" dirty="0">
              <a:latin typeface="+mj-lt"/>
            </a:endParaRPr>
          </a:p>
        </p:txBody>
      </p:sp>
      <p:pic>
        <p:nvPicPr>
          <p:cNvPr id="95" name="Shape 9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28750" y="2593975"/>
            <a:ext cx="6286500" cy="18669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2231802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357017" y="326758"/>
            <a:ext cx="7592099" cy="571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mkdir &lt;dirname</a:t>
            </a:r>
            <a:r>
              <a:rPr lang="en" dirty="0" smtClean="0">
                <a:latin typeface="Courier New"/>
                <a:ea typeface="Courier New"/>
                <a:cs typeface="Courier New"/>
                <a:sym typeface="Courier New"/>
              </a:rPr>
              <a:t>&gt; - MaKe DIRectory</a:t>
            </a:r>
            <a:endParaRPr lang="en" dirty="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396875" y="1021556"/>
            <a:ext cx="7896300" cy="372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rgbClr val="990000"/>
              </a:buClr>
              <a:buSzPct val="100000"/>
              <a:buFont typeface="Calibri"/>
              <a:buChar char="■"/>
            </a:pPr>
            <a:r>
              <a:rPr lang="en"/>
              <a:t>Makes a directory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dirname</a:t>
            </a:r>
            <a:r>
              <a:rPr lang="en"/>
              <a:t> in your present working directory.</a:t>
            </a:r>
          </a:p>
          <a:p>
            <a:pPr marL="457200" lvl="0" indent="-381000" rtl="0">
              <a:spcBef>
                <a:spcPts val="0"/>
              </a:spcBef>
              <a:buClr>
                <a:srgbClr val="990000"/>
              </a:buClr>
              <a:buSzPct val="100000"/>
              <a:buFont typeface="Calibri"/>
              <a:buChar char="■"/>
            </a:pPr>
            <a:r>
              <a:rPr lang="en"/>
              <a:t>Directories and folders are the </a:t>
            </a:r>
            <a:r>
              <a:rPr lang="en" b="1"/>
              <a:t>same thing!</a:t>
            </a:r>
          </a:p>
        </p:txBody>
      </p:sp>
      <p:pic>
        <p:nvPicPr>
          <p:cNvPr id="102" name="Shape 10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19225" y="2540750"/>
            <a:ext cx="6305550" cy="2209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807337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1257</Words>
  <Application>Microsoft Office PowerPoint</Application>
  <PresentationFormat>On-screen Show (16:9)</PresentationFormat>
  <Paragraphs>168</Paragraphs>
  <Slides>27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template2007</vt:lpstr>
      <vt:lpstr>Linux Boot Camp</vt:lpstr>
      <vt:lpstr>Connecting</vt:lpstr>
      <vt:lpstr>PowerPoint Presentation</vt:lpstr>
      <vt:lpstr>Welcome!</vt:lpstr>
      <vt:lpstr>Some Nice Terminal Shortcuts</vt:lpstr>
      <vt:lpstr>Linux file pathing</vt:lpstr>
      <vt:lpstr>ls &lt;dir&gt; - LiSt</vt:lpstr>
      <vt:lpstr>cd &lt;directory&gt; - Change Directory</vt:lpstr>
      <vt:lpstr>mkdir &lt;dirname&gt; - MaKe DIRectory</vt:lpstr>
      <vt:lpstr>mv &lt;src&gt; &lt;dest&gt; - MoVe</vt:lpstr>
      <vt:lpstr>tar &lt;options&gt; &lt;filename&gt; - Tape ARchive</vt:lpstr>
      <vt:lpstr>chmod &lt;permissions&gt; &lt;src&gt;</vt:lpstr>
      <vt:lpstr>scp &lt;src&gt; &lt;dest&gt;</vt:lpstr>
      <vt:lpstr>rm &lt;file1&gt; &lt;file2&gt; … &lt;filen&gt; - ReMove </vt:lpstr>
      <vt:lpstr>What’s in a file? (using cat)</vt:lpstr>
      <vt:lpstr>What’s in a file? (using less)</vt:lpstr>
      <vt:lpstr>What’s in a file? (using grep)</vt:lpstr>
      <vt:lpstr>man &lt;thing&gt;</vt:lpstr>
      <vt:lpstr>Editors (a touchy subject)</vt:lpstr>
      <vt:lpstr>Vim (vi – improved) Basics</vt:lpstr>
      <vt:lpstr>Vim Basics</vt:lpstr>
      <vt:lpstr>Vimrc File</vt:lpstr>
      <vt:lpstr>Vim colors</vt:lpstr>
      <vt:lpstr>Jenna’s Vimrc File</vt:lpstr>
      <vt:lpstr>More resources on Vim</vt:lpstr>
      <vt:lpstr>Commands related to 15-213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Linux Boot Camp</dc:title>
  <cp:lastModifiedBy>Jenna</cp:lastModifiedBy>
  <cp:revision>11</cp:revision>
  <dcterms:modified xsi:type="dcterms:W3CDTF">2015-09-19T19:21:31Z</dcterms:modified>
</cp:coreProperties>
</file>