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542" r:id="rId2"/>
    <p:sldId id="650" r:id="rId3"/>
    <p:sldId id="639" r:id="rId4"/>
    <p:sldId id="657" r:id="rId5"/>
    <p:sldId id="658" r:id="rId6"/>
    <p:sldId id="663" r:id="rId7"/>
    <p:sldId id="664" r:id="rId8"/>
    <p:sldId id="665" r:id="rId9"/>
    <p:sldId id="666" r:id="rId10"/>
    <p:sldId id="667" r:id="rId11"/>
    <p:sldId id="669" r:id="rId12"/>
    <p:sldId id="670" r:id="rId13"/>
    <p:sldId id="671" r:id="rId14"/>
    <p:sldId id="620" r:id="rId15"/>
    <p:sldId id="621" r:id="rId16"/>
    <p:sldId id="622" r:id="rId17"/>
    <p:sldId id="623" r:id="rId18"/>
    <p:sldId id="624" r:id="rId19"/>
    <p:sldId id="672" r:id="rId20"/>
    <p:sldId id="673" r:id="rId21"/>
    <p:sldId id="674" r:id="rId22"/>
    <p:sldId id="675" r:id="rId23"/>
    <p:sldId id="676" r:id="rId24"/>
    <p:sldId id="677" r:id="rId25"/>
    <p:sldId id="678" r:id="rId26"/>
    <p:sldId id="679" r:id="rId27"/>
    <p:sldId id="642" r:id="rId28"/>
    <p:sldId id="680" r:id="rId29"/>
    <p:sldId id="681" r:id="rId30"/>
    <p:sldId id="682" r:id="rId31"/>
    <p:sldId id="643" r:id="rId32"/>
    <p:sldId id="644" r:id="rId33"/>
    <p:sldId id="645" r:id="rId34"/>
    <p:sldId id="646" r:id="rId35"/>
    <p:sldId id="647" r:id="rId36"/>
    <p:sldId id="648" r:id="rId37"/>
  </p:sldIdLst>
  <p:sldSz cx="9144000" cy="6858000" type="screen4x3"/>
  <p:notesSz cx="7302500" cy="9586913"/>
  <p:custDataLst>
    <p:tags r:id="rId4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52" autoAdjust="0"/>
    <p:restoredTop sz="94626" autoAdjust="0"/>
  </p:normalViewPr>
  <p:slideViewPr>
    <p:cSldViewPr snapToObjects="1">
      <p:cViewPr varScale="1">
        <p:scale>
          <a:sx n="111" d="100"/>
          <a:sy n="111" d="100"/>
        </p:scale>
        <p:origin x="-624" y="-120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tags" Target="tags/tag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hared%20Files\Classes\CS%20213%20F'10\code\22-concurrent-programming\race-gw-2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norace!$A$2:$A$101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norace!$B$2:$B$101</c:f>
              <c:numCache>
                <c:formatCode>General</c:formatCode>
                <c:ptCount val="10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  <c:pt idx="25">
                  <c:v>1.0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1.0</c:v>
                </c:pt>
                <c:pt idx="43">
                  <c:v>1.0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1.0</c:v>
                </c:pt>
                <c:pt idx="51">
                  <c:v>1.0</c:v>
                </c:pt>
                <c:pt idx="52">
                  <c:v>1.0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1.0</c:v>
                </c:pt>
                <c:pt idx="86">
                  <c:v>1.0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16960488"/>
        <c:axId val="-2079625272"/>
      </c:barChart>
      <c:catAx>
        <c:axId val="-2016960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79625272"/>
        <c:crosses val="autoZero"/>
        <c:auto val="1"/>
        <c:lblAlgn val="ctr"/>
        <c:lblOffset val="100"/>
        <c:noMultiLvlLbl val="0"/>
      </c:catAx>
      <c:valAx>
        <c:axId val="-2079625272"/>
        <c:scaling>
          <c:orientation val="minMax"/>
          <c:max val="2.0"/>
          <c:min val="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16960488"/>
        <c:crosses val="autoZero"/>
        <c:crossBetween val="between"/>
        <c:majorUnit val="1.0"/>
        <c:minorUnit val="0.04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'race-gw-2'!$A$2:$A$101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'race-gw-2'!$B$2:$B$101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6.0</c:v>
                </c:pt>
                <c:pt idx="11">
                  <c:v>0.0</c:v>
                </c:pt>
                <c:pt idx="12">
                  <c:v>0.0</c:v>
                </c:pt>
                <c:pt idx="13">
                  <c:v>4.0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7.0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1.0</c:v>
                </c:pt>
                <c:pt idx="25">
                  <c:v>3.0</c:v>
                </c:pt>
                <c:pt idx="26">
                  <c:v>0.0</c:v>
                </c:pt>
                <c:pt idx="27">
                  <c:v>3.0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7.0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7.0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7.0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7.0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7.0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6.0</c:v>
                </c:pt>
                <c:pt idx="70">
                  <c:v>1.0</c:v>
                </c:pt>
                <c:pt idx="71">
                  <c:v>0.0</c:v>
                </c:pt>
                <c:pt idx="72">
                  <c:v>0.0</c:v>
                </c:pt>
                <c:pt idx="73">
                  <c:v>1.0</c:v>
                </c:pt>
                <c:pt idx="74">
                  <c:v>0.0</c:v>
                </c:pt>
                <c:pt idx="75">
                  <c:v>0.0</c:v>
                </c:pt>
                <c:pt idx="76">
                  <c:v>1.0</c:v>
                </c:pt>
                <c:pt idx="77">
                  <c:v>0.0</c:v>
                </c:pt>
                <c:pt idx="78">
                  <c:v>1.0</c:v>
                </c:pt>
                <c:pt idx="79">
                  <c:v>6.0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12.0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7.0</c:v>
                </c:pt>
                <c:pt idx="98">
                  <c:v>0.0</c:v>
                </c:pt>
                <c:pt idx="99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58460232"/>
        <c:axId val="-2058446808"/>
      </c:barChart>
      <c:catAx>
        <c:axId val="-2058460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8446808"/>
        <c:crosses val="autoZero"/>
        <c:auto val="1"/>
        <c:lblAlgn val="ctr"/>
        <c:lblOffset val="100"/>
        <c:noMultiLvlLbl val="0"/>
      </c:catAx>
      <c:valAx>
        <c:axId val="-2058446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58460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</c:spPr>
          <c:invertIfNegative val="0"/>
          <c:cat>
            <c:numRef>
              <c:f>'race-laptop-1'!$A$2:$A$101</c:f>
              <c:numCache>
                <c:formatCode>General</c:formatCode>
                <c:ptCount val="100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  <c:pt idx="25">
                  <c:v>25.0</c:v>
                </c:pt>
                <c:pt idx="26">
                  <c:v>26.0</c:v>
                </c:pt>
                <c:pt idx="27">
                  <c:v>27.0</c:v>
                </c:pt>
                <c:pt idx="28">
                  <c:v>28.0</c:v>
                </c:pt>
                <c:pt idx="29">
                  <c:v>29.0</c:v>
                </c:pt>
                <c:pt idx="30">
                  <c:v>30.0</c:v>
                </c:pt>
                <c:pt idx="31">
                  <c:v>31.0</c:v>
                </c:pt>
                <c:pt idx="32">
                  <c:v>32.0</c:v>
                </c:pt>
                <c:pt idx="33">
                  <c:v>33.0</c:v>
                </c:pt>
                <c:pt idx="34">
                  <c:v>34.0</c:v>
                </c:pt>
                <c:pt idx="35">
                  <c:v>35.0</c:v>
                </c:pt>
                <c:pt idx="36">
                  <c:v>36.0</c:v>
                </c:pt>
                <c:pt idx="37">
                  <c:v>37.0</c:v>
                </c:pt>
                <c:pt idx="38">
                  <c:v>38.0</c:v>
                </c:pt>
                <c:pt idx="39">
                  <c:v>39.0</c:v>
                </c:pt>
                <c:pt idx="40">
                  <c:v>40.0</c:v>
                </c:pt>
                <c:pt idx="41">
                  <c:v>41.0</c:v>
                </c:pt>
                <c:pt idx="42">
                  <c:v>42.0</c:v>
                </c:pt>
                <c:pt idx="43">
                  <c:v>43.0</c:v>
                </c:pt>
                <c:pt idx="44">
                  <c:v>44.0</c:v>
                </c:pt>
                <c:pt idx="45">
                  <c:v>45.0</c:v>
                </c:pt>
                <c:pt idx="46">
                  <c:v>46.0</c:v>
                </c:pt>
                <c:pt idx="47">
                  <c:v>47.0</c:v>
                </c:pt>
                <c:pt idx="48">
                  <c:v>48.0</c:v>
                </c:pt>
                <c:pt idx="49">
                  <c:v>49.0</c:v>
                </c:pt>
                <c:pt idx="50">
                  <c:v>50.0</c:v>
                </c:pt>
                <c:pt idx="51">
                  <c:v>51.0</c:v>
                </c:pt>
                <c:pt idx="52">
                  <c:v>52.0</c:v>
                </c:pt>
                <c:pt idx="53">
                  <c:v>53.0</c:v>
                </c:pt>
                <c:pt idx="54">
                  <c:v>54.0</c:v>
                </c:pt>
                <c:pt idx="55">
                  <c:v>55.0</c:v>
                </c:pt>
                <c:pt idx="56">
                  <c:v>56.0</c:v>
                </c:pt>
                <c:pt idx="57">
                  <c:v>57.0</c:v>
                </c:pt>
                <c:pt idx="58">
                  <c:v>58.0</c:v>
                </c:pt>
                <c:pt idx="59">
                  <c:v>59.0</c:v>
                </c:pt>
                <c:pt idx="60">
                  <c:v>60.0</c:v>
                </c:pt>
                <c:pt idx="61">
                  <c:v>61.0</c:v>
                </c:pt>
                <c:pt idx="62">
                  <c:v>62.0</c:v>
                </c:pt>
                <c:pt idx="63">
                  <c:v>63.0</c:v>
                </c:pt>
                <c:pt idx="64">
                  <c:v>64.0</c:v>
                </c:pt>
                <c:pt idx="65">
                  <c:v>65.0</c:v>
                </c:pt>
                <c:pt idx="66">
                  <c:v>66.0</c:v>
                </c:pt>
                <c:pt idx="67">
                  <c:v>67.0</c:v>
                </c:pt>
                <c:pt idx="68">
                  <c:v>68.0</c:v>
                </c:pt>
                <c:pt idx="69">
                  <c:v>69.0</c:v>
                </c:pt>
                <c:pt idx="70">
                  <c:v>70.0</c:v>
                </c:pt>
                <c:pt idx="71">
                  <c:v>71.0</c:v>
                </c:pt>
                <c:pt idx="72">
                  <c:v>72.0</c:v>
                </c:pt>
                <c:pt idx="73">
                  <c:v>73.0</c:v>
                </c:pt>
                <c:pt idx="74">
                  <c:v>74.0</c:v>
                </c:pt>
                <c:pt idx="75">
                  <c:v>75.0</c:v>
                </c:pt>
                <c:pt idx="76">
                  <c:v>76.0</c:v>
                </c:pt>
                <c:pt idx="77">
                  <c:v>77.0</c:v>
                </c:pt>
                <c:pt idx="78">
                  <c:v>78.0</c:v>
                </c:pt>
                <c:pt idx="79">
                  <c:v>79.0</c:v>
                </c:pt>
                <c:pt idx="80">
                  <c:v>80.0</c:v>
                </c:pt>
                <c:pt idx="81">
                  <c:v>81.0</c:v>
                </c:pt>
                <c:pt idx="82">
                  <c:v>82.0</c:v>
                </c:pt>
                <c:pt idx="83">
                  <c:v>83.0</c:v>
                </c:pt>
                <c:pt idx="84">
                  <c:v>84.0</c:v>
                </c:pt>
                <c:pt idx="85">
                  <c:v>85.0</c:v>
                </c:pt>
                <c:pt idx="86">
                  <c:v>86.0</c:v>
                </c:pt>
                <c:pt idx="87">
                  <c:v>87.0</c:v>
                </c:pt>
                <c:pt idx="88">
                  <c:v>88.0</c:v>
                </c:pt>
                <c:pt idx="89">
                  <c:v>89.0</c:v>
                </c:pt>
                <c:pt idx="90">
                  <c:v>90.0</c:v>
                </c:pt>
                <c:pt idx="91">
                  <c:v>91.0</c:v>
                </c:pt>
                <c:pt idx="92">
                  <c:v>92.0</c:v>
                </c:pt>
                <c:pt idx="93">
                  <c:v>93.0</c:v>
                </c:pt>
                <c:pt idx="94">
                  <c:v>94.0</c:v>
                </c:pt>
                <c:pt idx="95">
                  <c:v>95.0</c:v>
                </c:pt>
                <c:pt idx="96">
                  <c:v>96.0</c:v>
                </c:pt>
                <c:pt idx="97">
                  <c:v>97.0</c:v>
                </c:pt>
                <c:pt idx="98">
                  <c:v>98.0</c:v>
                </c:pt>
                <c:pt idx="99">
                  <c:v>99.0</c:v>
                </c:pt>
              </c:numCache>
            </c:numRef>
          </c:cat>
          <c:val>
            <c:numRef>
              <c:f>'race-laptop-1'!$B$2:$B$101</c:f>
              <c:numCache>
                <c:formatCode>General</c:formatCode>
                <c:ptCount val="100"/>
                <c:pt idx="0">
                  <c:v>0.0</c:v>
                </c:pt>
                <c:pt idx="1">
                  <c:v>2.0</c:v>
                </c:pt>
                <c:pt idx="2">
                  <c:v>0.0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0.0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2.0</c:v>
                </c:pt>
                <c:pt idx="18">
                  <c:v>0.0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2.0</c:v>
                </c:pt>
                <c:pt idx="25">
                  <c:v>0.0</c:v>
                </c:pt>
                <c:pt idx="26">
                  <c:v>1.0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  <c:pt idx="41">
                  <c:v>1.0</c:v>
                </c:pt>
                <c:pt idx="42">
                  <c:v>2.0</c:v>
                </c:pt>
                <c:pt idx="43">
                  <c:v>0.0</c:v>
                </c:pt>
                <c:pt idx="44">
                  <c:v>1.0</c:v>
                </c:pt>
                <c:pt idx="45">
                  <c:v>1.0</c:v>
                </c:pt>
                <c:pt idx="46">
                  <c:v>1.0</c:v>
                </c:pt>
                <c:pt idx="47">
                  <c:v>1.0</c:v>
                </c:pt>
                <c:pt idx="48">
                  <c:v>1.0</c:v>
                </c:pt>
                <c:pt idx="49">
                  <c:v>1.0</c:v>
                </c:pt>
                <c:pt idx="50">
                  <c:v>2.0</c:v>
                </c:pt>
                <c:pt idx="51">
                  <c:v>1.0</c:v>
                </c:pt>
                <c:pt idx="52">
                  <c:v>0.0</c:v>
                </c:pt>
                <c:pt idx="53">
                  <c:v>1.0</c:v>
                </c:pt>
                <c:pt idx="54">
                  <c:v>1.0</c:v>
                </c:pt>
                <c:pt idx="55">
                  <c:v>1.0</c:v>
                </c:pt>
                <c:pt idx="56">
                  <c:v>1.0</c:v>
                </c:pt>
                <c:pt idx="57">
                  <c:v>1.0</c:v>
                </c:pt>
                <c:pt idx="58">
                  <c:v>1.0</c:v>
                </c:pt>
                <c:pt idx="59">
                  <c:v>1.0</c:v>
                </c:pt>
                <c:pt idx="60">
                  <c:v>1.0</c:v>
                </c:pt>
                <c:pt idx="61">
                  <c:v>1.0</c:v>
                </c:pt>
                <c:pt idx="62">
                  <c:v>1.0</c:v>
                </c:pt>
                <c:pt idx="63">
                  <c:v>1.0</c:v>
                </c:pt>
                <c:pt idx="64">
                  <c:v>1.0</c:v>
                </c:pt>
                <c:pt idx="65">
                  <c:v>1.0</c:v>
                </c:pt>
                <c:pt idx="66">
                  <c:v>1.0</c:v>
                </c:pt>
                <c:pt idx="67">
                  <c:v>1.0</c:v>
                </c:pt>
                <c:pt idx="68">
                  <c:v>1.0</c:v>
                </c:pt>
                <c:pt idx="69">
                  <c:v>1.0</c:v>
                </c:pt>
                <c:pt idx="70">
                  <c:v>1.0</c:v>
                </c:pt>
                <c:pt idx="71">
                  <c:v>1.0</c:v>
                </c:pt>
                <c:pt idx="72">
                  <c:v>1.0</c:v>
                </c:pt>
                <c:pt idx="73">
                  <c:v>1.0</c:v>
                </c:pt>
                <c:pt idx="74">
                  <c:v>1.0</c:v>
                </c:pt>
                <c:pt idx="75">
                  <c:v>1.0</c:v>
                </c:pt>
                <c:pt idx="76">
                  <c:v>1.0</c:v>
                </c:pt>
                <c:pt idx="77">
                  <c:v>1.0</c:v>
                </c:pt>
                <c:pt idx="78">
                  <c:v>1.0</c:v>
                </c:pt>
                <c:pt idx="79">
                  <c:v>1.0</c:v>
                </c:pt>
                <c:pt idx="80">
                  <c:v>1.0</c:v>
                </c:pt>
                <c:pt idx="81">
                  <c:v>1.0</c:v>
                </c:pt>
                <c:pt idx="82">
                  <c:v>1.0</c:v>
                </c:pt>
                <c:pt idx="83">
                  <c:v>1.0</c:v>
                </c:pt>
                <c:pt idx="84">
                  <c:v>1.0</c:v>
                </c:pt>
                <c:pt idx="85">
                  <c:v>2.0</c:v>
                </c:pt>
                <c:pt idx="86">
                  <c:v>0.0</c:v>
                </c:pt>
                <c:pt idx="87">
                  <c:v>1.0</c:v>
                </c:pt>
                <c:pt idx="88">
                  <c:v>1.0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1.0</c:v>
                </c:pt>
                <c:pt idx="93">
                  <c:v>1.0</c:v>
                </c:pt>
                <c:pt idx="94">
                  <c:v>1.0</c:v>
                </c:pt>
                <c:pt idx="95">
                  <c:v>1.0</c:v>
                </c:pt>
                <c:pt idx="96">
                  <c:v>1.0</c:v>
                </c:pt>
                <c:pt idx="97">
                  <c:v>1.0</c:v>
                </c:pt>
                <c:pt idx="98">
                  <c:v>1.0</c:v>
                </c:pt>
                <c:pt idx="99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-2079838392"/>
        <c:axId val="-2079459160"/>
      </c:barChart>
      <c:catAx>
        <c:axId val="-2079838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79459160"/>
        <c:crosses val="autoZero"/>
        <c:auto val="1"/>
        <c:lblAlgn val="ctr"/>
        <c:lblOffset val="100"/>
        <c:noMultiLvlLbl val="0"/>
      </c:catAx>
      <c:valAx>
        <c:axId val="-2079459160"/>
        <c:scaling>
          <c:orientation val="minMax"/>
          <c:max val="3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79838392"/>
        <c:crosses val="autoZero"/>
        <c:crossBetween val="between"/>
        <c:majorUnit val="1.0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89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61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434"/>
            <a:ext cx="5355167" cy="431341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Advanced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</a:t>
            </a:r>
            <a:r>
              <a:rPr lang="en-US" sz="2000" b="0" dirty="0" smtClean="0"/>
              <a:t>Lecture, Nov. </a:t>
            </a:r>
            <a:r>
              <a:rPr lang="en-US" sz="2000" b="0" dirty="0" smtClean="0"/>
              <a:t>24</a:t>
            </a:r>
            <a:r>
              <a:rPr lang="en-US" sz="2000" b="0" dirty="0" smtClean="0"/>
              <a:t>, </a:t>
            </a:r>
            <a:r>
              <a:rPr lang="en-US" sz="2000" b="0" dirty="0" smtClean="0"/>
              <a:t>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</a:t>
            </a:r>
            <a:r>
              <a:rPr lang="en-US" dirty="0" smtClean="0"/>
              <a:t>Bryant and </a:t>
            </a:r>
            <a:r>
              <a:rPr lang="en-US" dirty="0" smtClean="0"/>
              <a:t>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08773"/>
            <a:ext cx="89916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/* Remove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and return the first item from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sbuf_remove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Wait for available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item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[(++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-&gt;front)%(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-&gt;n)];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Remove the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Unlock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Announce available slot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item;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44958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Removing an item from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96629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of the mutual exclusion problem</a:t>
            </a:r>
          </a:p>
          <a:p>
            <a:endParaRPr lang="en-US" dirty="0" smtClean="0"/>
          </a:p>
          <a:p>
            <a:r>
              <a:rPr lang="en-US" dirty="0" smtClean="0"/>
              <a:t>Problem statement:</a:t>
            </a:r>
          </a:p>
          <a:p>
            <a:pPr lvl="1"/>
            <a:r>
              <a:rPr lang="en-US" i="1" dirty="0" smtClean="0"/>
              <a:t>Reader</a:t>
            </a:r>
            <a:r>
              <a:rPr lang="en-US" dirty="0" smtClean="0"/>
              <a:t> threads only read the object</a:t>
            </a:r>
          </a:p>
          <a:p>
            <a:pPr lvl="1"/>
            <a:r>
              <a:rPr lang="en-US" i="1" dirty="0" smtClean="0"/>
              <a:t>Writer</a:t>
            </a:r>
            <a:r>
              <a:rPr lang="en-US" dirty="0" smtClean="0"/>
              <a:t> threads modify the object</a:t>
            </a:r>
          </a:p>
          <a:p>
            <a:pPr lvl="1"/>
            <a:r>
              <a:rPr lang="en-US" dirty="0" smtClean="0"/>
              <a:t>Writers must have exclusive access to the object</a:t>
            </a:r>
          </a:p>
          <a:p>
            <a:pPr lvl="1"/>
            <a:r>
              <a:rPr lang="en-US" dirty="0" smtClean="0"/>
              <a:t>Unlimited number of readers can access the object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Occurs frequently in real systems, e.g.,</a:t>
            </a:r>
          </a:p>
          <a:p>
            <a:pPr lvl="1"/>
            <a:r>
              <a:rPr lang="en-US" dirty="0" smtClean="0"/>
              <a:t>Online airline reservation system</a:t>
            </a:r>
          </a:p>
          <a:p>
            <a:pPr lvl="1"/>
            <a:r>
              <a:rPr lang="en-US" dirty="0" smtClean="0"/>
              <a:t>Multithreaded caching Web proxy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6828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of Readers-Writers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i="1" dirty="0" smtClean="0"/>
              <a:t>First readers-writers problem </a:t>
            </a:r>
            <a:r>
              <a:rPr lang="en-US" dirty="0" smtClean="0"/>
              <a:t>(favors readers)</a:t>
            </a:r>
          </a:p>
          <a:p>
            <a:pPr lvl="1"/>
            <a:r>
              <a:rPr lang="en-US" dirty="0" smtClean="0"/>
              <a:t>No reader should be kept waiting unless a writer has already been granted permission to use the object</a:t>
            </a:r>
          </a:p>
          <a:p>
            <a:pPr lvl="1"/>
            <a:r>
              <a:rPr lang="en-US" dirty="0" smtClean="0"/>
              <a:t>A reader that arrives after a waiting writer gets priority over the writer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Second readers-writers problem </a:t>
            </a:r>
            <a:r>
              <a:rPr lang="en-US" dirty="0" smtClean="0"/>
              <a:t>(favors writers)</a:t>
            </a:r>
          </a:p>
          <a:p>
            <a:pPr lvl="1"/>
            <a:r>
              <a:rPr lang="en-US" dirty="0" smtClean="0"/>
              <a:t>Once a writer is ready to write, it performs its write as soon as possible </a:t>
            </a:r>
          </a:p>
          <a:p>
            <a:pPr lvl="1"/>
            <a:r>
              <a:rPr lang="en-US" dirty="0" smtClean="0"/>
              <a:t>A reader that arrives after a writer must wait, even if the writer is also waiting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Starvation</a:t>
            </a:r>
            <a:r>
              <a:rPr lang="en-US" dirty="0" smtClean="0"/>
              <a:t> (where a thread waits indefinitely) is possible in both cases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6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6200" y="1474887"/>
            <a:ext cx="5029200" cy="50783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Initially = 0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w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I</a:t>
            </a:r>
            <a:r>
              <a:rPr lang="en-US" sz="1500" dirty="0" smtClean="0">
                <a:solidFill>
                  <a:srgbClr val="CB2418"/>
                </a:solidFill>
                <a:latin typeface="Menlo-Regular"/>
              </a:rPr>
              <a:t>nitially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= 1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reader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== 1)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First in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500" dirty="0">
                <a:solidFill>
                  <a:srgbClr val="000000"/>
                </a:solidFill>
                <a:latin typeface="Menlo-Regular"/>
              </a:rPr>
              <a:t>            P(&amp;w);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Critical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section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/* Reading </a:t>
            </a:r>
            <a:r>
              <a:rPr lang="fi-FI" sz="1500" dirty="0" err="1">
                <a:solidFill>
                  <a:srgbClr val="CB2418"/>
                </a:solidFill>
                <a:latin typeface="Menlo-Regular"/>
              </a:rPr>
              <a:t>happens</a:t>
            </a:r>
            <a:r>
              <a:rPr lang="fi-FI" sz="1500" dirty="0">
                <a:solidFill>
                  <a:srgbClr val="CB2418"/>
                </a:solidFill>
                <a:latin typeface="Menlo-Regular"/>
              </a:rPr>
              <a:t>  */</a:t>
            </a:r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endParaRPr lang="fi-FI" sz="15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readcnt--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readcnt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== 0)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Last out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500" dirty="0">
                <a:solidFill>
                  <a:srgbClr val="000000"/>
                </a:solidFill>
                <a:latin typeface="Menlo-Regular"/>
              </a:rPr>
              <a:t>            V(&amp;w);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5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5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500" dirty="0" smtClean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257800" y="1482567"/>
            <a:ext cx="38100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writer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P(&amp;w);</a:t>
            </a:r>
          </a:p>
          <a:p>
            <a:endParaRPr lang="pl-PL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Critical section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</a:t>
            </a:r>
            <a:r>
              <a:rPr lang="nl-NL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*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Writing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happens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    V(&amp;w);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pl-P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0668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0668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0" y="3810000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  <p:extLst>
      <p:ext uri="{BB962C8B-B14F-4D97-AF65-F5344CB8AC3E}">
        <p14:creationId xmlns:p14="http://schemas.microsoft.com/office/powerpoint/2010/main" val="3815680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588078"/>
            <a:ext cx="8558382" cy="1088322"/>
          </a:xfrm>
        </p:spPr>
        <p:txBody>
          <a:bodyPr/>
          <a:lstStyle/>
          <a:p>
            <a:r>
              <a:rPr lang="en-US" dirty="0" smtClean="0"/>
              <a:t>Putting It All Together: </a:t>
            </a:r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Oval 380"/>
          <p:cNvSpPr>
            <a:spLocks noChangeArrowheads="1"/>
          </p:cNvSpPr>
          <p:nvPr/>
        </p:nvSpPr>
        <p:spPr bwMode="auto">
          <a:xfrm>
            <a:off x="3048000" y="3473420"/>
            <a:ext cx="1066800" cy="720725"/>
          </a:xfrm>
          <a:prstGeom prst="ellipse">
            <a:avLst/>
          </a:prstGeom>
          <a:solidFill>
            <a:srgbClr val="D2D2F4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Master</a:t>
            </a:r>
          </a:p>
          <a:p>
            <a:pPr algn="ctr"/>
            <a:r>
              <a:rPr lang="en-US" sz="2000">
                <a:latin typeface="+mn-lt"/>
              </a:rPr>
              <a:t>thread</a:t>
            </a:r>
          </a:p>
        </p:txBody>
      </p:sp>
      <p:sp>
        <p:nvSpPr>
          <p:cNvPr id="5" name="Text Box 381"/>
          <p:cNvSpPr txBox="1">
            <a:spLocks noChangeArrowheads="1"/>
          </p:cNvSpPr>
          <p:nvPr/>
        </p:nvSpPr>
        <p:spPr bwMode="auto">
          <a:xfrm>
            <a:off x="5149850" y="3702020"/>
            <a:ext cx="930275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Buffer</a:t>
            </a:r>
          </a:p>
        </p:txBody>
      </p:sp>
      <p:sp>
        <p:nvSpPr>
          <p:cNvPr id="6" name="Line 382"/>
          <p:cNvSpPr>
            <a:spLocks noChangeShapeType="1"/>
          </p:cNvSpPr>
          <p:nvPr/>
        </p:nvSpPr>
        <p:spPr bwMode="auto">
          <a:xfrm flipV="1">
            <a:off x="4114800" y="385442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7" name="Line 383"/>
          <p:cNvSpPr>
            <a:spLocks noChangeShapeType="1"/>
          </p:cNvSpPr>
          <p:nvPr/>
        </p:nvSpPr>
        <p:spPr bwMode="auto">
          <a:xfrm flipV="1">
            <a:off x="6080125" y="3321020"/>
            <a:ext cx="1006475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8" name="Text Box 386"/>
          <p:cNvSpPr txBox="1">
            <a:spLocks noChangeArrowheads="1"/>
          </p:cNvSpPr>
          <p:nvPr/>
        </p:nvSpPr>
        <p:spPr bwMode="auto">
          <a:xfrm>
            <a:off x="7449364" y="3738533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9" name="Line 387"/>
          <p:cNvSpPr>
            <a:spLocks noChangeShapeType="1"/>
          </p:cNvSpPr>
          <p:nvPr/>
        </p:nvSpPr>
        <p:spPr bwMode="auto">
          <a:xfrm rot="5400000" flipV="1">
            <a:off x="6278563" y="3655982"/>
            <a:ext cx="609600" cy="1006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0" name="Line 392"/>
          <p:cNvSpPr>
            <a:spLocks noChangeShapeType="1"/>
          </p:cNvSpPr>
          <p:nvPr/>
        </p:nvSpPr>
        <p:spPr bwMode="auto">
          <a:xfrm>
            <a:off x="1676400" y="332102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1" name="Text Box 393"/>
          <p:cNvSpPr txBox="1">
            <a:spLocks noChangeArrowheads="1"/>
          </p:cNvSpPr>
          <p:nvPr/>
        </p:nvSpPr>
        <p:spPr bwMode="auto">
          <a:xfrm>
            <a:off x="1750640" y="3515995"/>
            <a:ext cx="124323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Accept</a:t>
            </a:r>
          </a:p>
          <a:p>
            <a:pPr algn="ctr"/>
            <a:r>
              <a:rPr lang="en-US" sz="1600" i="1" dirty="0">
                <a:latin typeface="+mn-lt"/>
              </a:rPr>
              <a:t>connections</a:t>
            </a:r>
          </a:p>
        </p:txBody>
      </p:sp>
      <p:sp>
        <p:nvSpPr>
          <p:cNvPr id="12" name="Text Box 395"/>
          <p:cNvSpPr txBox="1">
            <a:spLocks noChangeArrowheads="1"/>
          </p:cNvSpPr>
          <p:nvPr/>
        </p:nvSpPr>
        <p:spPr bwMode="auto">
          <a:xfrm>
            <a:off x="4057336" y="327660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Insert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3" name="Text Box 396"/>
          <p:cNvSpPr txBox="1">
            <a:spLocks noChangeArrowheads="1"/>
          </p:cNvSpPr>
          <p:nvPr/>
        </p:nvSpPr>
        <p:spPr bwMode="auto">
          <a:xfrm>
            <a:off x="6299404" y="3531870"/>
            <a:ext cx="1168196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Remove</a:t>
            </a:r>
          </a:p>
          <a:p>
            <a:pPr algn="ctr"/>
            <a:r>
              <a:rPr lang="en-US" sz="1600" i="1" dirty="0">
                <a:latin typeface="+mn-lt"/>
              </a:rPr>
              <a:t>descriptors</a:t>
            </a:r>
          </a:p>
        </p:txBody>
      </p:sp>
      <p:sp>
        <p:nvSpPr>
          <p:cNvPr id="14" name="Oval 397"/>
          <p:cNvSpPr>
            <a:spLocks noChangeArrowheads="1"/>
          </p:cNvSpPr>
          <p:nvPr/>
        </p:nvSpPr>
        <p:spPr bwMode="auto">
          <a:xfrm>
            <a:off x="7086600" y="2981295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5" name="Oval 398"/>
          <p:cNvSpPr>
            <a:spLocks noChangeArrowheads="1"/>
          </p:cNvSpPr>
          <p:nvPr/>
        </p:nvSpPr>
        <p:spPr bwMode="auto">
          <a:xfrm>
            <a:off x="7086600" y="4083020"/>
            <a:ext cx="1066800" cy="7207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Worker</a:t>
            </a:r>
          </a:p>
          <a:p>
            <a:pPr algn="ctr"/>
            <a:r>
              <a:rPr lang="en-US" sz="2000" dirty="0">
                <a:latin typeface="+mn-lt"/>
              </a:rPr>
              <a:t>thread</a:t>
            </a:r>
          </a:p>
        </p:txBody>
      </p:sp>
      <p:sp>
        <p:nvSpPr>
          <p:cNvPr id="16" name="Oval 403"/>
          <p:cNvSpPr>
            <a:spLocks noChangeArrowheads="1"/>
          </p:cNvSpPr>
          <p:nvPr/>
        </p:nvSpPr>
        <p:spPr bwMode="auto">
          <a:xfrm>
            <a:off x="609600" y="2940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 Client</a:t>
            </a:r>
          </a:p>
        </p:txBody>
      </p:sp>
      <p:sp>
        <p:nvSpPr>
          <p:cNvPr id="17" name="Oval 405"/>
          <p:cNvSpPr>
            <a:spLocks noChangeArrowheads="1"/>
          </p:cNvSpPr>
          <p:nvPr/>
        </p:nvSpPr>
        <p:spPr bwMode="auto">
          <a:xfrm>
            <a:off x="609600" y="4083020"/>
            <a:ext cx="1066800" cy="720725"/>
          </a:xfrm>
          <a:prstGeom prst="ellipse">
            <a:avLst/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+mn-lt"/>
              </a:rPr>
              <a:t>Client</a:t>
            </a:r>
          </a:p>
        </p:txBody>
      </p:sp>
      <p:sp>
        <p:nvSpPr>
          <p:cNvPr id="18" name="Text Box 406"/>
          <p:cNvSpPr txBox="1">
            <a:spLocks noChangeArrowheads="1"/>
          </p:cNvSpPr>
          <p:nvPr/>
        </p:nvSpPr>
        <p:spPr bwMode="auto">
          <a:xfrm>
            <a:off x="972364" y="3704791"/>
            <a:ext cx="553998" cy="3389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+mn-lt"/>
              </a:rPr>
              <a:t>...</a:t>
            </a:r>
          </a:p>
        </p:txBody>
      </p:sp>
      <p:sp>
        <p:nvSpPr>
          <p:cNvPr id="19" name="Line 407"/>
          <p:cNvSpPr>
            <a:spLocks noChangeShapeType="1"/>
          </p:cNvSpPr>
          <p:nvPr/>
        </p:nvSpPr>
        <p:spPr bwMode="auto">
          <a:xfrm flipV="1">
            <a:off x="1752600" y="4006820"/>
            <a:ext cx="13716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Line 408"/>
          <p:cNvSpPr>
            <a:spLocks noChangeShapeType="1"/>
          </p:cNvSpPr>
          <p:nvPr/>
        </p:nvSpPr>
        <p:spPr bwMode="auto">
          <a:xfrm>
            <a:off x="1676400" y="3092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1" name="Text Box 410"/>
          <p:cNvSpPr txBox="1">
            <a:spLocks noChangeArrowheads="1"/>
          </p:cNvSpPr>
          <p:nvPr/>
        </p:nvSpPr>
        <p:spPr bwMode="auto">
          <a:xfrm>
            <a:off x="5466500" y="2770743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2" name="Text Box 411"/>
          <p:cNvSpPr txBox="1">
            <a:spLocks noChangeArrowheads="1"/>
          </p:cNvSpPr>
          <p:nvPr/>
        </p:nvSpPr>
        <p:spPr bwMode="auto">
          <a:xfrm>
            <a:off x="5618900" y="4583668"/>
            <a:ext cx="13440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+mn-lt"/>
              </a:rPr>
              <a:t>Service client</a:t>
            </a:r>
          </a:p>
        </p:txBody>
      </p:sp>
      <p:sp>
        <p:nvSpPr>
          <p:cNvPr id="23" name="Line 412"/>
          <p:cNvSpPr>
            <a:spLocks noChangeShapeType="1"/>
          </p:cNvSpPr>
          <p:nvPr/>
        </p:nvSpPr>
        <p:spPr bwMode="auto">
          <a:xfrm>
            <a:off x="1676400" y="461642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4" name="Text Box 413"/>
          <p:cNvSpPr txBox="1">
            <a:spLocks noChangeArrowheads="1"/>
          </p:cNvSpPr>
          <p:nvPr/>
        </p:nvSpPr>
        <p:spPr bwMode="auto">
          <a:xfrm>
            <a:off x="7057518" y="1828800"/>
            <a:ext cx="10567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Pool of</a:t>
            </a:r>
            <a:r>
              <a:rPr lang="en-US" sz="2000" dirty="0" smtClean="0">
                <a:latin typeface="+mn-lt"/>
              </a:rPr>
              <a:t> </a:t>
            </a:r>
          </a:p>
          <a:p>
            <a:pPr algn="ctr"/>
            <a:r>
              <a:rPr lang="en-US" sz="2000" dirty="0" smtClean="0">
                <a:latin typeface="+mn-lt"/>
              </a:rPr>
              <a:t>worker</a:t>
            </a:r>
          </a:p>
          <a:p>
            <a:pPr algn="ctr"/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threads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05536" y="1400174"/>
            <a:ext cx="8357464" cy="49244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Shared buffer of connected descriptors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[1])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sbuf_init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SBUFSIZE);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&lt; NTHREADS;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++)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Create worker threads */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sbuf_insert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in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5943600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1491" y="2485310"/>
            <a:ext cx="8773909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sbuf_remove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Remove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from </a:t>
            </a:r>
            <a:r>
              <a:rPr lang="en-US" sz="1600" dirty="0" err="1" smtClean="0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echo_cnt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                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/* Service </a:t>
            </a:r>
            <a:r>
              <a:rPr lang="nl-NL" sz="1600" dirty="0" err="1">
                <a:solidFill>
                  <a:srgbClr val="CB2418"/>
                </a:solidFill>
                <a:latin typeface="Menlo-Regular"/>
              </a:rPr>
              <a:t>client</a:t>
            </a:r>
            <a:r>
              <a:rPr lang="nl-NL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    Close(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5691" y="4355068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echoservert_pre.c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840468"/>
            <a:ext cx="3168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Worker thread routine: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2231169"/>
            <a:ext cx="835746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Byte counter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and the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that protects it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init_echo_cnt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Sem_init(&amp;mutex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0, 1);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3800" y="41148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181" y="1609635"/>
            <a:ext cx="4411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echo_cnt</a:t>
            </a:r>
            <a:r>
              <a:rPr lang="en-US" dirty="0" smtClean="0">
                <a:latin typeface="Calibri" pitchFamily="34" charset="0"/>
              </a:rPr>
              <a:t> initialization routine: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Prethreaded</a:t>
            </a:r>
            <a:r>
              <a:rPr lang="en-US" dirty="0" smtClean="0"/>
              <a:t> Concurrent Server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0803" y="1816417"/>
            <a:ext cx="8357464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 err="1">
                <a:solidFill>
                  <a:srgbClr val="BA8C1C"/>
                </a:solidFill>
                <a:latin typeface="Menlo-Regular"/>
              </a:rPr>
              <a:t>buf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Menlo-Regular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>
                <a:solidFill>
                  <a:srgbClr val="BA8C1C"/>
                </a:solidFill>
                <a:latin typeface="Menlo-Regular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pt-BR" sz="1600" dirty="0" err="1">
                <a:solidFill>
                  <a:srgbClr val="C200FF"/>
                </a:solidFill>
                <a:latin typeface="Menlo-Regular"/>
              </a:rPr>
              <a:t>static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 err="1">
                <a:solidFill>
                  <a:srgbClr val="2D961E"/>
                </a:solidFill>
                <a:latin typeface="Menlo-Regular"/>
              </a:rPr>
              <a:t>pthread_once_t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pt-BR" sz="1600" dirty="0" err="1">
                <a:solidFill>
                  <a:srgbClr val="BA8C1C"/>
                </a:solidFill>
                <a:latin typeface="Menlo-Regular"/>
              </a:rPr>
              <a:t>once</a:t>
            </a:r>
            <a:r>
              <a:rPr lang="pt-BR" sz="1600" dirty="0">
                <a:solidFill>
                  <a:srgbClr val="000000"/>
                </a:solidFill>
                <a:latin typeface="Menlo-Regular"/>
              </a:rPr>
              <a:t> = PTHREAD_ONCE_INIT;</a:t>
            </a:r>
          </a:p>
          <a:p>
            <a:endParaRPr lang="pt-B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Pthread_once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(&amp;once,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init_echo_cnt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Rio_readinitb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MAXLINE)) != 0)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+= n;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"thread %d received %d (%d total) bytes on </a:t>
            </a:r>
            <a:r>
              <a:rPr lang="en-US" sz="1600" dirty="0" err="1">
                <a:solidFill>
                  <a:srgbClr val="B7898A"/>
                </a:solidFill>
                <a:latin typeface="Menlo-Regular"/>
              </a:rPr>
              <a:t>fd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      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(), n,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byte_cnt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Rio_writen(connfd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n);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219200"/>
            <a:ext cx="4129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Worker thread service routine: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6013" y="5791200"/>
            <a:ext cx="121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echo_cnt.c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</a:t>
            </a:r>
            <a:r>
              <a:rPr lang="en-US" dirty="0" smtClean="0"/>
              <a:t> must </a:t>
            </a:r>
            <a:r>
              <a:rPr lang="en-US" dirty="0"/>
              <a:t>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  <a:endParaRPr lang="en-US" i="1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r>
              <a:rPr lang="en-US" i="1" dirty="0" smtClean="0"/>
              <a:t>Def:  </a:t>
            </a:r>
            <a:r>
              <a:rPr lang="en-US" dirty="0" smtClean="0"/>
              <a:t>A function is </a:t>
            </a:r>
            <a:r>
              <a:rPr lang="en-US" i="1" dirty="0" smtClean="0"/>
              <a:t>thread-safe </a:t>
            </a:r>
            <a:r>
              <a:rPr lang="en-US" dirty="0" err="1" smtClean="0"/>
              <a:t>iff</a:t>
            </a:r>
            <a:r>
              <a:rPr lang="en-US" dirty="0" smtClean="0"/>
              <a:t> it will always produce correct results when called repeatedly from multiple concurrent threads</a:t>
            </a:r>
          </a:p>
          <a:p>
            <a:endParaRPr lang="en-US" dirty="0" smtClean="0"/>
          </a:p>
          <a:p>
            <a:r>
              <a:rPr lang="en-US" dirty="0" smtClean="0"/>
              <a:t>Classes of </a:t>
            </a:r>
            <a:r>
              <a:rPr lang="en-US" dirty="0"/>
              <a:t>thread-unsafe functions:</a:t>
            </a:r>
            <a:endParaRPr lang="en-US" dirty="0" smtClean="0"/>
          </a:p>
          <a:p>
            <a:pPr lvl="1"/>
            <a:r>
              <a:rPr lang="en-US" dirty="0" smtClean="0"/>
              <a:t>Class 1: Functions that do not protect shared variables</a:t>
            </a:r>
          </a:p>
          <a:p>
            <a:pPr lvl="1"/>
            <a:r>
              <a:rPr lang="en-US" dirty="0" smtClean="0"/>
              <a:t>Class 2: Functions that keep state across multiple invocations</a:t>
            </a:r>
          </a:p>
          <a:p>
            <a:pPr lvl="1"/>
            <a:r>
              <a:rPr lang="en-US" dirty="0" smtClean="0"/>
              <a:t>Class 3: Functions that return a pointer to </a:t>
            </a:r>
            <a:r>
              <a:rPr lang="en-US" dirty="0"/>
              <a:t>a static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Class 4: Functions that call thread-unsafe functions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55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Review: Semaphores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variable. Manipulated by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operations.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P(s)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nonzero, then decrement </a:t>
            </a:r>
            <a:r>
              <a:rPr lang="en-US" i="1" dirty="0" smtClean="0"/>
              <a:t>s</a:t>
            </a:r>
            <a:r>
              <a:rPr lang="en-US" dirty="0" smtClean="0"/>
              <a:t> by 1 and return immediately.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</a:t>
            </a:r>
            <a:r>
              <a:rPr lang="en-US" i="1" dirty="0" smtClean="0"/>
              <a:t>s</a:t>
            </a:r>
            <a:r>
              <a:rPr lang="en-US" dirty="0" smtClean="0"/>
              <a:t> is zero, then suspend thread until </a:t>
            </a:r>
            <a:r>
              <a:rPr lang="en-US" i="1" dirty="0" smtClean="0"/>
              <a:t>s</a:t>
            </a:r>
            <a:r>
              <a:rPr lang="en-US" dirty="0" smtClean="0"/>
              <a:t> becomes nonzero and the thread is restarted by a V operation.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After restarting, the P operation decrements </a:t>
            </a:r>
            <a:r>
              <a:rPr lang="en-US" i="1" dirty="0" smtClean="0"/>
              <a:t>s</a:t>
            </a:r>
            <a:r>
              <a:rPr lang="en-US" dirty="0" smtClean="0"/>
              <a:t> and returns control to the caller. </a:t>
            </a:r>
          </a:p>
          <a:p>
            <a:pPr>
              <a:lnSpc>
                <a:spcPct val="97000"/>
              </a:lnSpc>
            </a:pPr>
            <a:r>
              <a:rPr lang="en-US" b="1" i="1" dirty="0" smtClean="0"/>
              <a:t>V(s):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Increment </a:t>
            </a:r>
            <a:r>
              <a:rPr lang="en-US" i="1" dirty="0" smtClean="0"/>
              <a:t>s</a:t>
            </a:r>
            <a:r>
              <a:rPr lang="en-US" dirty="0" smtClean="0"/>
              <a:t> by 1. </a:t>
            </a:r>
          </a:p>
          <a:p>
            <a:pPr lvl="1">
              <a:lnSpc>
                <a:spcPct val="97000"/>
              </a:lnSpc>
            </a:pPr>
            <a:r>
              <a:rPr lang="en-US" dirty="0" smtClean="0"/>
              <a:t>If there are any threads blocked in a P operation waiting for </a:t>
            </a:r>
            <a:r>
              <a:rPr lang="en-US" i="1" dirty="0" smtClean="0"/>
              <a:t>s</a:t>
            </a:r>
            <a:r>
              <a:rPr lang="en-US" dirty="0" smtClean="0"/>
              <a:t> to become non-zero, then restart exactly one of those threads, which then completes its P operation by decrementing </a:t>
            </a:r>
            <a:r>
              <a:rPr lang="en-US" i="1" dirty="0" smtClean="0"/>
              <a:t>s</a:t>
            </a:r>
            <a:r>
              <a:rPr lang="en-US" dirty="0" smtClean="0"/>
              <a:t>. </a:t>
            </a:r>
            <a:endParaRPr lang="en-US" b="1" i="1" dirty="0" smtClean="0"/>
          </a:p>
          <a:p>
            <a:pPr marL="457200" lvl="1" indent="0">
              <a:lnSpc>
                <a:spcPct val="97000"/>
              </a:lnSpc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6324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1</a:t>
            </a:r>
            <a:r>
              <a:rPr lang="en-US" dirty="0"/>
              <a:t>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55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2</a:t>
            </a:r>
            <a:r>
              <a:rPr lang="en-US" dirty="0"/>
              <a:t>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</a:t>
            </a:r>
            <a:r>
              <a:rPr lang="en-US" dirty="0" smtClean="0"/>
              <a:t> that </a:t>
            </a:r>
            <a:r>
              <a:rPr lang="en-US" dirty="0"/>
              <a:t>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352914"/>
            <a:ext cx="6726521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next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rand: return pseudo-random integer on 0..32767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rand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next = next*1103515245 + 12345;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)(next/65536) % 32768;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srand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: set seed for rand()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srand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seed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next = seed;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7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 smtClean="0"/>
              <a:t>Thread</a:t>
            </a:r>
            <a:r>
              <a:rPr lang="en-US" dirty="0"/>
              <a:t>-Safe</a:t>
            </a:r>
            <a:r>
              <a:rPr lang="en-US" dirty="0" smtClean="0"/>
              <a:t> Random Number Generator</a:t>
            </a:r>
            <a:endParaRPr lang="en-US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</a:t>
            </a:r>
            <a:r>
              <a:rPr lang="en-US" dirty="0" smtClean="0"/>
              <a:t>global </a:t>
            </a:r>
            <a:r>
              <a:rPr lang="en-US" dirty="0"/>
              <a:t>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</a:t>
            </a:r>
            <a:r>
              <a:rPr lang="en-US" dirty="0"/>
              <a:t>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707717"/>
            <a:ext cx="6978894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rand_r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- return pseudo-random integer on 0..32767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rand_r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* 1103515245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+ 12345;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nextp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/65536) % 32768;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961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Thread-Unsafe Functions (Class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 smtClean="0"/>
              <a:t>Returning a pointer  to a static variable</a:t>
            </a:r>
          </a:p>
          <a:p>
            <a:r>
              <a:rPr lang="en-US" dirty="0" smtClean="0"/>
              <a:t>Fix 1.  Rewrite function so caller passes address of variable to store result</a:t>
            </a:r>
          </a:p>
          <a:p>
            <a:pPr lvl="1"/>
            <a:r>
              <a:rPr lang="en-US" dirty="0" smtClean="0"/>
              <a:t>Requires changes in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r>
              <a:rPr lang="en-US" dirty="0" smtClean="0"/>
              <a:t>Fix 2. Lock-and-copy</a:t>
            </a:r>
          </a:p>
          <a:p>
            <a:pPr lvl="1"/>
            <a:r>
              <a:rPr lang="en-US" dirty="0" smtClean="0"/>
              <a:t>Requires simple changes in caller (and none in </a:t>
            </a:r>
            <a:r>
              <a:rPr lang="en-US" dirty="0" err="1" smtClean="0"/>
              <a:t>callee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2332671"/>
            <a:ext cx="4494239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lock-and-copy version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ctime_ts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time_t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timep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	   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privatep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C1651C"/>
                </a:solidFill>
                <a:latin typeface="Menlo-Regular"/>
              </a:rPr>
              <a:t>sharedp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sharedp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ctime(timep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strcpy(privatep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sharedp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privatep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01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</a:t>
            </a:r>
            <a:r>
              <a:rPr lang="en-US" dirty="0" smtClean="0"/>
              <a:t>Functions (Class 4)</a:t>
            </a:r>
            <a:endParaRPr lang="en-US" dirty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4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Reentrant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 smtClean="0"/>
              <a:t>Def: A function is </a:t>
            </a:r>
            <a:r>
              <a:rPr lang="en-US" i="1" dirty="0" smtClean="0">
                <a:solidFill>
                  <a:srgbClr val="990000"/>
                </a:solidFill>
              </a:rPr>
              <a:t>reentrant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accesses no shared variables when called by multiple threads. </a:t>
            </a:r>
          </a:p>
          <a:p>
            <a:pPr lvl="1"/>
            <a:r>
              <a:rPr lang="en-US" dirty="0" smtClean="0"/>
              <a:t>Important subset of thread-safe functions</a:t>
            </a:r>
          </a:p>
          <a:p>
            <a:pPr lvl="2"/>
            <a:r>
              <a:rPr lang="en-US" dirty="0" smtClean="0"/>
              <a:t>Require no synchronization operations</a:t>
            </a:r>
          </a:p>
          <a:p>
            <a:pPr lvl="2"/>
            <a:r>
              <a:rPr lang="en-US" dirty="0" smtClean="0"/>
              <a:t>Only way to make a Class 2 function thread-safe is to make it </a:t>
            </a:r>
            <a:r>
              <a:rPr lang="en-US" dirty="0" err="1" smtClean="0"/>
              <a:t>reetnrant</a:t>
            </a:r>
            <a:r>
              <a:rPr lang="en-US" dirty="0" smtClean="0"/>
              <a:t> (e.g.,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val="2345401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12574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 smtClean="0"/>
              <a:t>One worry: Races</a:t>
            </a:r>
            <a:endParaRPr lang="en-US" dirty="0"/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</a:t>
            </a:r>
            <a:r>
              <a:rPr lang="en-US" dirty="0" smtClean="0"/>
              <a:t>correctness </a:t>
            </a:r>
            <a:r>
              <a:rPr lang="en-US" dirty="0"/>
              <a:t>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337066" y="1857374"/>
            <a:ext cx="6361237" cy="492442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A threaded program with a race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[N];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(tid[i], </a:t>
            </a:r>
            <a:r>
              <a:rPr lang="da-DK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CB2418"/>
                </a:solidFill>
                <a:latin typeface="Menlo-Regular"/>
              </a:rPr>
              <a:t>/* Thread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routine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4A00FF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"Hello from thread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43600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78578" y="2307484"/>
            <a:ext cx="352242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N threads are sharing </a:t>
            </a:r>
            <a:r>
              <a:rPr lang="en-US" dirty="0" err="1" smtClean="0">
                <a:latin typeface="Calibri" pitchFamily="34" charset="0"/>
              </a:rPr>
              <a:t>i</a:t>
            </a:r>
            <a:endParaRPr lang="en-US" dirty="0" smtClean="0">
              <a:latin typeface="Calibri" pitchFamily="34" charset="0"/>
            </a:endParaRPr>
          </a:p>
        </p:txBody>
      </p:sp>
      <p:cxnSp>
        <p:nvCxnSpPr>
          <p:cNvPr id="4" name="Straight Arrow Connector 3"/>
          <p:cNvCxnSpPr>
            <a:stCxn id="2" idx="1"/>
          </p:cNvCxnSpPr>
          <p:nvPr/>
        </p:nvCxnSpPr>
        <p:spPr bwMode="auto">
          <a:xfrm flipH="1">
            <a:off x="1735378" y="2538317"/>
            <a:ext cx="2743200" cy="45496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91585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405982" cy="762000"/>
          </a:xfrm>
        </p:spPr>
        <p:txBody>
          <a:bodyPr/>
          <a:lstStyle/>
          <a:p>
            <a:r>
              <a:rPr lang="en-US" dirty="0" smtClean="0"/>
              <a:t>Race Illustration</a:t>
            </a:r>
            <a:endParaRPr lang="en-US" dirty="0"/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1822574" y="2362200"/>
            <a:ext cx="1365002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/>
              <a:t>M</a:t>
            </a:r>
            <a:r>
              <a:rPr lang="en-US" sz="2000" dirty="0" smtClean="0"/>
              <a:t>ain </a:t>
            </a:r>
            <a:r>
              <a:rPr lang="en-US" sz="2000" dirty="0"/>
              <a:t>thread</a:t>
            </a:r>
          </a:p>
        </p:txBody>
      </p:sp>
      <p:sp>
        <p:nvSpPr>
          <p:cNvPr id="851972" name="Text Box 4"/>
          <p:cNvSpPr txBox="1">
            <a:spLocks noChangeArrowheads="1"/>
          </p:cNvSpPr>
          <p:nvPr/>
        </p:nvSpPr>
        <p:spPr bwMode="auto">
          <a:xfrm>
            <a:off x="5943600" y="3548271"/>
            <a:ext cx="1600200" cy="40011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dirty="0" smtClean="0"/>
              <a:t>Peer thread 0</a:t>
            </a:r>
            <a:endParaRPr lang="en-US" sz="2000" baseline="-25000" dirty="0"/>
          </a:p>
        </p:txBody>
      </p:sp>
      <p:sp>
        <p:nvSpPr>
          <p:cNvPr id="851973" name="Line 5"/>
          <p:cNvSpPr>
            <a:spLocks noChangeShapeType="1"/>
          </p:cNvSpPr>
          <p:nvPr/>
        </p:nvSpPr>
        <p:spPr bwMode="auto">
          <a:xfrm>
            <a:off x="2486025" y="2912300"/>
            <a:ext cx="19050" cy="234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4" name="Line 6"/>
          <p:cNvSpPr>
            <a:spLocks noChangeShapeType="1"/>
          </p:cNvSpPr>
          <p:nvPr/>
        </p:nvSpPr>
        <p:spPr bwMode="auto">
          <a:xfrm>
            <a:off x="6315075" y="4115624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76" name="Line 8"/>
          <p:cNvSpPr>
            <a:spLocks noChangeShapeType="1"/>
          </p:cNvSpPr>
          <p:nvPr/>
        </p:nvSpPr>
        <p:spPr bwMode="auto">
          <a:xfrm>
            <a:off x="2486025" y="3293299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851986" name="Rectangle 18"/>
          <p:cNvSpPr>
            <a:spLocks noChangeArrowheads="1"/>
          </p:cNvSpPr>
          <p:nvPr/>
        </p:nvSpPr>
        <p:spPr bwMode="auto">
          <a:xfrm>
            <a:off x="801563" y="1472624"/>
            <a:ext cx="5990643" cy="5847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51998" name="Text Box 30"/>
          <p:cNvSpPr txBox="1">
            <a:spLocks noChangeArrowheads="1"/>
          </p:cNvSpPr>
          <p:nvPr/>
        </p:nvSpPr>
        <p:spPr bwMode="auto">
          <a:xfrm>
            <a:off x="2514600" y="2899599"/>
            <a:ext cx="59994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i</a:t>
            </a:r>
            <a:r>
              <a:rPr lang="en-US" sz="2000" dirty="0" smtClean="0"/>
              <a:t> = 0</a:t>
            </a:r>
            <a:endParaRPr lang="en-US" sz="2000" baseline="-25000" dirty="0"/>
          </a:p>
        </p:txBody>
      </p:sp>
      <p:sp>
        <p:nvSpPr>
          <p:cNvPr id="851999" name="Text Box 31"/>
          <p:cNvSpPr txBox="1">
            <a:spLocks noChangeArrowheads="1"/>
          </p:cNvSpPr>
          <p:nvPr/>
        </p:nvSpPr>
        <p:spPr bwMode="auto">
          <a:xfrm>
            <a:off x="6248400" y="4194999"/>
            <a:ext cx="230563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err="1" smtClean="0"/>
              <a:t>myid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*((</a:t>
            </a:r>
            <a:r>
              <a:rPr lang="en-US" sz="2000" dirty="0" err="1" smtClean="0"/>
              <a:t>int</a:t>
            </a:r>
            <a:r>
              <a:rPr lang="en-US" sz="2000" dirty="0"/>
              <a:t> </a:t>
            </a:r>
            <a:r>
              <a:rPr lang="en-US" sz="2000" dirty="0" smtClean="0"/>
              <a:t>*)</a:t>
            </a:r>
            <a:r>
              <a:rPr lang="en-US" sz="2000" dirty="0" err="1" smtClean="0"/>
              <a:t>vargp</a:t>
            </a:r>
            <a:r>
              <a:rPr lang="en-US" sz="2000" dirty="0" smtClean="0"/>
              <a:t>)</a:t>
            </a:r>
            <a:endParaRPr lang="en-US" sz="2000" baseline="-25000" dirty="0"/>
          </a:p>
        </p:txBody>
      </p:sp>
      <p:sp>
        <p:nvSpPr>
          <p:cNvPr id="852002" name="Text Box 34"/>
          <p:cNvSpPr txBox="1">
            <a:spLocks noChangeArrowheads="1"/>
          </p:cNvSpPr>
          <p:nvPr/>
        </p:nvSpPr>
        <p:spPr bwMode="auto">
          <a:xfrm>
            <a:off x="2514600" y="4271199"/>
            <a:ext cx="59994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err="1" smtClean="0"/>
              <a:t>i</a:t>
            </a:r>
            <a:r>
              <a:rPr lang="en-US" sz="2000" dirty="0" smtClean="0"/>
              <a:t> = 1</a:t>
            </a:r>
          </a:p>
        </p:txBody>
      </p:sp>
      <p:sp>
        <p:nvSpPr>
          <p:cNvPr id="852004" name="Line 36"/>
          <p:cNvSpPr>
            <a:spLocks noChangeShapeType="1"/>
          </p:cNvSpPr>
          <p:nvPr/>
        </p:nvSpPr>
        <p:spPr bwMode="auto">
          <a:xfrm flipV="1">
            <a:off x="3114544" y="4404488"/>
            <a:ext cx="3214819" cy="19111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square" anchor="ctr">
            <a:spAutoFit/>
          </a:bodyPr>
          <a:lstStyle/>
          <a:p>
            <a:endParaRPr lang="en-US" sz="2000"/>
          </a:p>
        </p:txBody>
      </p:sp>
      <p:sp>
        <p:nvSpPr>
          <p:cNvPr id="852005" name="Text Box 37"/>
          <p:cNvSpPr txBox="1">
            <a:spLocks noChangeArrowheads="1"/>
          </p:cNvSpPr>
          <p:nvPr/>
        </p:nvSpPr>
        <p:spPr bwMode="auto">
          <a:xfrm>
            <a:off x="4800600" y="4423599"/>
            <a:ext cx="758541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Race!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396875" y="5333999"/>
            <a:ext cx="7896225" cy="15240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Race between increment of </a:t>
            </a:r>
            <a:r>
              <a:rPr lang="en-US" dirty="0" err="1" smtClean="0"/>
              <a:t>i</a:t>
            </a:r>
            <a:r>
              <a:rPr lang="en-US" dirty="0" smtClean="0"/>
              <a:t> in main thread and </a:t>
            </a:r>
            <a:r>
              <a:rPr lang="en-US" dirty="0" err="1" smtClean="0"/>
              <a:t>deref</a:t>
            </a:r>
            <a:r>
              <a:rPr lang="en-US" dirty="0" smtClean="0"/>
              <a:t> of </a:t>
            </a:r>
            <a:r>
              <a:rPr lang="en-US" dirty="0" err="1" smtClean="0"/>
              <a:t>vargp</a:t>
            </a:r>
            <a:r>
              <a:rPr lang="en-US" dirty="0" smtClean="0"/>
              <a:t> in peer thread: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 err="1" smtClean="0"/>
              <a:t>deref</a:t>
            </a:r>
            <a:r>
              <a:rPr lang="en-US" dirty="0" smtClean="0"/>
              <a:t> happens while </a:t>
            </a:r>
            <a:r>
              <a:rPr lang="en-US" dirty="0" err="1" smtClean="0"/>
              <a:t>i</a:t>
            </a:r>
            <a:r>
              <a:rPr lang="en-US" dirty="0" smtClean="0"/>
              <a:t> = 0, then OK</a:t>
            </a:r>
          </a:p>
          <a:p>
            <a:pPr lvl="1"/>
            <a:r>
              <a:rPr lang="en-US" dirty="0" smtClean="0"/>
              <a:t>Otherwise, peer thread gets wrong id value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17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004" grpId="0" animBg="1"/>
      <p:bldP spid="85200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Could this race really occur?</a:t>
            </a:r>
            <a:endParaRPr lang="en-US" dirty="0"/>
          </a:p>
        </p:txBody>
      </p:sp>
      <p:sp>
        <p:nvSpPr>
          <p:cNvPr id="811011" name="Rectangle 3"/>
          <p:cNvSpPr>
            <a:spLocks noChangeArrowheads="1"/>
          </p:cNvSpPr>
          <p:nvPr/>
        </p:nvSpPr>
        <p:spPr bwMode="auto">
          <a:xfrm>
            <a:off x="76201" y="1604665"/>
            <a:ext cx="411480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 smtClean="0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smtClean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(i = 0; i &lt;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100; 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i++)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(&amp;tid,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              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thread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,</a:t>
            </a:r>
            <a:r>
              <a:rPr lang="da-DK" sz="1600" dirty="0" smtClean="0">
                <a:solidFill>
                  <a:srgbClr val="FF0000"/>
                </a:solidFill>
                <a:latin typeface="Menlo-Regular"/>
              </a:rPr>
              <a:t>&amp;</a:t>
            </a:r>
            <a:r>
              <a:rPr lang="da-DK" sz="1600" dirty="0">
                <a:solidFill>
                  <a:srgbClr val="FF0000"/>
                </a:solidFill>
                <a:latin typeface="Menlo-Regular"/>
              </a:rPr>
              <a:t>i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8110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806826"/>
            <a:ext cx="8548687" cy="1319212"/>
          </a:xfrm>
        </p:spPr>
        <p:txBody>
          <a:bodyPr/>
          <a:lstStyle/>
          <a:p>
            <a:r>
              <a:rPr lang="en-US" sz="2600" dirty="0" smtClean="0"/>
              <a:t>Race Test</a:t>
            </a:r>
            <a:endParaRPr lang="en-US" sz="2600" dirty="0"/>
          </a:p>
          <a:p>
            <a:pPr lvl="1"/>
            <a:r>
              <a:rPr lang="en-US" sz="2200" dirty="0" smtClean="0"/>
              <a:t>If no race, then each thread would get different value of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Set of saved values would consist of one copy each of 0 through 99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235333"/>
            <a:ext cx="1505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Main thread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343400" y="1604665"/>
            <a:ext cx="4508265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thread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) {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 err="1" smtClean="0">
                <a:solidFill>
                  <a:srgbClr val="000000"/>
                </a:solidFill>
                <a:latin typeface="Menlo-Regular"/>
              </a:rPr>
              <a:t>Pthread_detach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pthread_self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*)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err="1" smtClean="0">
                <a:solidFill>
                  <a:srgbClr val="000000"/>
                </a:solidFill>
                <a:latin typeface="Menlo-Regular"/>
              </a:rPr>
              <a:t>save_value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(i);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 </a:t>
            </a:r>
            <a:r>
              <a:rPr lang="da-DK" sz="1600" dirty="0" err="1" smtClean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da-DK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da-DK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1235333"/>
            <a:ext cx="1439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Peer thread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77200" y="2819400"/>
            <a:ext cx="751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race.c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4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 smtClean="0"/>
              <a:t>Review: Using semaphores to protect shared resources via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</a:t>
            </a:r>
          </a:p>
          <a:p>
            <a:pPr lvl="1"/>
            <a:r>
              <a:rPr lang="en-US" dirty="0" smtClean="0"/>
              <a:t>Surround each access to the shared variable(s) with </a:t>
            </a:r>
            <a:r>
              <a:rPr lang="en-US" i="1" dirty="0" smtClean="0"/>
              <a:t>P(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V(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operations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875" y="3733800"/>
            <a:ext cx="1828800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 = 1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  P(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>
                <a:latin typeface="Courier New"/>
                <a:cs typeface="Courier New"/>
              </a:rPr>
              <a:t>++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V(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96875" y="6238875"/>
            <a:ext cx="7896225" cy="542925"/>
          </a:xfrm>
        </p:spPr>
        <p:txBody>
          <a:bodyPr/>
          <a:lstStyle/>
          <a:p>
            <a:r>
              <a:rPr lang="en-US" sz="2600" dirty="0" smtClean="0"/>
              <a:t>The race can really happen!</a:t>
            </a:r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0" y="990600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No Race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3364468"/>
            <a:ext cx="17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Multicore</a:t>
            </a:r>
            <a:r>
              <a:rPr lang="en-US" sz="1800" dirty="0" smtClean="0">
                <a:latin typeface="Calibri" pitchFamily="34" charset="0"/>
              </a:rPr>
              <a:t> server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381000" y="1283732"/>
          <a:ext cx="8153399" cy="895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457200" y="3657600"/>
          <a:ext cx="81533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95300" y="2088119"/>
            <a:ext cx="1889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Single core laptop</a:t>
            </a:r>
          </a:p>
        </p:txBody>
      </p:sp>
      <p:graphicFrame>
        <p:nvGraphicFramePr>
          <p:cNvPr id="17" name="Chart 16"/>
          <p:cNvGraphicFramePr/>
          <p:nvPr/>
        </p:nvGraphicFramePr>
        <p:xfrm>
          <a:off x="495300" y="2381251"/>
          <a:ext cx="8153399" cy="1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2279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3" grpId="0">
        <p:bldAsOne/>
      </p:bldGraphic>
      <p:bldP spid="15" grpId="0"/>
      <p:bldGraphic spid="17" grpId="0">
        <p:bldAsOne/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592093" cy="762000"/>
          </a:xfrm>
        </p:spPr>
        <p:txBody>
          <a:bodyPr/>
          <a:lstStyle/>
          <a:p>
            <a:r>
              <a:rPr lang="en-US" dirty="0"/>
              <a:t>Race Elimination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914400"/>
            <a:ext cx="6484768" cy="590931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Threaded program without the race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err="1" smtClean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[N];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BA8C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*</a:t>
            </a:r>
            <a:r>
              <a:rPr lang="fr-FR" sz="1600" dirty="0" err="1">
                <a:solidFill>
                  <a:srgbClr val="BA8C1C"/>
                </a:solidFill>
                <a:latin typeface="Menlo-Regular"/>
              </a:rPr>
              <a:t>ptr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*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],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thread,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Pthread_join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(tid[i], </a:t>
            </a:r>
            <a:r>
              <a:rPr lang="da-DK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CB2418"/>
                </a:solidFill>
                <a:latin typeface="Menlo-Regular"/>
              </a:rPr>
              <a:t>/* Thread </a:t>
            </a:r>
            <a:r>
              <a:rPr lang="da-DK" sz="1600" dirty="0" err="1">
                <a:solidFill>
                  <a:srgbClr val="CB2418"/>
                </a:solidFill>
                <a:latin typeface="Menlo-Regular"/>
              </a:rPr>
              <a:t>routine</a:t>
            </a:r>
            <a:r>
              <a:rPr lang="da-DK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da-DK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4A00FF"/>
                </a:solidFill>
                <a:latin typeface="Menlo-Regular"/>
              </a:rPr>
              <a:t>thread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600" dirty="0" err="1">
                <a:solidFill>
                  <a:srgbClr val="BA8C1C"/>
                </a:solidFill>
                <a:latin typeface="Menlo-Regular"/>
              </a:rPr>
              <a:t>vargp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hu-HU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600" dirty="0">
                <a:solidFill>
                  <a:srgbClr val="BA8C1C"/>
                </a:solidFill>
                <a:latin typeface="Menlo-Regular"/>
              </a:rPr>
              <a:t>myid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= *((</a:t>
            </a:r>
            <a:r>
              <a:rPr lang="hu-HU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600" dirty="0">
                <a:solidFill>
                  <a:srgbClr val="000000"/>
                </a:solidFill>
                <a:latin typeface="Menlo-Regular"/>
              </a:rPr>
              <a:t> *)vargp);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B7898A"/>
                </a:solidFill>
                <a:latin typeface="Menlo-Regular"/>
              </a:rPr>
              <a:t>"Hello from thread 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61B6B4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9800" y="64886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295400"/>
            <a:ext cx="4267200" cy="990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Avoid unintended </a:t>
            </a:r>
            <a:r>
              <a:rPr lang="en-US" dirty="0"/>
              <a:t>sharing of state</a:t>
            </a:r>
          </a:p>
        </p:txBody>
      </p:sp>
    </p:spTree>
    <p:extLst>
      <p:ext uri="{BB962C8B-B14F-4D97-AF65-F5344CB8AC3E}">
        <p14:creationId xmlns:p14="http://schemas.microsoft.com/office/powerpoint/2010/main" val="3040391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 smtClean="0"/>
              <a:t>Another worry: Deadlock</a:t>
            </a:r>
            <a:endParaRPr lang="en-US" dirty="0"/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 smtClean="0"/>
              <a:t>Def: A process is </a:t>
            </a:r>
            <a:r>
              <a:rPr lang="en-US" i="1" dirty="0" smtClean="0">
                <a:solidFill>
                  <a:srgbClr val="990000"/>
                </a:solidFill>
              </a:rPr>
              <a:t>deadlocked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is waiting for a condition that will never be true</a:t>
            </a:r>
          </a:p>
          <a:p>
            <a:pPr>
              <a:buNone/>
            </a:pPr>
            <a:endParaRPr lang="en-US" dirty="0" smtClean="0">
              <a:solidFill>
                <a:srgbClr val="DB6F6F"/>
              </a:solidFill>
            </a:endParaRPr>
          </a:p>
          <a:p>
            <a:r>
              <a:rPr lang="en-US" dirty="0" smtClean="0"/>
              <a:t>Typical </a:t>
            </a:r>
            <a:r>
              <a:rPr lang="en-US" dirty="0"/>
              <a:t>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  <p:extLst>
      <p:ext uri="{BB962C8B-B14F-4D97-AF65-F5344CB8AC3E}">
        <p14:creationId xmlns:p14="http://schemas.microsoft.com/office/powerpoint/2010/main" val="3188696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</a:t>
            </a:r>
            <a:r>
              <a:rPr lang="en-US" dirty="0" smtClean="0"/>
              <a:t> Semaphores</a:t>
            </a:r>
            <a:endParaRPr lang="en-US" dirty="0"/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88058"/>
            <a:ext cx="66083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Sem_init(&amp;mutex[0], 0, 1);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mutex[0] = 1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Sem_init(&amp;mutex[1], 0, 1);  </a:t>
            </a:r>
            <a:r>
              <a:rPr lang="fi-FI" sz="1600" dirty="0">
                <a:solidFill>
                  <a:srgbClr val="CB2418"/>
                </a:solidFill>
                <a:latin typeface="Menlo-Regular"/>
              </a:rPr>
              <a:t>/* mutex[1] = 1 */</a:t>
            </a:r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Pthread_create(&amp;tid[0],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count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*) 0);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Pthread_create(&amp;tid[1],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count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*) 1);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Pthread_join(tid[0],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Pthread_join(tid[1],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"cnt=%d\n"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, cnt);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1"/>
            <a:ext cx="493747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count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id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(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fr-FR" sz="1600" dirty="0" err="1">
                <a:solidFill>
                  <a:srgbClr val="000000"/>
                </a:solidFill>
                <a:latin typeface="Menlo-Regular"/>
              </a:rPr>
              <a:t>vargp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NITERS; i++) 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P(&amp;mutex[id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]); P(&amp;mutex[1-id]);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cnt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++;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	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V(&amp;mutex[id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]); V(&amp;mutex[1-id]);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smtClean="0">
                <a:solidFill>
                  <a:srgbClr val="000000"/>
                </a:solidFill>
                <a:latin typeface="Menlo-Regular"/>
              </a:rPr>
              <a:t>}</a:t>
            </a:r>
            <a:endParaRPr lang="fi-FI" sz="160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Tid[0]: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latin typeface="+mn-lt"/>
              </a:rPr>
              <a:t>Tid[1]: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cnt++;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);</a:t>
            </a:r>
          </a:p>
          <a:p>
            <a:pPr algn="l"/>
            <a:endParaRPr lang="en-US" sz="18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355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Visualized in Progress Graph</a:t>
            </a:r>
            <a:endParaRPr lang="en-US" dirty="0"/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</a:t>
            </a:r>
            <a:r>
              <a:rPr lang="en-US" sz="1800" dirty="0" smtClean="0">
                <a:latin typeface="+mn-lt"/>
              </a:rPr>
              <a:t>true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</a:t>
            </a:r>
            <a:r>
              <a:rPr lang="en-US" sz="1800" dirty="0" smtClean="0">
                <a:latin typeface="+mn-lt"/>
              </a:rPr>
              <a:t>nonzero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</a:t>
            </a:r>
            <a:r>
              <a:rPr lang="en-US" sz="1800" dirty="0" smtClean="0">
                <a:latin typeface="+mn-lt"/>
              </a:rPr>
              <a:t>region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</a:t>
            </a:r>
            <a:r>
              <a:rPr lang="en-US" sz="1800" dirty="0" smtClean="0">
                <a:latin typeface="+mn-lt"/>
              </a:rPr>
              <a:t>nondeterministic (race)</a:t>
            </a:r>
            <a:endParaRPr lang="en-US" sz="1800" dirty="0">
              <a:latin typeface="+mn-lt"/>
            </a:endParaRP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231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75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4596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055115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323264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6087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</a:t>
            </a:r>
            <a:r>
              <a:rPr lang="en-US" sz="1800" dirty="0" smtClean="0">
                <a:latin typeface="+mn-lt"/>
              </a:rPr>
              <a:t>eadlock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6039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P(&amp;mutex[0]); P(&amp;mutex[1]);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1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Tid[0]: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2" name="Text Box 6"/>
          <p:cNvSpPr txBox="1">
            <a:spLocks noChangeArrowheads="1"/>
          </p:cNvSpPr>
          <p:nvPr/>
        </p:nvSpPr>
        <p:spPr bwMode="auto">
          <a:xfrm>
            <a:off x="7315200" y="4343400"/>
            <a:ext cx="808038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>
                <a:latin typeface="+mn-lt"/>
              </a:rPr>
              <a:t>Tid[1]:</a:t>
            </a:r>
          </a:p>
          <a:p>
            <a:r>
              <a:rPr lang="en-US" sz="1800">
                <a:latin typeface="+mn-lt"/>
              </a:rPr>
              <a:t>P(s0);</a:t>
            </a:r>
          </a:p>
          <a:p>
            <a:r>
              <a:rPr lang="en-US" sz="1800">
                <a:latin typeface="+mn-lt"/>
              </a:rPr>
              <a:t>P(s1);</a:t>
            </a:r>
          </a:p>
          <a:p>
            <a:r>
              <a:rPr lang="en-US" sz="1800">
                <a:latin typeface="+mn-lt"/>
              </a:rPr>
              <a:t>cnt++;</a:t>
            </a:r>
          </a:p>
          <a:p>
            <a:r>
              <a:rPr lang="en-US" sz="1800">
                <a:latin typeface="+mn-lt"/>
              </a:rPr>
              <a:t>V(s1);</a:t>
            </a:r>
          </a:p>
          <a:p>
            <a:r>
              <a:rPr lang="en-US" sz="1800">
                <a:latin typeface="+mn-lt"/>
              </a:rPr>
              <a:t>V(s0);</a:t>
            </a:r>
          </a:p>
          <a:p>
            <a:endParaRPr lang="en-US" sz="1800">
              <a:latin typeface="+mn-lt"/>
            </a:endParaRP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</p:spTree>
    <p:extLst>
      <p:ext uri="{BB962C8B-B14F-4D97-AF65-F5344CB8AC3E}">
        <p14:creationId xmlns:p14="http://schemas.microsoft.com/office/powerpoint/2010/main" val="371992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Avoided Deadlock in Progress Graph</a:t>
            </a:r>
            <a:endParaRPr lang="en-US" dirty="0"/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09185" y="5786437"/>
            <a:ext cx="635110" cy="3740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86437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2090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5887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105916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452382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7378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  <p:extLst>
      <p:ext uri="{BB962C8B-B14F-4D97-AF65-F5344CB8AC3E}">
        <p14:creationId xmlns:p14="http://schemas.microsoft.com/office/powerpoint/2010/main" val="2775586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 to Coordinate Access to Shared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 smtClean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 smtClean="0"/>
              <a:t>Use counting semaphores to keep track of resource state and to notify other threads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mutex</a:t>
            </a:r>
            <a:r>
              <a:rPr lang="en-US" dirty="0" smtClean="0"/>
              <a:t> to protect access to resource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classic examples:</a:t>
            </a:r>
          </a:p>
          <a:p>
            <a:pPr lvl="1"/>
            <a:r>
              <a:rPr lang="en-US" dirty="0" smtClean="0"/>
              <a:t>The Producer-Consumer Problem</a:t>
            </a:r>
          </a:p>
          <a:p>
            <a:pPr lvl="1"/>
            <a:r>
              <a:rPr lang="en-US" dirty="0" smtClean="0"/>
              <a:t>The Readers-Writers Problem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826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</a:t>
            </a:r>
            <a:r>
              <a:rPr lang="en-US" dirty="0" smtClean="0"/>
              <a:t>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Examples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creates MPEG 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P</a:t>
            </a:r>
            <a:r>
              <a:rPr lang="en-US" sz="1800" dirty="0" smtClean="0">
                <a:latin typeface="+mn-lt"/>
              </a:rPr>
              <a:t>roducer</a:t>
            </a:r>
            <a:endParaRPr lang="en-US" sz="1800" dirty="0">
              <a:latin typeface="+mn-lt"/>
            </a:endParaRP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S</a:t>
            </a:r>
            <a:r>
              <a:rPr lang="en-US" sz="1800" dirty="0" smtClean="0">
                <a:latin typeface="+mn-lt"/>
              </a:rPr>
              <a:t>hared</a:t>
            </a:r>
            <a:endParaRPr lang="en-US" sz="1800" dirty="0">
              <a:latin typeface="+mn-lt"/>
            </a:endParaRPr>
          </a:p>
          <a:p>
            <a:pPr algn="ctr"/>
            <a:r>
              <a:rPr lang="en-US" sz="1800" dirty="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C</a:t>
            </a:r>
            <a:r>
              <a:rPr lang="en-US" sz="1800" dirty="0" smtClean="0">
                <a:latin typeface="+mn-lt"/>
              </a:rPr>
              <a:t>onsumer</a:t>
            </a:r>
            <a:endParaRPr lang="en-US" sz="1800" dirty="0">
              <a:latin typeface="+mn-lt"/>
            </a:endParaRPr>
          </a:p>
          <a:p>
            <a:pPr algn="ctr"/>
            <a:r>
              <a:rPr lang="en-US" sz="1800" dirty="0">
                <a:latin typeface="+mn-lt"/>
              </a:rPr>
              <a:t>thread</a:t>
            </a:r>
          </a:p>
        </p:txBody>
      </p:sp>
    </p:spTree>
    <p:extLst>
      <p:ext uri="{BB962C8B-B14F-4D97-AF65-F5344CB8AC3E}">
        <p14:creationId xmlns:p14="http://schemas.microsoft.com/office/powerpoint/2010/main" val="401936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 smtClean="0"/>
              <a:t>Requires a </a:t>
            </a:r>
            <a:r>
              <a:rPr lang="en-US" dirty="0" err="1" smtClean="0"/>
              <a:t>mutex</a:t>
            </a:r>
            <a:r>
              <a:rPr lang="en-US" dirty="0" smtClean="0"/>
              <a:t> and two counting semaphores: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mutex</a:t>
            </a:r>
            <a:r>
              <a:rPr lang="en-US" dirty="0" smtClean="0"/>
              <a:t>: enforces mutually exclusive access to the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slots</a:t>
            </a:r>
            <a:r>
              <a:rPr lang="en-US" dirty="0" smtClean="0"/>
              <a:t>: counts the available slots in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items</a:t>
            </a:r>
            <a:r>
              <a:rPr lang="en-US" dirty="0" smtClean="0">
                <a:cs typeface="Courier New"/>
              </a:rPr>
              <a:t>: </a:t>
            </a:r>
            <a:r>
              <a:rPr lang="en-US" dirty="0" smtClean="0"/>
              <a:t>counts the available items in the buffer</a:t>
            </a:r>
          </a:p>
          <a:p>
            <a:endParaRPr lang="en-US" dirty="0" smtClean="0"/>
          </a:p>
          <a:p>
            <a:r>
              <a:rPr lang="en-US" dirty="0" smtClean="0"/>
              <a:t>Implemented using a shared buffer package called </a:t>
            </a:r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62617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Declarations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32521"/>
            <a:ext cx="835746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 smtClean="0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600" dirty="0" smtClean="0">
                <a:solidFill>
                  <a:srgbClr val="9D206F"/>
                </a:solidFill>
                <a:latin typeface="Menlo-Regular"/>
              </a:rPr>
              <a:t>”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Buffer array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Maximum number of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front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[(front+1)%n] is first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rear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[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rear%n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] is last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Protects accesses to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slots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Counts available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   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Counts available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} 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sbuf_t</a:t>
            </a:r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;</a:t>
            </a:r>
            <a:endParaRPr lang="de-DE" sz="1600" dirty="0">
              <a:solidFill>
                <a:srgbClr val="000000"/>
              </a:solidFill>
              <a:latin typeface="Menlo-Regular"/>
            </a:endParaRPr>
          </a:p>
          <a:p>
            <a:endParaRPr lang="de-DE" sz="1600" dirty="0">
              <a:solidFill>
                <a:srgbClr val="000000"/>
              </a:solidFill>
              <a:latin typeface="Menlo-Regular"/>
            </a:endParaRP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n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sbuf_deinit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sbuf_insert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de-DE" sz="1600" dirty="0" err="1">
                <a:solidFill>
                  <a:srgbClr val="4A00FF"/>
                </a:solidFill>
                <a:latin typeface="Menlo-Regular"/>
              </a:rPr>
              <a:t>sbuf_remove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e-DE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e-DE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2349" y="5410200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54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197413"/>
            <a:ext cx="8991600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Create an empty, bounded, shared FIFO buffer with n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(n, </a:t>
            </a:r>
            <a:r>
              <a:rPr lang="en-US" sz="1600" dirty="0" err="1">
                <a:solidFill>
                  <a:srgbClr val="C200FF"/>
                </a:solidFill>
                <a:latin typeface="Menlo-Regular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 = n;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Buffer holds max of n items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-&gt;front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-&gt;rear = 0;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Empty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iff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front == rear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0, 1);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Binary semaphore for locking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-&gt;slots, 0, n);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Initially,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has n empty slots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Sem_init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-&gt;items, 0, 0);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Initially,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has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0 items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Clean up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sbuf_deinit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de-DE" sz="16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de-DE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de-DE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e-DE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de-DE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4425" y="57912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Initializing and </a:t>
            </a:r>
            <a:r>
              <a:rPr lang="en-US" dirty="0" err="1" smtClean="0">
                <a:latin typeface="Calibri" pitchFamily="34" charset="0"/>
              </a:rPr>
              <a:t>deinitializing</a:t>
            </a:r>
            <a:r>
              <a:rPr lang="en-US" dirty="0" smtClean="0">
                <a:latin typeface="Calibri" pitchFamily="34" charset="0"/>
              </a:rPr>
              <a:t>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3972175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367676"/>
            <a:ext cx="89916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Insert item onto the rear of shared buffer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sbuf_insert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sbuf_t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-&gt;slots);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Wait for available slot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P(&amp;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[(++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-&gt;rear)%(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-&gt;n)] = item;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Insert the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Unlock the buffer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V(&amp;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-&gt;items);                         </a:t>
            </a:r>
            <a:r>
              <a:rPr lang="en-US" sz="1600" dirty="0" smtClean="0">
                <a:solidFill>
                  <a:srgbClr val="CB2418"/>
                </a:solidFill>
                <a:latin typeface="Menlo-Regular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* Announce available item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24425" y="42672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Inserting an item into a shared buffer:</a:t>
            </a:r>
          </a:p>
        </p:txBody>
      </p:sp>
    </p:spTree>
    <p:extLst>
      <p:ext uri="{BB962C8B-B14F-4D97-AF65-F5344CB8AC3E}">
        <p14:creationId xmlns:p14="http://schemas.microsoft.com/office/powerpoint/2010/main" val="129289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20802</TotalTime>
  <Words>3498</Words>
  <Application>Microsoft Macintosh PowerPoint</Application>
  <PresentationFormat>On-screen Show (4:3)</PresentationFormat>
  <Paragraphs>591</Paragraphs>
  <Slides>36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template2007</vt:lpstr>
      <vt:lpstr>Synchronization: Advanced  15-213: Introduction to Computer Systems 25th Lecture, Nov. 24, 2015</vt:lpstr>
      <vt:lpstr>Review: Semaphores</vt:lpstr>
      <vt:lpstr>Review: Using semaphores to protect shared resources via mutual exclusion</vt:lpstr>
      <vt:lpstr>Using Semaphores to Coordinate Access to Shared Resources</vt:lpstr>
      <vt:lpstr>Producer-Consumer Problem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Readers-Writers Problem</vt:lpstr>
      <vt:lpstr>Variants of Readers-Writers </vt:lpstr>
      <vt:lpstr>Solution to First Readers-Writers Problem</vt:lpstr>
      <vt:lpstr>Putting It All Together: Prethreaded Concurrent Server</vt:lpstr>
      <vt:lpstr>Prethreaded Concurrent Server</vt:lpstr>
      <vt:lpstr>Prethreaded Concurrent Server</vt:lpstr>
      <vt:lpstr>Prethreaded Concurrent Server</vt:lpstr>
      <vt:lpstr>Prethreaded Concurrent Server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One worry: Races</vt:lpstr>
      <vt:lpstr>Race Illustration</vt:lpstr>
      <vt:lpstr>Could this race really occur?</vt:lpstr>
      <vt:lpstr>Experimental Results</vt:lpstr>
      <vt:lpstr>Race Elimination</vt:lpstr>
      <vt:lpstr>Another worry: Deadlock</vt:lpstr>
      <vt:lpstr>Deadlocking With Semaphores</vt:lpstr>
      <vt:lpstr>Deadlock Visualized in Progress Graph</vt:lpstr>
      <vt:lpstr>Avoiding Deadlock</vt:lpstr>
      <vt:lpstr>Avoided Deadlock in Progress Graph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872</cp:revision>
  <cp:lastPrinted>2014-11-18T06:28:41Z</cp:lastPrinted>
  <dcterms:created xsi:type="dcterms:W3CDTF">2012-11-26T22:46:36Z</dcterms:created>
  <dcterms:modified xsi:type="dcterms:W3CDTF">2015-08-17T16:20:10Z</dcterms:modified>
</cp:coreProperties>
</file>