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542" r:id="rId2"/>
    <p:sldId id="650" r:id="rId3"/>
    <p:sldId id="639" r:id="rId4"/>
    <p:sldId id="657" r:id="rId5"/>
    <p:sldId id="658" r:id="rId6"/>
    <p:sldId id="663" r:id="rId7"/>
    <p:sldId id="664" r:id="rId8"/>
    <p:sldId id="665" r:id="rId9"/>
    <p:sldId id="666" r:id="rId10"/>
    <p:sldId id="667" r:id="rId11"/>
    <p:sldId id="669" r:id="rId12"/>
    <p:sldId id="670" r:id="rId13"/>
    <p:sldId id="671" r:id="rId14"/>
    <p:sldId id="620" r:id="rId15"/>
    <p:sldId id="621" r:id="rId16"/>
    <p:sldId id="622" r:id="rId17"/>
    <p:sldId id="623" r:id="rId18"/>
    <p:sldId id="624" r:id="rId19"/>
    <p:sldId id="672" r:id="rId20"/>
    <p:sldId id="673" r:id="rId21"/>
    <p:sldId id="674" r:id="rId22"/>
    <p:sldId id="675" r:id="rId23"/>
    <p:sldId id="676" r:id="rId24"/>
    <p:sldId id="677" r:id="rId25"/>
    <p:sldId id="678" r:id="rId26"/>
    <p:sldId id="679" r:id="rId27"/>
    <p:sldId id="642" r:id="rId28"/>
    <p:sldId id="680" r:id="rId29"/>
    <p:sldId id="681" r:id="rId30"/>
    <p:sldId id="682" r:id="rId31"/>
    <p:sldId id="643" r:id="rId32"/>
    <p:sldId id="644" r:id="rId33"/>
    <p:sldId id="645" r:id="rId34"/>
    <p:sldId id="646" r:id="rId35"/>
    <p:sldId id="647" r:id="rId36"/>
    <p:sldId id="648" r:id="rId37"/>
  </p:sldIdLst>
  <p:sldSz cx="9144000" cy="6858000" type="screen4x3"/>
  <p:notesSz cx="7302500" cy="9586913"/>
  <p:custDataLst>
    <p:tags r:id="rId4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90000"/>
    <a:srgbClr val="F7F5CD"/>
    <a:srgbClr val="000000"/>
    <a:srgbClr val="9D3E40"/>
    <a:srgbClr val="D5F1CF"/>
    <a:srgbClr val="F1C7C7"/>
    <a:srgbClr val="F6F5BD"/>
    <a:srgbClr val="EBAFAF"/>
    <a:srgbClr val="DB6F6F"/>
    <a:srgbClr val="E49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2" autoAdjust="0"/>
    <p:restoredTop sz="94626" autoAdjust="0"/>
  </p:normalViewPr>
  <p:slideViewPr>
    <p:cSldViewPr snapToObjects="1">
      <p:cViewPr varScale="1">
        <p:scale>
          <a:sx n="111" d="100"/>
          <a:sy n="111" d="100"/>
        </p:scale>
        <p:origin x="-624" y="-120"/>
      </p:cViewPr>
      <p:guideLst>
        <p:guide orient="horz" pos="1728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norace!$A$2:$A$101</c:f>
              <c:numCache>
                <c:formatCode>General</c:formatCode>
                <c:ptCount val="10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</c:numCache>
            </c:numRef>
          </c:cat>
          <c:val>
            <c:numRef>
              <c:f>norace!$B$2:$B$101</c:f>
              <c:numCache>
                <c:formatCode>General</c:formatCode>
                <c:ptCount val="10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1.0</c:v>
                </c:pt>
                <c:pt idx="25">
                  <c:v>1.0</c:v>
                </c:pt>
                <c:pt idx="26">
                  <c:v>1.0</c:v>
                </c:pt>
                <c:pt idx="27">
                  <c:v>1.0</c:v>
                </c:pt>
                <c:pt idx="28">
                  <c:v>1.0</c:v>
                </c:pt>
                <c:pt idx="29">
                  <c:v>1.0</c:v>
                </c:pt>
                <c:pt idx="30">
                  <c:v>1.0</c:v>
                </c:pt>
                <c:pt idx="31">
                  <c:v>1.0</c:v>
                </c:pt>
                <c:pt idx="32">
                  <c:v>1.0</c:v>
                </c:pt>
                <c:pt idx="33">
                  <c:v>1.0</c:v>
                </c:pt>
                <c:pt idx="34">
                  <c:v>1.0</c:v>
                </c:pt>
                <c:pt idx="35">
                  <c:v>1.0</c:v>
                </c:pt>
                <c:pt idx="36">
                  <c:v>1.0</c:v>
                </c:pt>
                <c:pt idx="37">
                  <c:v>1.0</c:v>
                </c:pt>
                <c:pt idx="38">
                  <c:v>1.0</c:v>
                </c:pt>
                <c:pt idx="39">
                  <c:v>1.0</c:v>
                </c:pt>
                <c:pt idx="40">
                  <c:v>1.0</c:v>
                </c:pt>
                <c:pt idx="41">
                  <c:v>1.0</c:v>
                </c:pt>
                <c:pt idx="42">
                  <c:v>1.0</c:v>
                </c:pt>
                <c:pt idx="43">
                  <c:v>1.0</c:v>
                </c:pt>
                <c:pt idx="44">
                  <c:v>1.0</c:v>
                </c:pt>
                <c:pt idx="45">
                  <c:v>1.0</c:v>
                </c:pt>
                <c:pt idx="46">
                  <c:v>1.0</c:v>
                </c:pt>
                <c:pt idx="47">
                  <c:v>1.0</c:v>
                </c:pt>
                <c:pt idx="48">
                  <c:v>1.0</c:v>
                </c:pt>
                <c:pt idx="49">
                  <c:v>1.0</c:v>
                </c:pt>
                <c:pt idx="50">
                  <c:v>1.0</c:v>
                </c:pt>
                <c:pt idx="51">
                  <c:v>1.0</c:v>
                </c:pt>
                <c:pt idx="52">
                  <c:v>1.0</c:v>
                </c:pt>
                <c:pt idx="53">
                  <c:v>1.0</c:v>
                </c:pt>
                <c:pt idx="54">
                  <c:v>1.0</c:v>
                </c:pt>
                <c:pt idx="55">
                  <c:v>1.0</c:v>
                </c:pt>
                <c:pt idx="56">
                  <c:v>1.0</c:v>
                </c:pt>
                <c:pt idx="57">
                  <c:v>1.0</c:v>
                </c:pt>
                <c:pt idx="58">
                  <c:v>1.0</c:v>
                </c:pt>
                <c:pt idx="59">
                  <c:v>1.0</c:v>
                </c:pt>
                <c:pt idx="60">
                  <c:v>1.0</c:v>
                </c:pt>
                <c:pt idx="61">
                  <c:v>1.0</c:v>
                </c:pt>
                <c:pt idx="62">
                  <c:v>1.0</c:v>
                </c:pt>
                <c:pt idx="63">
                  <c:v>1.0</c:v>
                </c:pt>
                <c:pt idx="64">
                  <c:v>1.0</c:v>
                </c:pt>
                <c:pt idx="65">
                  <c:v>1.0</c:v>
                </c:pt>
                <c:pt idx="66">
                  <c:v>1.0</c:v>
                </c:pt>
                <c:pt idx="67">
                  <c:v>1.0</c:v>
                </c:pt>
                <c:pt idx="68">
                  <c:v>1.0</c:v>
                </c:pt>
                <c:pt idx="69">
                  <c:v>1.0</c:v>
                </c:pt>
                <c:pt idx="70">
                  <c:v>1.0</c:v>
                </c:pt>
                <c:pt idx="71">
                  <c:v>1.0</c:v>
                </c:pt>
                <c:pt idx="72">
                  <c:v>1.0</c:v>
                </c:pt>
                <c:pt idx="73">
                  <c:v>1.0</c:v>
                </c:pt>
                <c:pt idx="74">
                  <c:v>1.0</c:v>
                </c:pt>
                <c:pt idx="75">
                  <c:v>1.0</c:v>
                </c:pt>
                <c:pt idx="76">
                  <c:v>1.0</c:v>
                </c:pt>
                <c:pt idx="77">
                  <c:v>1.0</c:v>
                </c:pt>
                <c:pt idx="78">
                  <c:v>1.0</c:v>
                </c:pt>
                <c:pt idx="79">
                  <c:v>1.0</c:v>
                </c:pt>
                <c:pt idx="80">
                  <c:v>1.0</c:v>
                </c:pt>
                <c:pt idx="81">
                  <c:v>1.0</c:v>
                </c:pt>
                <c:pt idx="82">
                  <c:v>1.0</c:v>
                </c:pt>
                <c:pt idx="83">
                  <c:v>1.0</c:v>
                </c:pt>
                <c:pt idx="84">
                  <c:v>1.0</c:v>
                </c:pt>
                <c:pt idx="85">
                  <c:v>1.0</c:v>
                </c:pt>
                <c:pt idx="86">
                  <c:v>1.0</c:v>
                </c:pt>
                <c:pt idx="87">
                  <c:v>1.0</c:v>
                </c:pt>
                <c:pt idx="88">
                  <c:v>1.0</c:v>
                </c:pt>
                <c:pt idx="89">
                  <c:v>1.0</c:v>
                </c:pt>
                <c:pt idx="90">
                  <c:v>1.0</c:v>
                </c:pt>
                <c:pt idx="91">
                  <c:v>1.0</c:v>
                </c:pt>
                <c:pt idx="92">
                  <c:v>1.0</c:v>
                </c:pt>
                <c:pt idx="93">
                  <c:v>1.0</c:v>
                </c:pt>
                <c:pt idx="94">
                  <c:v>1.0</c:v>
                </c:pt>
                <c:pt idx="95">
                  <c:v>1.0</c:v>
                </c:pt>
                <c:pt idx="96">
                  <c:v>1.0</c:v>
                </c:pt>
                <c:pt idx="97">
                  <c:v>1.0</c:v>
                </c:pt>
                <c:pt idx="98">
                  <c:v>1.0</c:v>
                </c:pt>
                <c:pt idx="99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16960488"/>
        <c:axId val="-2079625272"/>
      </c:barChart>
      <c:catAx>
        <c:axId val="-2016960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79625272"/>
        <c:crosses val="autoZero"/>
        <c:auto val="1"/>
        <c:lblAlgn val="ctr"/>
        <c:lblOffset val="100"/>
        <c:noMultiLvlLbl val="0"/>
      </c:catAx>
      <c:valAx>
        <c:axId val="-2079625272"/>
        <c:scaling>
          <c:orientation val="minMax"/>
          <c:max val="2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16960488"/>
        <c:crosses val="autoZero"/>
        <c:crossBetween val="between"/>
        <c:majorUnit val="1.0"/>
        <c:minorUnit val="0.04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'race-gw-2'!$A$2:$A$101</c:f>
              <c:numCache>
                <c:formatCode>General</c:formatCode>
                <c:ptCount val="10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</c:numCache>
            </c:numRef>
          </c:cat>
          <c:val>
            <c:numRef>
              <c:f>'race-gw-2'!$B$2:$B$101</c:f>
              <c:numCache>
                <c:formatCode>General</c:formatCode>
                <c:ptCount val="10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6.0</c:v>
                </c:pt>
                <c:pt idx="11">
                  <c:v>0.0</c:v>
                </c:pt>
                <c:pt idx="12">
                  <c:v>0.0</c:v>
                </c:pt>
                <c:pt idx="13">
                  <c:v>4.0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7.0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1.0</c:v>
                </c:pt>
                <c:pt idx="25">
                  <c:v>3.0</c:v>
                </c:pt>
                <c:pt idx="26">
                  <c:v>0.0</c:v>
                </c:pt>
                <c:pt idx="27">
                  <c:v>3.0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7.0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7.0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7.0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7.0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7.0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6.0</c:v>
                </c:pt>
                <c:pt idx="70">
                  <c:v>1.0</c:v>
                </c:pt>
                <c:pt idx="71">
                  <c:v>0.0</c:v>
                </c:pt>
                <c:pt idx="72">
                  <c:v>0.0</c:v>
                </c:pt>
                <c:pt idx="73">
                  <c:v>1.0</c:v>
                </c:pt>
                <c:pt idx="74">
                  <c:v>0.0</c:v>
                </c:pt>
                <c:pt idx="75">
                  <c:v>0.0</c:v>
                </c:pt>
                <c:pt idx="76">
                  <c:v>1.0</c:v>
                </c:pt>
                <c:pt idx="77">
                  <c:v>0.0</c:v>
                </c:pt>
                <c:pt idx="78">
                  <c:v>1.0</c:v>
                </c:pt>
                <c:pt idx="79">
                  <c:v>6.0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12.0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7.0</c:v>
                </c:pt>
                <c:pt idx="98">
                  <c:v>0.0</c:v>
                </c:pt>
                <c:pt idx="99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58460232"/>
        <c:axId val="-2058446808"/>
      </c:barChart>
      <c:catAx>
        <c:axId val="-2058460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58446808"/>
        <c:crosses val="autoZero"/>
        <c:auto val="1"/>
        <c:lblAlgn val="ctr"/>
        <c:lblOffset val="100"/>
        <c:noMultiLvlLbl val="0"/>
      </c:catAx>
      <c:valAx>
        <c:axId val="-2058446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8460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'race-laptop-1'!$A$2:$A$101</c:f>
              <c:numCache>
                <c:formatCode>General</c:formatCode>
                <c:ptCount val="10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</c:numCache>
            </c:numRef>
          </c:cat>
          <c:val>
            <c:numRef>
              <c:f>'race-laptop-1'!$B$2:$B$101</c:f>
              <c:numCache>
                <c:formatCode>General</c:formatCode>
                <c:ptCount val="100"/>
                <c:pt idx="0">
                  <c:v>0.0</c:v>
                </c:pt>
                <c:pt idx="1">
                  <c:v>2.0</c:v>
                </c:pt>
                <c:pt idx="2">
                  <c:v>0.0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2.0</c:v>
                </c:pt>
                <c:pt idx="9">
                  <c:v>0.0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2.0</c:v>
                </c:pt>
                <c:pt idx="18">
                  <c:v>0.0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2.0</c:v>
                </c:pt>
                <c:pt idx="25">
                  <c:v>0.0</c:v>
                </c:pt>
                <c:pt idx="26">
                  <c:v>1.0</c:v>
                </c:pt>
                <c:pt idx="27">
                  <c:v>1.0</c:v>
                </c:pt>
                <c:pt idx="28">
                  <c:v>1.0</c:v>
                </c:pt>
                <c:pt idx="29">
                  <c:v>1.0</c:v>
                </c:pt>
                <c:pt idx="30">
                  <c:v>1.0</c:v>
                </c:pt>
                <c:pt idx="31">
                  <c:v>1.0</c:v>
                </c:pt>
                <c:pt idx="32">
                  <c:v>1.0</c:v>
                </c:pt>
                <c:pt idx="33">
                  <c:v>1.0</c:v>
                </c:pt>
                <c:pt idx="34">
                  <c:v>1.0</c:v>
                </c:pt>
                <c:pt idx="35">
                  <c:v>1.0</c:v>
                </c:pt>
                <c:pt idx="36">
                  <c:v>1.0</c:v>
                </c:pt>
                <c:pt idx="37">
                  <c:v>1.0</c:v>
                </c:pt>
                <c:pt idx="38">
                  <c:v>1.0</c:v>
                </c:pt>
                <c:pt idx="39">
                  <c:v>1.0</c:v>
                </c:pt>
                <c:pt idx="40">
                  <c:v>1.0</c:v>
                </c:pt>
                <c:pt idx="41">
                  <c:v>1.0</c:v>
                </c:pt>
                <c:pt idx="42">
                  <c:v>2.0</c:v>
                </c:pt>
                <c:pt idx="43">
                  <c:v>0.0</c:v>
                </c:pt>
                <c:pt idx="44">
                  <c:v>1.0</c:v>
                </c:pt>
                <c:pt idx="45">
                  <c:v>1.0</c:v>
                </c:pt>
                <c:pt idx="46">
                  <c:v>1.0</c:v>
                </c:pt>
                <c:pt idx="47">
                  <c:v>1.0</c:v>
                </c:pt>
                <c:pt idx="48">
                  <c:v>1.0</c:v>
                </c:pt>
                <c:pt idx="49">
                  <c:v>1.0</c:v>
                </c:pt>
                <c:pt idx="50">
                  <c:v>2.0</c:v>
                </c:pt>
                <c:pt idx="51">
                  <c:v>1.0</c:v>
                </c:pt>
                <c:pt idx="52">
                  <c:v>0.0</c:v>
                </c:pt>
                <c:pt idx="53">
                  <c:v>1.0</c:v>
                </c:pt>
                <c:pt idx="54">
                  <c:v>1.0</c:v>
                </c:pt>
                <c:pt idx="55">
                  <c:v>1.0</c:v>
                </c:pt>
                <c:pt idx="56">
                  <c:v>1.0</c:v>
                </c:pt>
                <c:pt idx="57">
                  <c:v>1.0</c:v>
                </c:pt>
                <c:pt idx="58">
                  <c:v>1.0</c:v>
                </c:pt>
                <c:pt idx="59">
                  <c:v>1.0</c:v>
                </c:pt>
                <c:pt idx="60">
                  <c:v>1.0</c:v>
                </c:pt>
                <c:pt idx="61">
                  <c:v>1.0</c:v>
                </c:pt>
                <c:pt idx="62">
                  <c:v>1.0</c:v>
                </c:pt>
                <c:pt idx="63">
                  <c:v>1.0</c:v>
                </c:pt>
                <c:pt idx="64">
                  <c:v>1.0</c:v>
                </c:pt>
                <c:pt idx="65">
                  <c:v>1.0</c:v>
                </c:pt>
                <c:pt idx="66">
                  <c:v>1.0</c:v>
                </c:pt>
                <c:pt idx="67">
                  <c:v>1.0</c:v>
                </c:pt>
                <c:pt idx="68">
                  <c:v>1.0</c:v>
                </c:pt>
                <c:pt idx="69">
                  <c:v>1.0</c:v>
                </c:pt>
                <c:pt idx="70">
                  <c:v>1.0</c:v>
                </c:pt>
                <c:pt idx="71">
                  <c:v>1.0</c:v>
                </c:pt>
                <c:pt idx="72">
                  <c:v>1.0</c:v>
                </c:pt>
                <c:pt idx="73">
                  <c:v>1.0</c:v>
                </c:pt>
                <c:pt idx="74">
                  <c:v>1.0</c:v>
                </c:pt>
                <c:pt idx="75">
                  <c:v>1.0</c:v>
                </c:pt>
                <c:pt idx="76">
                  <c:v>1.0</c:v>
                </c:pt>
                <c:pt idx="77">
                  <c:v>1.0</c:v>
                </c:pt>
                <c:pt idx="78">
                  <c:v>1.0</c:v>
                </c:pt>
                <c:pt idx="79">
                  <c:v>1.0</c:v>
                </c:pt>
                <c:pt idx="80">
                  <c:v>1.0</c:v>
                </c:pt>
                <c:pt idx="81">
                  <c:v>1.0</c:v>
                </c:pt>
                <c:pt idx="82">
                  <c:v>1.0</c:v>
                </c:pt>
                <c:pt idx="83">
                  <c:v>1.0</c:v>
                </c:pt>
                <c:pt idx="84">
                  <c:v>1.0</c:v>
                </c:pt>
                <c:pt idx="85">
                  <c:v>2.0</c:v>
                </c:pt>
                <c:pt idx="86">
                  <c:v>0.0</c:v>
                </c:pt>
                <c:pt idx="87">
                  <c:v>1.0</c:v>
                </c:pt>
                <c:pt idx="88">
                  <c:v>1.0</c:v>
                </c:pt>
                <c:pt idx="89">
                  <c:v>1.0</c:v>
                </c:pt>
                <c:pt idx="90">
                  <c:v>1.0</c:v>
                </c:pt>
                <c:pt idx="91">
                  <c:v>1.0</c:v>
                </c:pt>
                <c:pt idx="92">
                  <c:v>1.0</c:v>
                </c:pt>
                <c:pt idx="93">
                  <c:v>1.0</c:v>
                </c:pt>
                <c:pt idx="94">
                  <c:v>1.0</c:v>
                </c:pt>
                <c:pt idx="95">
                  <c:v>1.0</c:v>
                </c:pt>
                <c:pt idx="96">
                  <c:v>1.0</c:v>
                </c:pt>
                <c:pt idx="97">
                  <c:v>1.0</c:v>
                </c:pt>
                <c:pt idx="98">
                  <c:v>1.0</c:v>
                </c:pt>
                <c:pt idx="99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79838392"/>
        <c:axId val="-2079459160"/>
      </c:barChart>
      <c:catAx>
        <c:axId val="-2079838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79459160"/>
        <c:crosses val="autoZero"/>
        <c:auto val="1"/>
        <c:lblAlgn val="ctr"/>
        <c:lblOffset val="100"/>
        <c:noMultiLvlLbl val="0"/>
      </c:catAx>
      <c:valAx>
        <c:axId val="-2079459160"/>
        <c:scaling>
          <c:orientation val="minMax"/>
          <c:max val="3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9838392"/>
        <c:crosses val="autoZero"/>
        <c:crossBetween val="between"/>
        <c:majorUnit val="1.0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89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6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 smtClean="0"/>
              <a:t>Synchronization: Advanced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25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</a:t>
            </a:r>
            <a:r>
              <a:rPr lang="en-US" sz="2000" b="0" dirty="0" smtClean="0"/>
              <a:t>Lecture, Nov. </a:t>
            </a:r>
            <a:r>
              <a:rPr lang="en-US" sz="2000" b="0" dirty="0" smtClean="0"/>
              <a:t>24</a:t>
            </a:r>
            <a:r>
              <a:rPr lang="en-US" sz="2000" b="0" dirty="0" smtClean="0"/>
              <a:t>, </a:t>
            </a:r>
            <a:r>
              <a:rPr lang="en-US" sz="2000" b="0" dirty="0" smtClean="0"/>
              <a:t>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</a:t>
            </a:r>
            <a:r>
              <a:rPr lang="en-US" dirty="0" smtClean="0"/>
              <a:t>Bryant and </a:t>
            </a:r>
            <a:r>
              <a:rPr lang="en-US" dirty="0" smtClean="0"/>
              <a:t>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466514" y="50276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08773"/>
            <a:ext cx="89916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/* Remove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and return the first item from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sbuf_remove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item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-&gt;items);                   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Wait for available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item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[(++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-&gt;front)%(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-&gt;n)];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Remove the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Unlock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-&gt;slots);                   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Announce available slot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item;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0" y="44958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Removing an item from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396629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Readers-Writers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 of the mutual exclusion problem</a:t>
            </a:r>
          </a:p>
          <a:p>
            <a:endParaRPr lang="en-US" dirty="0" smtClean="0"/>
          </a:p>
          <a:p>
            <a:r>
              <a:rPr lang="en-US" dirty="0" smtClean="0"/>
              <a:t>Problem statement:</a:t>
            </a:r>
          </a:p>
          <a:p>
            <a:pPr lvl="1"/>
            <a:r>
              <a:rPr lang="en-US" i="1" dirty="0" smtClean="0"/>
              <a:t>Reader</a:t>
            </a:r>
            <a:r>
              <a:rPr lang="en-US" dirty="0" smtClean="0"/>
              <a:t> threads only read the object</a:t>
            </a:r>
          </a:p>
          <a:p>
            <a:pPr lvl="1"/>
            <a:r>
              <a:rPr lang="en-US" i="1" dirty="0" smtClean="0"/>
              <a:t>Writer</a:t>
            </a:r>
            <a:r>
              <a:rPr lang="en-US" dirty="0" smtClean="0"/>
              <a:t> threads modify the object</a:t>
            </a:r>
          </a:p>
          <a:p>
            <a:pPr lvl="1"/>
            <a:r>
              <a:rPr lang="en-US" dirty="0" smtClean="0"/>
              <a:t>Writers must have exclusive access to the object</a:t>
            </a:r>
          </a:p>
          <a:p>
            <a:pPr lvl="1"/>
            <a:r>
              <a:rPr lang="en-US" dirty="0" smtClean="0"/>
              <a:t>Unlimited number of readers can access the object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Occurs frequently in real systems, e.g.,</a:t>
            </a:r>
          </a:p>
          <a:p>
            <a:pPr lvl="1"/>
            <a:r>
              <a:rPr lang="en-US" dirty="0" smtClean="0"/>
              <a:t>Online airline reservation system</a:t>
            </a:r>
          </a:p>
          <a:p>
            <a:pPr lvl="1"/>
            <a:r>
              <a:rPr lang="en-US" dirty="0" smtClean="0"/>
              <a:t>Multithreaded caching Web proxy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682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 of Readers-Writers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i="1" dirty="0" smtClean="0"/>
              <a:t>First readers-writers problem </a:t>
            </a:r>
            <a:r>
              <a:rPr lang="en-US" dirty="0" smtClean="0"/>
              <a:t>(favors readers)</a:t>
            </a:r>
          </a:p>
          <a:p>
            <a:pPr lvl="1"/>
            <a:r>
              <a:rPr lang="en-US" dirty="0" smtClean="0"/>
              <a:t>No reader should be kept waiting unless a writer has already been granted permission to use the object</a:t>
            </a:r>
          </a:p>
          <a:p>
            <a:pPr lvl="1"/>
            <a:r>
              <a:rPr lang="en-US" dirty="0" smtClean="0"/>
              <a:t>A reader that arrives after a waiting writer gets priority over the writer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Second readers-writers problem </a:t>
            </a:r>
            <a:r>
              <a:rPr lang="en-US" dirty="0" smtClean="0"/>
              <a:t>(favors writers)</a:t>
            </a:r>
          </a:p>
          <a:p>
            <a:pPr lvl="1"/>
            <a:r>
              <a:rPr lang="en-US" dirty="0" smtClean="0"/>
              <a:t>Once a writer is ready to write, it performs its write as soon as possible </a:t>
            </a:r>
          </a:p>
          <a:p>
            <a:pPr lvl="1"/>
            <a:r>
              <a:rPr lang="en-US" dirty="0" smtClean="0"/>
              <a:t>A reader that arrives after a writer must wait, even if the writer is also waiting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Starvation</a:t>
            </a:r>
            <a:r>
              <a:rPr lang="en-US" dirty="0" smtClean="0"/>
              <a:t> (where a thread waits indefinitely) is possible in both cases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6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" y="1474887"/>
            <a:ext cx="5029200" cy="50783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readcnt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Initially = 0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mutex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w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</a:t>
            </a:r>
            <a:r>
              <a:rPr lang="en-US" sz="1500" dirty="0" smtClean="0">
                <a:solidFill>
                  <a:srgbClr val="CB2418"/>
                </a:solidFill>
                <a:latin typeface="Menlo-Regular"/>
              </a:rPr>
              <a:t>nitially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= 1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reader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readcnt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readcnt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== 1)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First in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pl-PL" sz="1500" dirty="0">
                <a:solidFill>
                  <a:srgbClr val="000000"/>
                </a:solidFill>
                <a:latin typeface="Menlo-Regular"/>
              </a:rPr>
              <a:t>            P(&amp;w);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/* Critical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section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/* Reading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happens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 */</a:t>
            </a:r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readcnt--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readcnt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== 0)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Last out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pl-PL" sz="1500" dirty="0">
                <a:solidFill>
                  <a:srgbClr val="000000"/>
                </a:solidFill>
                <a:latin typeface="Menlo-Regular"/>
              </a:rPr>
              <a:t>            V(&amp;w);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257800" y="1482567"/>
            <a:ext cx="38100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writer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P(&amp;w);</a:t>
            </a:r>
          </a:p>
          <a:p>
            <a:endParaRPr lang="pl-PL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Critical section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nl-NL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*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Writing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happens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 */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V(&amp;w);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0668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3810000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</p:spTree>
    <p:extLst>
      <p:ext uri="{BB962C8B-B14F-4D97-AF65-F5344CB8AC3E}">
        <p14:creationId xmlns:p14="http://schemas.microsoft.com/office/powerpoint/2010/main" val="3815680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588078"/>
            <a:ext cx="8558382" cy="1088322"/>
          </a:xfrm>
        </p:spPr>
        <p:txBody>
          <a:bodyPr/>
          <a:lstStyle/>
          <a:p>
            <a:r>
              <a:rPr lang="en-US" dirty="0" smtClean="0"/>
              <a:t>Putting It All Together: </a:t>
            </a:r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4" name="Oval 380"/>
          <p:cNvSpPr>
            <a:spLocks noChangeArrowheads="1"/>
          </p:cNvSpPr>
          <p:nvPr/>
        </p:nvSpPr>
        <p:spPr bwMode="auto">
          <a:xfrm>
            <a:off x="3048000" y="3473420"/>
            <a:ext cx="1066800" cy="720725"/>
          </a:xfrm>
          <a:prstGeom prst="ellipse">
            <a:avLst/>
          </a:prstGeom>
          <a:solidFill>
            <a:srgbClr val="D2D2F4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Master</a:t>
            </a:r>
          </a:p>
          <a:p>
            <a:pPr algn="ctr"/>
            <a:r>
              <a:rPr lang="en-US" sz="2000">
                <a:latin typeface="+mn-lt"/>
              </a:rPr>
              <a:t>thread</a:t>
            </a:r>
          </a:p>
        </p:txBody>
      </p:sp>
      <p:sp>
        <p:nvSpPr>
          <p:cNvPr id="5" name="Text Box 381"/>
          <p:cNvSpPr txBox="1">
            <a:spLocks noChangeArrowheads="1"/>
          </p:cNvSpPr>
          <p:nvPr/>
        </p:nvSpPr>
        <p:spPr bwMode="auto">
          <a:xfrm>
            <a:off x="5149850" y="3702020"/>
            <a:ext cx="930275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Buffer</a:t>
            </a:r>
          </a:p>
        </p:txBody>
      </p:sp>
      <p:sp>
        <p:nvSpPr>
          <p:cNvPr id="6" name="Line 382"/>
          <p:cNvSpPr>
            <a:spLocks noChangeShapeType="1"/>
          </p:cNvSpPr>
          <p:nvPr/>
        </p:nvSpPr>
        <p:spPr bwMode="auto">
          <a:xfrm flipV="1">
            <a:off x="4114800" y="385442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" name="Line 383"/>
          <p:cNvSpPr>
            <a:spLocks noChangeShapeType="1"/>
          </p:cNvSpPr>
          <p:nvPr/>
        </p:nvSpPr>
        <p:spPr bwMode="auto">
          <a:xfrm flipV="1">
            <a:off x="6080125" y="3321020"/>
            <a:ext cx="100647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8" name="Text Box 386"/>
          <p:cNvSpPr txBox="1">
            <a:spLocks noChangeArrowheads="1"/>
          </p:cNvSpPr>
          <p:nvPr/>
        </p:nvSpPr>
        <p:spPr bwMode="auto">
          <a:xfrm>
            <a:off x="7449364" y="3738533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9" name="Line 387"/>
          <p:cNvSpPr>
            <a:spLocks noChangeShapeType="1"/>
          </p:cNvSpPr>
          <p:nvPr/>
        </p:nvSpPr>
        <p:spPr bwMode="auto">
          <a:xfrm rot="5400000" flipV="1">
            <a:off x="6278563" y="3655982"/>
            <a:ext cx="609600" cy="1006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0" name="Line 392"/>
          <p:cNvSpPr>
            <a:spLocks noChangeShapeType="1"/>
          </p:cNvSpPr>
          <p:nvPr/>
        </p:nvSpPr>
        <p:spPr bwMode="auto">
          <a:xfrm>
            <a:off x="1676400" y="332102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1" name="Text Box 393"/>
          <p:cNvSpPr txBox="1">
            <a:spLocks noChangeArrowheads="1"/>
          </p:cNvSpPr>
          <p:nvPr/>
        </p:nvSpPr>
        <p:spPr bwMode="auto">
          <a:xfrm>
            <a:off x="1750640" y="3515995"/>
            <a:ext cx="124323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Accept</a:t>
            </a:r>
          </a:p>
          <a:p>
            <a:pPr algn="ctr"/>
            <a:r>
              <a:rPr lang="en-US" sz="1600" i="1" dirty="0">
                <a:latin typeface="+mn-lt"/>
              </a:rPr>
              <a:t>connections</a:t>
            </a:r>
          </a:p>
        </p:txBody>
      </p:sp>
      <p:sp>
        <p:nvSpPr>
          <p:cNvPr id="12" name="Text Box 395"/>
          <p:cNvSpPr txBox="1">
            <a:spLocks noChangeArrowheads="1"/>
          </p:cNvSpPr>
          <p:nvPr/>
        </p:nvSpPr>
        <p:spPr bwMode="auto">
          <a:xfrm>
            <a:off x="4057336" y="327660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Insert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3" name="Text Box 396"/>
          <p:cNvSpPr txBox="1">
            <a:spLocks noChangeArrowheads="1"/>
          </p:cNvSpPr>
          <p:nvPr/>
        </p:nvSpPr>
        <p:spPr bwMode="auto">
          <a:xfrm>
            <a:off x="6299404" y="353187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Remove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4" name="Oval 397"/>
          <p:cNvSpPr>
            <a:spLocks noChangeArrowheads="1"/>
          </p:cNvSpPr>
          <p:nvPr/>
        </p:nvSpPr>
        <p:spPr bwMode="auto">
          <a:xfrm>
            <a:off x="7086600" y="2981295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5" name="Oval 398"/>
          <p:cNvSpPr>
            <a:spLocks noChangeArrowheads="1"/>
          </p:cNvSpPr>
          <p:nvPr/>
        </p:nvSpPr>
        <p:spPr bwMode="auto">
          <a:xfrm>
            <a:off x="7086600" y="4083020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6" name="Oval 403"/>
          <p:cNvSpPr>
            <a:spLocks noChangeArrowheads="1"/>
          </p:cNvSpPr>
          <p:nvPr/>
        </p:nvSpPr>
        <p:spPr bwMode="auto">
          <a:xfrm>
            <a:off x="609600" y="2940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Client</a:t>
            </a:r>
          </a:p>
        </p:txBody>
      </p:sp>
      <p:sp>
        <p:nvSpPr>
          <p:cNvPr id="17" name="Oval 405"/>
          <p:cNvSpPr>
            <a:spLocks noChangeArrowheads="1"/>
          </p:cNvSpPr>
          <p:nvPr/>
        </p:nvSpPr>
        <p:spPr bwMode="auto">
          <a:xfrm>
            <a:off x="609600" y="4083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Client</a:t>
            </a:r>
          </a:p>
        </p:txBody>
      </p:sp>
      <p:sp>
        <p:nvSpPr>
          <p:cNvPr id="18" name="Text Box 406"/>
          <p:cNvSpPr txBox="1">
            <a:spLocks noChangeArrowheads="1"/>
          </p:cNvSpPr>
          <p:nvPr/>
        </p:nvSpPr>
        <p:spPr bwMode="auto">
          <a:xfrm>
            <a:off x="972364" y="3704791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19" name="Line 407"/>
          <p:cNvSpPr>
            <a:spLocks noChangeShapeType="1"/>
          </p:cNvSpPr>
          <p:nvPr/>
        </p:nvSpPr>
        <p:spPr bwMode="auto">
          <a:xfrm flipV="1">
            <a:off x="1752600" y="4006820"/>
            <a:ext cx="13716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Line 408"/>
          <p:cNvSpPr>
            <a:spLocks noChangeShapeType="1"/>
          </p:cNvSpPr>
          <p:nvPr/>
        </p:nvSpPr>
        <p:spPr bwMode="auto">
          <a:xfrm>
            <a:off x="1676400" y="3092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1" name="Text Box 410"/>
          <p:cNvSpPr txBox="1">
            <a:spLocks noChangeArrowheads="1"/>
          </p:cNvSpPr>
          <p:nvPr/>
        </p:nvSpPr>
        <p:spPr bwMode="auto">
          <a:xfrm>
            <a:off x="5466500" y="2770743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2" name="Text Box 411"/>
          <p:cNvSpPr txBox="1">
            <a:spLocks noChangeArrowheads="1"/>
          </p:cNvSpPr>
          <p:nvPr/>
        </p:nvSpPr>
        <p:spPr bwMode="auto">
          <a:xfrm>
            <a:off x="5618900" y="4583668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>
            <a:off x="1676400" y="4616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4" name="Text Box 413"/>
          <p:cNvSpPr txBox="1">
            <a:spLocks noChangeArrowheads="1"/>
          </p:cNvSpPr>
          <p:nvPr/>
        </p:nvSpPr>
        <p:spPr bwMode="auto">
          <a:xfrm>
            <a:off x="7057518" y="1828800"/>
            <a:ext cx="10567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Pool of</a:t>
            </a:r>
            <a:r>
              <a:rPr lang="en-US" sz="2000" dirty="0" smtClean="0">
                <a:latin typeface="+mn-lt"/>
              </a:rPr>
              <a:t> </a:t>
            </a:r>
          </a:p>
          <a:p>
            <a:pPr algn="ctr"/>
            <a:r>
              <a:rPr lang="en-US" sz="2000" dirty="0" smtClean="0">
                <a:latin typeface="+mn-lt"/>
              </a:rPr>
              <a:t>worker</a:t>
            </a:r>
          </a:p>
          <a:p>
            <a:pPr algn="ctr"/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threads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05536" y="1400174"/>
            <a:ext cx="8357464" cy="492442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Shared buffer of connected descriptors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[1])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sbuf_init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, SBUFSIZE);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NTHREADS;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Create worker threads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sbuf_insert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Insert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in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59436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1491" y="2485310"/>
            <a:ext cx="8773909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sbuf_remove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Remove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from </a:t>
            </a:r>
            <a:r>
              <a:rPr lang="en-US" sz="1600" dirty="0" err="1" smtClean="0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echo_cnt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          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Service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Close(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5691" y="435506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40468"/>
            <a:ext cx="3168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Worker thread routine: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231169"/>
            <a:ext cx="8357464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Byte counter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and the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that protects it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init_echo_cnt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Sem_init(&amp;mutex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0, 1);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4114800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181" y="1609635"/>
            <a:ext cx="4411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echo_cnt</a:t>
            </a:r>
            <a:r>
              <a:rPr lang="en-US" dirty="0" smtClean="0">
                <a:latin typeface="Calibri" pitchFamily="34" charset="0"/>
              </a:rPr>
              <a:t> initialization routine: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0803" y="1816417"/>
            <a:ext cx="8357464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BA8C1C"/>
                </a:solidFill>
                <a:latin typeface="Menlo-Regular"/>
              </a:rPr>
              <a:t>buf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Menlo-Regular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>
                <a:solidFill>
                  <a:srgbClr val="BA8C1C"/>
                </a:solidFill>
                <a:latin typeface="Menlo-Regular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600" dirty="0" err="1">
                <a:solidFill>
                  <a:srgbClr val="C200FF"/>
                </a:solidFill>
                <a:latin typeface="Menlo-Regular"/>
              </a:rPr>
              <a:t>static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 err="1">
                <a:solidFill>
                  <a:srgbClr val="2D961E"/>
                </a:solidFill>
                <a:latin typeface="Menlo-Regular"/>
              </a:rPr>
              <a:t>pthread_once_t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 err="1">
                <a:solidFill>
                  <a:srgbClr val="BA8C1C"/>
                </a:solidFill>
                <a:latin typeface="Menlo-Regular"/>
              </a:rPr>
              <a:t>once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= PTHREAD_ONCE_INIT;</a:t>
            </a:r>
          </a:p>
          <a:p>
            <a:endParaRPr lang="pt-B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Pthread_once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(&amp;once,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init_echo_cnt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Rio_readinitb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((n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Rio_readlineb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MAXLINE)) != 0)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+= n;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"thread %d received %d (%d total) bytes on </a:t>
            </a:r>
            <a:r>
              <a:rPr lang="en-US" sz="1600" dirty="0" err="1">
                <a:solidFill>
                  <a:srgbClr val="B7898A"/>
                </a:solidFill>
                <a:latin typeface="Menlo-Regular"/>
              </a:rPr>
              <a:t>fd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      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(), n,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Rio_writen(connfd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n);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219200"/>
            <a:ext cx="4129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Worker thread service routine: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6013" y="5791200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0871" y="435678"/>
            <a:ext cx="7592093" cy="762000"/>
          </a:xfrm>
        </p:spPr>
        <p:txBody>
          <a:bodyPr/>
          <a:lstStyle/>
          <a:p>
            <a:r>
              <a:rPr lang="en-US"/>
              <a:t>Crucial concept: Thread Safety</a:t>
            </a:r>
          </a:p>
        </p:txBody>
      </p:sp>
      <p:sp>
        <p:nvSpPr>
          <p:cNvPr id="851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called from a thread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i="1" dirty="0">
                <a:solidFill>
                  <a:srgbClr val="C00000"/>
                </a:solidFill>
              </a:rPr>
              <a:t>thread-safe</a:t>
            </a:r>
            <a:endParaRPr lang="en-US" i="1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r>
              <a:rPr lang="en-US" i="1" dirty="0" smtClean="0"/>
              <a:t>Def:  </a:t>
            </a:r>
            <a:r>
              <a:rPr lang="en-US" dirty="0" smtClean="0"/>
              <a:t>A function is </a:t>
            </a:r>
            <a:r>
              <a:rPr lang="en-US" i="1" dirty="0" smtClean="0"/>
              <a:t>thread-safe </a:t>
            </a:r>
            <a:r>
              <a:rPr lang="en-US" dirty="0" err="1" smtClean="0"/>
              <a:t>iff</a:t>
            </a:r>
            <a:r>
              <a:rPr lang="en-US" dirty="0" smtClean="0"/>
              <a:t> it will always produce correct results when called repeatedly from multiple concurrent threads</a:t>
            </a:r>
          </a:p>
          <a:p>
            <a:endParaRPr lang="en-US" dirty="0" smtClean="0"/>
          </a:p>
          <a:p>
            <a:r>
              <a:rPr lang="en-US" dirty="0" smtClean="0"/>
              <a:t>Classes of </a:t>
            </a:r>
            <a:r>
              <a:rPr lang="en-US" dirty="0"/>
              <a:t>thread-unsafe functions:</a:t>
            </a:r>
            <a:endParaRPr lang="en-US" dirty="0" smtClean="0"/>
          </a:p>
          <a:p>
            <a:pPr lvl="1"/>
            <a:r>
              <a:rPr lang="en-US" dirty="0" smtClean="0"/>
              <a:t>Class 1: Functions that do not protect shared variables</a:t>
            </a:r>
          </a:p>
          <a:p>
            <a:pPr lvl="1"/>
            <a:r>
              <a:rPr lang="en-US" dirty="0" smtClean="0"/>
              <a:t>Class 2: Functions that keep state across multiple invocations</a:t>
            </a:r>
          </a:p>
          <a:p>
            <a:pPr lvl="1"/>
            <a:r>
              <a:rPr lang="en-US" dirty="0" smtClean="0"/>
              <a:t>Class 3: Functions that return a pointer to </a:t>
            </a:r>
            <a:r>
              <a:rPr lang="en-US" dirty="0"/>
              <a:t>a static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Class 4: Functions that call thread-unsafe functions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5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 smtClean="0"/>
              <a:t>Review: Semaphores</a:t>
            </a:r>
            <a:endParaRPr lang="en-US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Semaphore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 non-negative </a:t>
            </a:r>
            <a:r>
              <a:rPr lang="en-US" dirty="0" smtClean="0"/>
              <a:t>global integer </a:t>
            </a:r>
            <a:r>
              <a:rPr lang="en-US" dirty="0"/>
              <a:t>synchronization </a:t>
            </a:r>
            <a:r>
              <a:rPr lang="en-US" dirty="0" smtClean="0"/>
              <a:t>variable. Manipulated by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nonzero, then decrement </a:t>
            </a:r>
            <a:r>
              <a:rPr lang="en-US" i="1" dirty="0" smtClean="0"/>
              <a:t>s</a:t>
            </a:r>
            <a:r>
              <a:rPr lang="en-US" dirty="0" smtClean="0"/>
              <a:t> by 1 and return immediately.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zero, then suspend thread until </a:t>
            </a:r>
            <a:r>
              <a:rPr lang="en-US" i="1" dirty="0" smtClean="0"/>
              <a:t>s</a:t>
            </a:r>
            <a:r>
              <a:rPr lang="en-US" dirty="0" smtClean="0"/>
              <a:t> becomes nonzero and the thread is restarted by a V operation.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After restarting, the P operation decrements </a:t>
            </a:r>
            <a:r>
              <a:rPr lang="en-US" i="1" dirty="0" smtClean="0"/>
              <a:t>s</a:t>
            </a:r>
            <a:r>
              <a:rPr lang="en-US" dirty="0" smtClean="0"/>
              <a:t> and returns control to the caller. </a:t>
            </a:r>
          </a:p>
          <a:p>
            <a:pPr>
              <a:lnSpc>
                <a:spcPct val="97000"/>
              </a:lnSpc>
            </a:pPr>
            <a:r>
              <a:rPr lang="en-US" b="1" i="1" dirty="0" smtClean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Increment </a:t>
            </a:r>
            <a:r>
              <a:rPr lang="en-US" i="1" dirty="0" smtClean="0"/>
              <a:t>s</a:t>
            </a:r>
            <a:r>
              <a:rPr lang="en-US" dirty="0" smtClean="0"/>
              <a:t> by 1.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there are any threads blocked in a P operation waiting for </a:t>
            </a:r>
            <a:r>
              <a:rPr lang="en-US" i="1" dirty="0" smtClean="0"/>
              <a:t>s</a:t>
            </a:r>
            <a:r>
              <a:rPr lang="en-US" dirty="0" smtClean="0"/>
              <a:t> to become non-zero, then restart exactly one of those threads, which then completes its P operation by decrementing </a:t>
            </a:r>
            <a:r>
              <a:rPr lang="en-US" i="1" dirty="0" smtClean="0"/>
              <a:t>s</a:t>
            </a:r>
            <a:r>
              <a:rPr lang="en-US" dirty="0" smtClean="0"/>
              <a:t>. </a:t>
            </a:r>
            <a:endParaRPr lang="en-US" b="1" i="1" dirty="0" smtClean="0"/>
          </a:p>
          <a:p>
            <a:pPr marL="457200" lvl="1" indent="0">
              <a:lnSpc>
                <a:spcPct val="97000"/>
              </a:lnSpc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C00000"/>
                </a:solidFill>
              </a:rPr>
              <a:t>Semaphore </a:t>
            </a:r>
            <a:r>
              <a:rPr lang="en-US" dirty="0">
                <a:solidFill>
                  <a:srgbClr val="C00000"/>
                </a:solidFill>
              </a:rPr>
              <a:t>invariant: </a:t>
            </a:r>
            <a:r>
              <a:rPr lang="en-US" i="1" dirty="0">
                <a:solidFill>
                  <a:srgbClr val="C00000"/>
                </a:solidFill>
              </a:rPr>
              <a:t>(s &gt;= 0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632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921500" cy="573088"/>
          </a:xfrm>
        </p:spPr>
        <p:txBody>
          <a:bodyPr/>
          <a:lstStyle/>
          <a:p>
            <a:r>
              <a:rPr lang="en-US" dirty="0"/>
              <a:t>Thread-Unsafe Functions </a:t>
            </a:r>
            <a:r>
              <a:rPr lang="en-US" dirty="0" smtClean="0"/>
              <a:t>(Class 1</a:t>
            </a:r>
            <a:r>
              <a:rPr lang="en-US" dirty="0"/>
              <a:t>)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Failing to protect shared variables</a:t>
            </a:r>
          </a:p>
          <a:p>
            <a:pPr lvl="1"/>
            <a:r>
              <a:rPr lang="en-US" dirty="0"/>
              <a:t>Fix: Use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semaphore operations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itchFamily="49" charset="0"/>
              </a:rPr>
              <a:t>goodcnt.c</a:t>
            </a:r>
            <a:endParaRPr lang="en-US" b="1" dirty="0"/>
          </a:p>
          <a:p>
            <a:pPr lvl="1"/>
            <a:r>
              <a:rPr lang="en-US" dirty="0"/>
              <a:t>Issue: Synchronization operations will slow down code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5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47" y="493712"/>
            <a:ext cx="7340600" cy="573088"/>
          </a:xfrm>
        </p:spPr>
        <p:txBody>
          <a:bodyPr/>
          <a:lstStyle/>
          <a:p>
            <a:r>
              <a:rPr lang="en-US" dirty="0"/>
              <a:t>Thread-Unsafe Functions </a:t>
            </a:r>
            <a:r>
              <a:rPr lang="en-US" dirty="0" smtClean="0"/>
              <a:t>(Class 2</a:t>
            </a:r>
            <a:r>
              <a:rPr lang="en-US" dirty="0"/>
              <a:t>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548688" cy="1979612"/>
          </a:xfrm>
        </p:spPr>
        <p:txBody>
          <a:bodyPr/>
          <a:lstStyle/>
          <a:p>
            <a:r>
              <a:rPr lang="en-US" dirty="0"/>
              <a:t>Relying on persistent state across multiple function invocations</a:t>
            </a:r>
          </a:p>
          <a:p>
            <a:pPr lvl="1"/>
            <a:r>
              <a:rPr lang="en-US" dirty="0"/>
              <a:t>Example: Random number generator</a:t>
            </a:r>
            <a:r>
              <a:rPr lang="en-US" dirty="0" smtClean="0"/>
              <a:t> that </a:t>
            </a:r>
            <a:r>
              <a:rPr lang="en-US" dirty="0"/>
              <a:t>relies on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53348" name="Rectangle 4"/>
          <p:cNvSpPr>
            <a:spLocks noChangeArrowheads="1"/>
          </p:cNvSpPr>
          <p:nvPr/>
        </p:nvSpPr>
        <p:spPr bwMode="auto">
          <a:xfrm>
            <a:off x="838200" y="2352914"/>
            <a:ext cx="6726521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next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rand: return pseudo-random integer on 0..32767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rand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next = next*1103515245 + 12345;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)(next/65536) % 32768;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srand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: set seed for rand()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srand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seed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next = seed;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7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098" y="493712"/>
            <a:ext cx="8169302" cy="954088"/>
          </a:xfrm>
        </p:spPr>
        <p:txBody>
          <a:bodyPr/>
          <a:lstStyle/>
          <a:p>
            <a:r>
              <a:rPr lang="en-US" dirty="0" smtClean="0"/>
              <a:t>Thread</a:t>
            </a:r>
            <a:r>
              <a:rPr lang="en-US" dirty="0"/>
              <a:t>-Safe</a:t>
            </a:r>
            <a:r>
              <a:rPr lang="en-US" dirty="0" smtClean="0"/>
              <a:t> Random Number Generator</a:t>
            </a:r>
            <a:endParaRPr lang="en-US" dirty="0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7988"/>
            <a:ext cx="8548688" cy="1979612"/>
          </a:xfrm>
        </p:spPr>
        <p:txBody>
          <a:bodyPr/>
          <a:lstStyle/>
          <a:p>
            <a:r>
              <a:rPr lang="en-US" dirty="0"/>
              <a:t>Pass state as part of argument</a:t>
            </a:r>
          </a:p>
          <a:p>
            <a:pPr lvl="1"/>
            <a:r>
              <a:rPr lang="en-US" dirty="0"/>
              <a:t>and, thereby, eliminate </a:t>
            </a:r>
            <a:r>
              <a:rPr lang="en-US" dirty="0" smtClean="0"/>
              <a:t>global </a:t>
            </a:r>
            <a:r>
              <a:rPr lang="en-US" dirty="0"/>
              <a:t>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Consequence: programmer using </a:t>
            </a:r>
            <a:r>
              <a:rPr lang="en-US" dirty="0" err="1" smtClean="0">
                <a:latin typeface="Courier New"/>
                <a:cs typeface="Courier New"/>
              </a:rPr>
              <a:t>rand_r</a:t>
            </a:r>
            <a:r>
              <a:rPr lang="en-US" dirty="0" smtClean="0"/>
              <a:t> </a:t>
            </a:r>
            <a:r>
              <a:rPr lang="en-US" dirty="0"/>
              <a:t>must maintain seed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838200" y="2707717"/>
            <a:ext cx="6978894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rand_r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- return pseudo-random integer on 0..32767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rand_r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nextp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nextp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*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nextp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* 1103515245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+ 12345;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)(*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nextp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/65536) % 32768;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96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Thread-Unsafe Functions (Class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1362075"/>
            <a:ext cx="4252886" cy="4657726"/>
          </a:xfrm>
        </p:spPr>
        <p:txBody>
          <a:bodyPr/>
          <a:lstStyle/>
          <a:p>
            <a:r>
              <a:rPr lang="en-US" dirty="0" smtClean="0"/>
              <a:t>Returning a pointer  to a static variable</a:t>
            </a:r>
          </a:p>
          <a:p>
            <a:r>
              <a:rPr lang="en-US" dirty="0" smtClean="0"/>
              <a:t>Fix 1.  Rewrite function so caller passes address of variable to store result</a:t>
            </a:r>
          </a:p>
          <a:p>
            <a:pPr lvl="1"/>
            <a:r>
              <a:rPr lang="en-US" dirty="0" smtClean="0"/>
              <a:t>Requires changes in caller and </a:t>
            </a:r>
            <a:r>
              <a:rPr lang="en-US" dirty="0" err="1" smtClean="0"/>
              <a:t>callee</a:t>
            </a:r>
            <a:endParaRPr lang="en-US" dirty="0" smtClean="0"/>
          </a:p>
          <a:p>
            <a:r>
              <a:rPr lang="en-US" dirty="0" smtClean="0"/>
              <a:t>Fix 2. Lock-and-copy</a:t>
            </a:r>
          </a:p>
          <a:p>
            <a:pPr lvl="1"/>
            <a:r>
              <a:rPr lang="en-US" dirty="0" smtClean="0"/>
              <a:t>Requires simple changes in caller (and none in </a:t>
            </a:r>
            <a:r>
              <a:rPr lang="en-US" dirty="0" err="1" smtClean="0"/>
              <a:t>callee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However, caller must free memory.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5800" y="2332671"/>
            <a:ext cx="4494239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lock-and-copy version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ctime_ts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time_t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timep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	   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privatep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sharedp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sharedp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ctime(timep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strcpy(privatep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sharedp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privatep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80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642100" cy="573088"/>
          </a:xfrm>
        </p:spPr>
        <p:txBody>
          <a:bodyPr/>
          <a:lstStyle/>
          <a:p>
            <a:r>
              <a:rPr lang="en-US" dirty="0"/>
              <a:t>Thread-Unsafe </a:t>
            </a:r>
            <a:r>
              <a:rPr lang="en-US" dirty="0" smtClean="0"/>
              <a:t>Functions (Class 4)</a:t>
            </a:r>
            <a:endParaRPr lang="en-US" dirty="0"/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52538"/>
            <a:ext cx="8548687" cy="5224462"/>
          </a:xfrm>
        </p:spPr>
        <p:txBody>
          <a:bodyPr/>
          <a:lstStyle/>
          <a:p>
            <a:r>
              <a:rPr lang="en-US"/>
              <a:t>Calling thread-unsafe functions</a:t>
            </a:r>
          </a:p>
          <a:p>
            <a:pPr lvl="1"/>
            <a:r>
              <a:rPr lang="en-US"/>
              <a:t>Calling one thread-unsafe function makes the entire function that calls it thread-unsafe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Fix: Modify the function so it calls only thread-safe functions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4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8"/>
          <p:cNvSpPr>
            <a:spLocks noChangeArrowheads="1"/>
          </p:cNvSpPr>
          <p:nvPr/>
        </p:nvSpPr>
        <p:spPr bwMode="auto">
          <a:xfrm>
            <a:off x="1371600" y="4267200"/>
            <a:ext cx="2514600" cy="1905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Reentrant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352615"/>
          </a:xfrm>
        </p:spPr>
        <p:txBody>
          <a:bodyPr/>
          <a:lstStyle/>
          <a:p>
            <a:r>
              <a:rPr lang="en-US" dirty="0" smtClean="0"/>
              <a:t>Def: A function is </a:t>
            </a:r>
            <a:r>
              <a:rPr lang="en-US" i="1" dirty="0" smtClean="0">
                <a:solidFill>
                  <a:srgbClr val="990000"/>
                </a:solidFill>
              </a:rPr>
              <a:t>reentrant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accesses no shared variables when called by multiple threads. </a:t>
            </a:r>
          </a:p>
          <a:p>
            <a:pPr lvl="1"/>
            <a:r>
              <a:rPr lang="en-US" dirty="0" smtClean="0"/>
              <a:t>Important subset of thread-safe functions</a:t>
            </a:r>
          </a:p>
          <a:p>
            <a:pPr lvl="2"/>
            <a:r>
              <a:rPr lang="en-US" dirty="0" smtClean="0"/>
              <a:t>Require no synchronization operations</a:t>
            </a:r>
          </a:p>
          <a:p>
            <a:pPr lvl="2"/>
            <a:r>
              <a:rPr lang="en-US" dirty="0" smtClean="0"/>
              <a:t>Only way to make a Class 2 function thread-safe is to make it </a:t>
            </a:r>
            <a:r>
              <a:rPr lang="en-US" dirty="0" err="1" smtClean="0"/>
              <a:t>reetnrant</a:t>
            </a:r>
            <a:r>
              <a:rPr lang="en-US" dirty="0" smtClean="0"/>
              <a:t> (e.g., </a:t>
            </a:r>
            <a:r>
              <a:rPr lang="en-US" dirty="0" err="1" smtClean="0">
                <a:latin typeface="Courier New"/>
                <a:cs typeface="Courier New"/>
              </a:rPr>
              <a:t>rand_r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4" name="Oval 383"/>
          <p:cNvSpPr>
            <a:spLocks noChangeArrowheads="1"/>
          </p:cNvSpPr>
          <p:nvPr/>
        </p:nvSpPr>
        <p:spPr bwMode="auto">
          <a:xfrm>
            <a:off x="1828800" y="4876800"/>
            <a:ext cx="1524000" cy="1143000"/>
          </a:xfrm>
          <a:prstGeom prst="ellipse">
            <a:avLst/>
          </a:prstGeom>
          <a:solidFill>
            <a:srgbClr val="F7F5C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Reentrant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1312862" y="3867090"/>
            <a:ext cx="15311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All functions</a:t>
            </a:r>
          </a:p>
        </p:txBody>
      </p:sp>
      <p:sp>
        <p:nvSpPr>
          <p:cNvPr id="7" name="Rectangle 389"/>
          <p:cNvSpPr>
            <a:spLocks noChangeArrowheads="1"/>
          </p:cNvSpPr>
          <p:nvPr/>
        </p:nvSpPr>
        <p:spPr bwMode="auto">
          <a:xfrm>
            <a:off x="3886200" y="4267200"/>
            <a:ext cx="2514600" cy="1905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8" name="Text Box 390"/>
          <p:cNvSpPr txBox="1">
            <a:spLocks noChangeArrowheads="1"/>
          </p:cNvSpPr>
          <p:nvPr/>
        </p:nvSpPr>
        <p:spPr bwMode="auto">
          <a:xfrm>
            <a:off x="4310301" y="4813369"/>
            <a:ext cx="172354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Thread-unsafe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9" name="Text Box 391"/>
          <p:cNvSpPr txBox="1">
            <a:spLocks noChangeArrowheads="1"/>
          </p:cNvSpPr>
          <p:nvPr/>
        </p:nvSpPr>
        <p:spPr bwMode="auto">
          <a:xfrm>
            <a:off x="1861476" y="4203769"/>
            <a:ext cx="144277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234540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Thread-Safe Library Functions</a:t>
            </a:r>
          </a:p>
        </p:txBody>
      </p:sp>
      <p:sp>
        <p:nvSpPr>
          <p:cNvPr id="8581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functions in the Standard C Library (at the back of your K&amp;R text) are thread-safe</a:t>
            </a:r>
          </a:p>
          <a:p>
            <a:pPr lvl="1"/>
            <a:r>
              <a:rPr lang="en-US" dirty="0"/>
              <a:t>Examples: </a:t>
            </a:r>
            <a:r>
              <a:rPr lang="en-US" b="1" dirty="0" err="1"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free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printf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scanf</a:t>
            </a:r>
            <a:endParaRPr lang="en-US" b="1" dirty="0">
              <a:latin typeface="Courier New" pitchFamily="49" charset="0"/>
            </a:endParaRPr>
          </a:p>
          <a:p>
            <a:r>
              <a:rPr lang="en-US" dirty="0"/>
              <a:t>Most Unix system calls are thread-safe, with a few exceptions:</a:t>
            </a:r>
          </a:p>
        </p:txBody>
      </p:sp>
      <p:sp>
        <p:nvSpPr>
          <p:cNvPr id="858116" name="Text Box 4"/>
          <p:cNvSpPr txBox="1">
            <a:spLocks noChangeArrowheads="1"/>
          </p:cNvSpPr>
          <p:nvPr/>
        </p:nvSpPr>
        <p:spPr bwMode="auto">
          <a:xfrm>
            <a:off x="1114425" y="3606800"/>
            <a:ext cx="6750050" cy="256993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Thread-unsafe function	Class	Reentrant version</a:t>
            </a:r>
          </a:p>
          <a:p>
            <a:pPr algn="l">
              <a:spcBef>
                <a:spcPts val="600"/>
              </a:spcBef>
            </a:pPr>
            <a:r>
              <a:rPr lang="en-US" sz="1800" dirty="0" err="1">
                <a:latin typeface="Courier New" pitchFamily="49" charset="0"/>
              </a:rPr>
              <a:t>asctime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asctime_r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ctime</a:t>
            </a:r>
            <a:r>
              <a:rPr lang="en-US" sz="1800" dirty="0">
                <a:latin typeface="Courier New" pitchFamily="49" charset="0"/>
              </a:rPr>
              <a:t>			 3	</a:t>
            </a:r>
            <a:r>
              <a:rPr lang="en-US" sz="1800" dirty="0" err="1">
                <a:latin typeface="Courier New" pitchFamily="49" charset="0"/>
              </a:rPr>
              <a:t>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gethostbyaddr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gethostbyaddr_r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gethostbyname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gethostbyname_r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inet_ntoa</a:t>
            </a:r>
            <a:r>
              <a:rPr lang="en-US" sz="1800" dirty="0">
                <a:latin typeface="Courier New" pitchFamily="49" charset="0"/>
              </a:rPr>
              <a:t>		 3	(none)</a:t>
            </a:r>
          </a:p>
          <a:p>
            <a:pPr algn="l"/>
            <a:r>
              <a:rPr lang="en-US" sz="1800" dirty="0" err="1">
                <a:latin typeface="Courier New" pitchFamily="49" charset="0"/>
              </a:rPr>
              <a:t>localtime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localtime_r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rand			 2	</a:t>
            </a:r>
            <a:r>
              <a:rPr lang="en-US" sz="1800" dirty="0" err="1">
                <a:latin typeface="Courier New" pitchFamily="49" charset="0"/>
              </a:rPr>
              <a:t>rand_r</a:t>
            </a:r>
            <a:endParaRPr lang="en-US" sz="1800" dirty="0">
              <a:latin typeface="Courier New" pitchFamily="49" charset="0"/>
            </a:endParaRPr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2574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41" name="Rectangle 5"/>
          <p:cNvSpPr>
            <a:spLocks noGrp="1" noChangeArrowheads="1"/>
          </p:cNvSpPr>
          <p:nvPr>
            <p:ph type="title"/>
          </p:nvPr>
        </p:nvSpPr>
        <p:spPr>
          <a:xfrm>
            <a:off x="277508" y="427727"/>
            <a:ext cx="7592093" cy="762000"/>
          </a:xfrm>
        </p:spPr>
        <p:txBody>
          <a:bodyPr/>
          <a:lstStyle/>
          <a:p>
            <a:r>
              <a:rPr lang="en-US" dirty="0" smtClean="0"/>
              <a:t>One worry: Races</a:t>
            </a:r>
            <a:endParaRPr lang="en-US" dirty="0"/>
          </a:p>
        </p:txBody>
      </p:sp>
      <p:sp>
        <p:nvSpPr>
          <p:cNvPr id="859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853487" cy="52244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race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occurs when </a:t>
            </a:r>
            <a:r>
              <a:rPr lang="en-US" dirty="0" smtClean="0"/>
              <a:t>correctness </a:t>
            </a:r>
            <a:r>
              <a:rPr lang="en-US" dirty="0"/>
              <a:t>of the program depends on one thread reaching point x before another thread reaches point y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337066" y="1857374"/>
            <a:ext cx="6361237" cy="492442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A threaded program with a race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[N];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(tid[i], </a:t>
            </a:r>
            <a:r>
              <a:rPr lang="da-DK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CB2418"/>
                </a:solidFill>
                <a:latin typeface="Menlo-Regular"/>
              </a:rPr>
              <a:t>/* Thread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routine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4A00FF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"Hello from thread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6412468"/>
            <a:ext cx="74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race.c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78578" y="2307484"/>
            <a:ext cx="352242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N threads are sharing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 smtClean="0">
              <a:latin typeface="Calibri" pitchFamily="34" charset="0"/>
            </a:endParaRPr>
          </a:p>
        </p:txBody>
      </p:sp>
      <p:cxnSp>
        <p:nvCxnSpPr>
          <p:cNvPr id="4" name="Straight Arrow Connector 3"/>
          <p:cNvCxnSpPr>
            <a:stCxn id="2" idx="1"/>
          </p:cNvCxnSpPr>
          <p:nvPr/>
        </p:nvCxnSpPr>
        <p:spPr bwMode="auto">
          <a:xfrm flipH="1">
            <a:off x="1735378" y="2538317"/>
            <a:ext cx="2743200" cy="454967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91585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8405982" cy="762000"/>
          </a:xfrm>
        </p:spPr>
        <p:txBody>
          <a:bodyPr/>
          <a:lstStyle/>
          <a:p>
            <a:r>
              <a:rPr lang="en-US" dirty="0" smtClean="0"/>
              <a:t>Race Illustration</a:t>
            </a:r>
            <a:endParaRPr lang="en-US" dirty="0"/>
          </a:p>
        </p:txBody>
      </p:sp>
      <p:sp>
        <p:nvSpPr>
          <p:cNvPr id="851971" name="Text Box 3"/>
          <p:cNvSpPr txBox="1">
            <a:spLocks noChangeArrowheads="1"/>
          </p:cNvSpPr>
          <p:nvPr/>
        </p:nvSpPr>
        <p:spPr bwMode="auto">
          <a:xfrm>
            <a:off x="1822574" y="2362200"/>
            <a:ext cx="1365002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M</a:t>
            </a:r>
            <a:r>
              <a:rPr lang="en-US" sz="2000" dirty="0" smtClean="0"/>
              <a:t>ain </a:t>
            </a:r>
            <a:r>
              <a:rPr lang="en-US" sz="2000" dirty="0"/>
              <a:t>thread</a:t>
            </a:r>
          </a:p>
        </p:txBody>
      </p:sp>
      <p:sp>
        <p:nvSpPr>
          <p:cNvPr id="851972" name="Text Box 4"/>
          <p:cNvSpPr txBox="1">
            <a:spLocks noChangeArrowheads="1"/>
          </p:cNvSpPr>
          <p:nvPr/>
        </p:nvSpPr>
        <p:spPr bwMode="auto">
          <a:xfrm>
            <a:off x="5943600" y="3548271"/>
            <a:ext cx="1600200" cy="40011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/>
              <a:t>Peer thread 0</a:t>
            </a:r>
            <a:endParaRPr lang="en-US" sz="2000" baseline="-25000" dirty="0"/>
          </a:p>
        </p:txBody>
      </p:sp>
      <p:sp>
        <p:nvSpPr>
          <p:cNvPr id="851973" name="Line 5"/>
          <p:cNvSpPr>
            <a:spLocks noChangeShapeType="1"/>
          </p:cNvSpPr>
          <p:nvPr/>
        </p:nvSpPr>
        <p:spPr bwMode="auto">
          <a:xfrm>
            <a:off x="2486025" y="2912300"/>
            <a:ext cx="19050" cy="234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74" name="Line 6"/>
          <p:cNvSpPr>
            <a:spLocks noChangeShapeType="1"/>
          </p:cNvSpPr>
          <p:nvPr/>
        </p:nvSpPr>
        <p:spPr bwMode="auto">
          <a:xfrm>
            <a:off x="6315075" y="4115624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76" name="Line 8"/>
          <p:cNvSpPr>
            <a:spLocks noChangeShapeType="1"/>
          </p:cNvSpPr>
          <p:nvPr/>
        </p:nvSpPr>
        <p:spPr bwMode="auto">
          <a:xfrm>
            <a:off x="2486025" y="3293299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86" name="Rectangle 18"/>
          <p:cNvSpPr>
            <a:spLocks noChangeArrowheads="1"/>
          </p:cNvSpPr>
          <p:nvPr/>
        </p:nvSpPr>
        <p:spPr bwMode="auto">
          <a:xfrm>
            <a:off x="801563" y="1472624"/>
            <a:ext cx="5990643" cy="5847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51998" name="Text Box 30"/>
          <p:cNvSpPr txBox="1">
            <a:spLocks noChangeArrowheads="1"/>
          </p:cNvSpPr>
          <p:nvPr/>
        </p:nvSpPr>
        <p:spPr bwMode="auto">
          <a:xfrm>
            <a:off x="2514600" y="2899599"/>
            <a:ext cx="5999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i</a:t>
            </a:r>
            <a:r>
              <a:rPr lang="en-US" sz="2000" dirty="0" smtClean="0"/>
              <a:t> = 0</a:t>
            </a:r>
            <a:endParaRPr lang="en-US" sz="2000" baseline="-25000" dirty="0"/>
          </a:p>
        </p:txBody>
      </p:sp>
      <p:sp>
        <p:nvSpPr>
          <p:cNvPr id="851999" name="Text Box 31"/>
          <p:cNvSpPr txBox="1">
            <a:spLocks noChangeArrowheads="1"/>
          </p:cNvSpPr>
          <p:nvPr/>
        </p:nvSpPr>
        <p:spPr bwMode="auto">
          <a:xfrm>
            <a:off x="6248400" y="4194999"/>
            <a:ext cx="230563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err="1" smtClean="0"/>
              <a:t>myid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*((</a:t>
            </a:r>
            <a:r>
              <a:rPr lang="en-US" sz="2000" dirty="0" err="1" smtClean="0"/>
              <a:t>int</a:t>
            </a:r>
            <a:r>
              <a:rPr lang="en-US" sz="2000" dirty="0"/>
              <a:t> </a:t>
            </a:r>
            <a:r>
              <a:rPr lang="en-US" sz="2000" dirty="0" smtClean="0"/>
              <a:t>*)</a:t>
            </a:r>
            <a:r>
              <a:rPr lang="en-US" sz="2000" dirty="0" err="1" smtClean="0"/>
              <a:t>vargp</a:t>
            </a:r>
            <a:r>
              <a:rPr lang="en-US" sz="2000" dirty="0" smtClean="0"/>
              <a:t>)</a:t>
            </a:r>
            <a:endParaRPr lang="en-US" sz="2000" baseline="-25000" dirty="0"/>
          </a:p>
        </p:txBody>
      </p:sp>
      <p:sp>
        <p:nvSpPr>
          <p:cNvPr id="852002" name="Text Box 34"/>
          <p:cNvSpPr txBox="1">
            <a:spLocks noChangeArrowheads="1"/>
          </p:cNvSpPr>
          <p:nvPr/>
        </p:nvSpPr>
        <p:spPr bwMode="auto">
          <a:xfrm>
            <a:off x="2514600" y="4271199"/>
            <a:ext cx="5999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i</a:t>
            </a:r>
            <a:r>
              <a:rPr lang="en-US" sz="2000" dirty="0" smtClean="0"/>
              <a:t> = 1</a:t>
            </a:r>
          </a:p>
        </p:txBody>
      </p:sp>
      <p:sp>
        <p:nvSpPr>
          <p:cNvPr id="852004" name="Line 36"/>
          <p:cNvSpPr>
            <a:spLocks noChangeShapeType="1"/>
          </p:cNvSpPr>
          <p:nvPr/>
        </p:nvSpPr>
        <p:spPr bwMode="auto">
          <a:xfrm flipV="1">
            <a:off x="3114544" y="4404488"/>
            <a:ext cx="3214819" cy="19111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/>
          </a:p>
        </p:txBody>
      </p:sp>
      <p:sp>
        <p:nvSpPr>
          <p:cNvPr id="852005" name="Text Box 37"/>
          <p:cNvSpPr txBox="1">
            <a:spLocks noChangeArrowheads="1"/>
          </p:cNvSpPr>
          <p:nvPr/>
        </p:nvSpPr>
        <p:spPr bwMode="auto">
          <a:xfrm>
            <a:off x="4800600" y="4423599"/>
            <a:ext cx="75854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Race!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96875" y="5333999"/>
            <a:ext cx="7896225" cy="15240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Race between increment of </a:t>
            </a:r>
            <a:r>
              <a:rPr lang="en-US" dirty="0" err="1" smtClean="0"/>
              <a:t>i</a:t>
            </a:r>
            <a:r>
              <a:rPr lang="en-US" dirty="0" smtClean="0"/>
              <a:t> in main thread and </a:t>
            </a:r>
            <a:r>
              <a:rPr lang="en-US" dirty="0" err="1" smtClean="0"/>
              <a:t>deref</a:t>
            </a:r>
            <a:r>
              <a:rPr lang="en-US" dirty="0" smtClean="0"/>
              <a:t> of </a:t>
            </a:r>
            <a:r>
              <a:rPr lang="en-US" dirty="0" err="1" smtClean="0"/>
              <a:t>vargp</a:t>
            </a:r>
            <a:r>
              <a:rPr lang="en-US" dirty="0" smtClean="0"/>
              <a:t> in peer thread: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 err="1" smtClean="0"/>
              <a:t>deref</a:t>
            </a:r>
            <a:r>
              <a:rPr lang="en-US" dirty="0" smtClean="0"/>
              <a:t> happens while </a:t>
            </a:r>
            <a:r>
              <a:rPr lang="en-US" dirty="0" err="1" smtClean="0"/>
              <a:t>i</a:t>
            </a:r>
            <a:r>
              <a:rPr lang="en-US" dirty="0" smtClean="0"/>
              <a:t> = 0, then OK</a:t>
            </a:r>
          </a:p>
          <a:p>
            <a:pPr lvl="1"/>
            <a:r>
              <a:rPr lang="en-US" dirty="0" smtClean="0"/>
              <a:t>Otherwise, peer thread gets wrong id value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17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004" grpId="0" animBg="1"/>
      <p:bldP spid="85200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this race really occur?</a:t>
            </a:r>
            <a:endParaRPr lang="en-US" dirty="0"/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76201" y="1604665"/>
            <a:ext cx="411480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 smtClean="0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 smtClean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(i = 0; i &lt;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100;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i++)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(&amp;tid, 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               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thread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,</a:t>
            </a:r>
            <a:r>
              <a:rPr lang="da-DK" sz="1600" dirty="0" smtClean="0">
                <a:solidFill>
                  <a:srgbClr val="FF0000"/>
                </a:solidFill>
                <a:latin typeface="Menlo-Regular"/>
              </a:rPr>
              <a:t>&amp;</a:t>
            </a:r>
            <a:r>
              <a:rPr lang="da-DK" sz="1600" dirty="0">
                <a:solidFill>
                  <a:srgbClr val="FF0000"/>
                </a:solidFill>
                <a:latin typeface="Menlo-Regular"/>
              </a:rPr>
              <a:t>i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8110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806826"/>
            <a:ext cx="8548687" cy="1319212"/>
          </a:xfrm>
        </p:spPr>
        <p:txBody>
          <a:bodyPr/>
          <a:lstStyle/>
          <a:p>
            <a:r>
              <a:rPr lang="en-US" sz="2600" dirty="0" smtClean="0"/>
              <a:t>Race Test</a:t>
            </a:r>
            <a:endParaRPr lang="en-US" sz="2600" dirty="0"/>
          </a:p>
          <a:p>
            <a:pPr lvl="1"/>
            <a:r>
              <a:rPr lang="en-US" sz="2200" dirty="0" smtClean="0"/>
              <a:t>If no race, then each thread would get different value of </a:t>
            </a:r>
            <a:r>
              <a:rPr lang="en-US" sz="2200" dirty="0" err="1" smtClean="0"/>
              <a:t>i</a:t>
            </a:r>
            <a:endParaRPr lang="en-US" sz="2200" dirty="0" smtClean="0"/>
          </a:p>
          <a:p>
            <a:pPr lvl="1"/>
            <a:r>
              <a:rPr lang="en-US" sz="2200" dirty="0" smtClean="0"/>
              <a:t>Set of saved values would consist of one copy each of 0 through 99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235333"/>
            <a:ext cx="1505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Main thread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43400" y="1604665"/>
            <a:ext cx="4508265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da-DK" sz="16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save_value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(i);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da-DK" sz="1600" dirty="0" err="1" smtClean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1235333"/>
            <a:ext cx="1439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Peer thread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77200" y="2819400"/>
            <a:ext cx="75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race.c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7"/>
            <a:ext cx="8763000" cy="926397"/>
          </a:xfrm>
        </p:spPr>
        <p:txBody>
          <a:bodyPr/>
          <a:lstStyle/>
          <a:p>
            <a:r>
              <a:rPr lang="en-US" dirty="0" smtClean="0"/>
              <a:t>Review: Using semaphores to protect shared resources via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590675"/>
            <a:ext cx="8213725" cy="1990725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Associate a unique semaphore </a:t>
            </a:r>
            <a:r>
              <a:rPr lang="en-US" i="1" dirty="0" smtClean="0"/>
              <a:t>mutex</a:t>
            </a:r>
            <a:r>
              <a:rPr lang="en-US" dirty="0" smtClean="0"/>
              <a:t>, initially 1, with each shared variable (or related set of shared variables)</a:t>
            </a:r>
          </a:p>
          <a:p>
            <a:pPr lvl="1"/>
            <a:r>
              <a:rPr lang="en-US" dirty="0" smtClean="0"/>
              <a:t>Surround each access to the shared variable(s) with </a:t>
            </a:r>
            <a:r>
              <a:rPr lang="en-US" i="1" dirty="0" smtClean="0"/>
              <a:t>P(</a:t>
            </a:r>
            <a:r>
              <a:rPr lang="en-US" i="1" dirty="0" err="1" smtClean="0"/>
              <a:t>mutex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</a:p>
          <a:p>
            <a:pPr lvl="1">
              <a:buNone/>
            </a:pPr>
            <a:r>
              <a:rPr lang="en-US" i="1" dirty="0" smtClean="0"/>
              <a:t>	V(</a:t>
            </a:r>
            <a:r>
              <a:rPr lang="en-US" i="1" dirty="0" err="1" smtClean="0"/>
              <a:t>mutex</a:t>
            </a:r>
            <a:r>
              <a:rPr lang="en-US" i="1" dirty="0" smtClean="0"/>
              <a:t>)</a:t>
            </a:r>
            <a:r>
              <a:rPr lang="en-US" dirty="0" smtClean="0"/>
              <a:t> operations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875" y="3733800"/>
            <a:ext cx="1828800" cy="1477328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mutex</a:t>
            </a:r>
            <a:r>
              <a:rPr lang="en-US" sz="1800" dirty="0" smtClean="0">
                <a:latin typeface="Courier New"/>
                <a:cs typeface="Courier New"/>
              </a:rPr>
              <a:t> = 1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  P(</a:t>
            </a:r>
            <a:r>
              <a:rPr lang="en-US" sz="1800" dirty="0" err="1" smtClean="0">
                <a:latin typeface="Courier New"/>
                <a:cs typeface="Courier New"/>
              </a:rPr>
              <a:t>mutex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>
                <a:latin typeface="Courier New"/>
                <a:cs typeface="Courier New"/>
              </a:rPr>
              <a:t>++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V(</a:t>
            </a:r>
            <a:r>
              <a:rPr lang="en-US" sz="1800" dirty="0" err="1" smtClean="0">
                <a:latin typeface="Courier New"/>
                <a:cs typeface="Courier New"/>
              </a:rPr>
              <a:t>mutex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96875" y="6238875"/>
            <a:ext cx="7896225" cy="542925"/>
          </a:xfrm>
        </p:spPr>
        <p:txBody>
          <a:bodyPr/>
          <a:lstStyle/>
          <a:p>
            <a:r>
              <a:rPr lang="en-US" sz="2600" dirty="0" smtClean="0"/>
              <a:t>The race can really happen!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" y="9906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 Race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" y="3364468"/>
            <a:ext cx="17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Multicore</a:t>
            </a:r>
            <a:r>
              <a:rPr lang="en-US" sz="1800" dirty="0" smtClean="0">
                <a:latin typeface="Calibri" pitchFamily="34" charset="0"/>
              </a:rPr>
              <a:t> server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381000" y="1283732"/>
          <a:ext cx="8153399" cy="89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57200" y="3657600"/>
          <a:ext cx="81533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95300" y="2088119"/>
            <a:ext cx="188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Single core laptop</a:t>
            </a:r>
          </a:p>
        </p:txBody>
      </p:sp>
      <p:graphicFrame>
        <p:nvGraphicFramePr>
          <p:cNvPr id="17" name="Chart 16"/>
          <p:cNvGraphicFramePr/>
          <p:nvPr/>
        </p:nvGraphicFramePr>
        <p:xfrm>
          <a:off x="495300" y="2381251"/>
          <a:ext cx="8153399" cy="10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227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3" grpId="0">
        <p:bldAsOne/>
      </p:bldGraphic>
      <p:bldP spid="15" grpId="0"/>
      <p:bldGraphic spid="17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92093" cy="762000"/>
          </a:xfrm>
        </p:spPr>
        <p:txBody>
          <a:bodyPr/>
          <a:lstStyle/>
          <a:p>
            <a:r>
              <a:rPr lang="en-US" dirty="0"/>
              <a:t>Race Elimination</a:t>
            </a:r>
          </a:p>
        </p:txBody>
      </p:sp>
      <p:sp>
        <p:nvSpPr>
          <p:cNvPr id="951300" name="Rectangle 4"/>
          <p:cNvSpPr>
            <a:spLocks noChangeArrowheads="1"/>
          </p:cNvSpPr>
          <p:nvPr/>
        </p:nvSpPr>
        <p:spPr bwMode="auto">
          <a:xfrm>
            <a:off x="505493" y="914400"/>
            <a:ext cx="6484768" cy="590931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Threaded program without the race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[N];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fr-FR" sz="1600" dirty="0" err="1">
                <a:solidFill>
                  <a:srgbClr val="BA8C1C"/>
                </a:solidFill>
                <a:latin typeface="Menlo-Regular"/>
              </a:rPr>
              <a:t>ptr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(tid[i], </a:t>
            </a:r>
            <a:r>
              <a:rPr lang="da-DK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CB2418"/>
                </a:solidFill>
                <a:latin typeface="Menlo-Regular"/>
              </a:rPr>
              <a:t>/* Thread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routine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4A00FF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600" dirty="0">
                <a:solidFill>
                  <a:srgbClr val="BA8C1C"/>
                </a:solidFill>
                <a:latin typeface="Menlo-Regular"/>
              </a:rPr>
              <a:t>myid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hu-HU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*)vargp);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"Hello from thread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6488668"/>
            <a:ext cx="99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norace.c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295400"/>
            <a:ext cx="4267200" cy="990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Avoid unintended </a:t>
            </a:r>
            <a:r>
              <a:rPr lang="en-US" dirty="0"/>
              <a:t>sharing of state</a:t>
            </a:r>
          </a:p>
        </p:txBody>
      </p:sp>
    </p:spTree>
    <p:extLst>
      <p:ext uri="{BB962C8B-B14F-4D97-AF65-F5344CB8AC3E}">
        <p14:creationId xmlns:p14="http://schemas.microsoft.com/office/powerpoint/2010/main" val="3040391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5678"/>
            <a:ext cx="7592093" cy="762000"/>
          </a:xfrm>
        </p:spPr>
        <p:txBody>
          <a:bodyPr/>
          <a:lstStyle/>
          <a:p>
            <a:r>
              <a:rPr lang="en-US" dirty="0" smtClean="0"/>
              <a:t>Another worry: Deadlock</a:t>
            </a:r>
            <a:endParaRPr lang="en-US" dirty="0"/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96287" cy="5224462"/>
          </a:xfrm>
        </p:spPr>
        <p:txBody>
          <a:bodyPr/>
          <a:lstStyle/>
          <a:p>
            <a:r>
              <a:rPr lang="en-US" dirty="0" smtClean="0"/>
              <a:t>Def: A process is </a:t>
            </a:r>
            <a:r>
              <a:rPr lang="en-US" i="1" dirty="0" smtClean="0">
                <a:solidFill>
                  <a:srgbClr val="990000"/>
                </a:solidFill>
              </a:rPr>
              <a:t>deadlocked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is waiting for a condition that will never be true</a:t>
            </a:r>
          </a:p>
          <a:p>
            <a:pPr>
              <a:buNone/>
            </a:pPr>
            <a:endParaRPr lang="en-US" dirty="0" smtClean="0">
              <a:solidFill>
                <a:srgbClr val="DB6F6F"/>
              </a:solidFill>
            </a:endParaRPr>
          </a:p>
          <a:p>
            <a:r>
              <a:rPr lang="en-US" dirty="0" smtClean="0"/>
              <a:t>Typical </a:t>
            </a:r>
            <a:r>
              <a:rPr lang="en-US" dirty="0"/>
              <a:t>Scenario</a:t>
            </a:r>
          </a:p>
          <a:p>
            <a:pPr lvl="1"/>
            <a:r>
              <a:rPr lang="en-US" dirty="0"/>
              <a:t>Processes 1 and 2 needs two resources (A and B) to proceed</a:t>
            </a:r>
          </a:p>
          <a:p>
            <a:pPr lvl="1"/>
            <a:r>
              <a:rPr lang="en-US" dirty="0"/>
              <a:t>Process 1 acquires A, waits for B</a:t>
            </a:r>
          </a:p>
          <a:p>
            <a:pPr lvl="1"/>
            <a:r>
              <a:rPr lang="en-US" dirty="0"/>
              <a:t>Process 2 acquires B, waits for A</a:t>
            </a:r>
          </a:p>
          <a:p>
            <a:pPr lvl="1"/>
            <a:r>
              <a:rPr lang="en-US" dirty="0"/>
              <a:t>Both will wait forever!</a:t>
            </a:r>
          </a:p>
        </p:txBody>
      </p:sp>
    </p:spTree>
    <p:extLst>
      <p:ext uri="{BB962C8B-B14F-4D97-AF65-F5344CB8AC3E}">
        <p14:creationId xmlns:p14="http://schemas.microsoft.com/office/powerpoint/2010/main" val="3188696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 dirty="0"/>
              <a:t>Deadlocking With</a:t>
            </a:r>
            <a:r>
              <a:rPr lang="en-US" dirty="0" smtClean="0"/>
              <a:t> Semaphores</a:t>
            </a:r>
            <a:endParaRPr lang="en-US" dirty="0"/>
          </a:p>
        </p:txBody>
      </p:sp>
      <p:sp>
        <p:nvSpPr>
          <p:cNvPr id="873475" name="Text Box 3"/>
          <p:cNvSpPr txBox="1">
            <a:spLocks noChangeArrowheads="1"/>
          </p:cNvSpPr>
          <p:nvPr/>
        </p:nvSpPr>
        <p:spPr bwMode="auto">
          <a:xfrm>
            <a:off x="346129" y="988058"/>
            <a:ext cx="6608300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Sem_init(&amp;mutex[0], 0, 1);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mutex[0] = 1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Sem_init(&amp;mutex[1], 0, 1);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mutex[1] = 1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Pthread_create(&amp;tid[0],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count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*) 0);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Pthread_create(&amp;tid[1],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count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*) 1);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Pthread_join(tid[0],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Pthread_join(tid[1],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"cnt=%d\n"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73476" name="Rectangle 4"/>
          <p:cNvSpPr>
            <a:spLocks noChangeArrowheads="1"/>
          </p:cNvSpPr>
          <p:nvPr/>
        </p:nvSpPr>
        <p:spPr bwMode="auto">
          <a:xfrm>
            <a:off x="346129" y="4049511"/>
            <a:ext cx="493747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count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NITERS; i++)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P(&amp;mutex[id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]); P(&amp;mutex[1-id]);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V(&amp;mutex[id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]); V(&amp;mutex[1-id]);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smtClean="0">
                <a:solidFill>
                  <a:srgbClr val="000000"/>
                </a:solidFill>
                <a:latin typeface="Menlo-Regular"/>
              </a:rPr>
              <a:t>}</a:t>
            </a:r>
            <a:endParaRPr lang="fi-FI" sz="160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873477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Tid[0]: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  <p:sp>
        <p:nvSpPr>
          <p:cNvPr id="873478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Tid[1]: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355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 bwMode="auto">
          <a:xfrm>
            <a:off x="1424337" y="4286248"/>
            <a:ext cx="943505" cy="850392"/>
          </a:xfrm>
          <a:prstGeom prst="rect">
            <a:avLst/>
          </a:prstGeom>
          <a:solidFill>
            <a:schemeClr val="bg2">
              <a:lumMod val="40000"/>
              <a:lumOff val="60000"/>
              <a:alpha val="32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Visualized in Progress Graph</a:t>
            </a:r>
            <a:endParaRPr lang="en-US" dirty="0"/>
          </a:p>
        </p:txBody>
      </p:sp>
      <p:sp>
        <p:nvSpPr>
          <p:cNvPr id="860192" name="Text Box 32"/>
          <p:cNvSpPr txBox="1">
            <a:spLocks noChangeArrowheads="1"/>
          </p:cNvSpPr>
          <p:nvPr/>
        </p:nvSpPr>
        <p:spPr bwMode="auto">
          <a:xfrm>
            <a:off x="5737225" y="1381125"/>
            <a:ext cx="3105150" cy="4801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Locking introduces  the</a:t>
            </a:r>
          </a:p>
          <a:p>
            <a:pPr algn="l"/>
            <a:r>
              <a:rPr lang="en-US" sz="1800" dirty="0">
                <a:latin typeface="+mn-lt"/>
              </a:rPr>
              <a:t>potential for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deadlock: 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waiting for a condition that will never be </a:t>
            </a:r>
            <a:r>
              <a:rPr lang="en-US" sz="1800" dirty="0" smtClean="0">
                <a:latin typeface="+mn-lt"/>
              </a:rPr>
              <a:t>true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Any trajectory that enters</a:t>
            </a:r>
          </a:p>
          <a:p>
            <a:pPr algn="l"/>
            <a:r>
              <a:rPr lang="en-US" sz="1800" dirty="0">
                <a:latin typeface="+mn-lt"/>
              </a:rPr>
              <a:t>the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region </a:t>
            </a:r>
            <a:r>
              <a:rPr lang="en-US" sz="1800" dirty="0">
                <a:latin typeface="+mn-lt"/>
              </a:rPr>
              <a:t>will</a:t>
            </a:r>
          </a:p>
          <a:p>
            <a:pPr algn="l"/>
            <a:r>
              <a:rPr lang="en-US" sz="1800" dirty="0">
                <a:latin typeface="+mn-lt"/>
              </a:rPr>
              <a:t>eventually reach the</a:t>
            </a: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state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1800" dirty="0">
                <a:latin typeface="+mn-lt"/>
              </a:rPr>
              <a:t>waiting for either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 or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 to become </a:t>
            </a:r>
            <a:r>
              <a:rPr lang="en-US" sz="1800" dirty="0" smtClean="0">
                <a:latin typeface="+mn-lt"/>
              </a:rPr>
              <a:t>nonzero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Other trajectories luck out and skirt the deadlock </a:t>
            </a:r>
            <a:r>
              <a:rPr lang="en-US" sz="1800" dirty="0" smtClean="0">
                <a:latin typeface="+mn-lt"/>
              </a:rPr>
              <a:t>region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Unfortunate fact: deadlock is often </a:t>
            </a:r>
            <a:r>
              <a:rPr lang="en-US" sz="1800" dirty="0" smtClean="0">
                <a:latin typeface="+mn-lt"/>
              </a:rPr>
              <a:t>nondeterministic (race)</a:t>
            </a:r>
            <a:endParaRPr lang="en-US" sz="1800" dirty="0">
              <a:latin typeface="+mn-lt"/>
            </a:endParaRP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231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75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4596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055115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323264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6087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68575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9" name="Oval 29"/>
          <p:cNvSpPr>
            <a:spLocks noChangeArrowheads="1"/>
          </p:cNvSpPr>
          <p:nvPr/>
        </p:nvSpPr>
        <p:spPr bwMode="auto">
          <a:xfrm>
            <a:off x="2133600" y="4343400"/>
            <a:ext cx="182880" cy="18288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0" name="Text Box 30"/>
          <p:cNvSpPr txBox="1">
            <a:spLocks noChangeArrowheads="1"/>
          </p:cNvSpPr>
          <p:nvPr/>
        </p:nvSpPr>
        <p:spPr bwMode="auto">
          <a:xfrm>
            <a:off x="4114800" y="2317749"/>
            <a:ext cx="1072379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dirty="0">
                <a:latin typeface="+mn-lt"/>
              </a:rPr>
              <a:t>D</a:t>
            </a:r>
            <a:r>
              <a:rPr lang="en-US" sz="1800" dirty="0" smtClean="0">
                <a:latin typeface="+mn-lt"/>
              </a:rPr>
              <a:t>eadlock</a:t>
            </a:r>
            <a:endParaRPr lang="en-US" sz="1800" dirty="0">
              <a:latin typeface="+mn-lt"/>
            </a:endParaRPr>
          </a:p>
          <a:p>
            <a:r>
              <a:rPr lang="en-US" sz="1800" dirty="0">
                <a:latin typeface="+mn-lt"/>
              </a:rPr>
              <a:t>state</a:t>
            </a:r>
          </a:p>
        </p:txBody>
      </p:sp>
      <p:sp>
        <p:nvSpPr>
          <p:cNvPr id="121" name="Line 31"/>
          <p:cNvSpPr>
            <a:spLocks noChangeShapeType="1"/>
          </p:cNvSpPr>
          <p:nvPr/>
        </p:nvSpPr>
        <p:spPr bwMode="auto">
          <a:xfrm flipH="1">
            <a:off x="2341549" y="2598182"/>
            <a:ext cx="18161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3" name="Text Box 30"/>
          <p:cNvSpPr txBox="1">
            <a:spLocks noChangeArrowheads="1"/>
          </p:cNvSpPr>
          <p:nvPr/>
        </p:nvSpPr>
        <p:spPr bwMode="auto">
          <a:xfrm>
            <a:off x="1396269" y="4692596"/>
            <a:ext cx="877163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Deadlock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region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=1</a:t>
            </a:r>
            <a:endParaRPr lang="en-US" sz="1800" dirty="0">
              <a:latin typeface="+mn-lt"/>
            </a:endParaRP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6039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60192" grpId="0"/>
      <p:bldP spid="119" grpId="0" animBg="1"/>
      <p:bldP spid="120" grpId="0"/>
      <p:bldP spid="121" grpId="0" animBg="1"/>
      <p:bldP spid="1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07" y="304800"/>
            <a:ext cx="7592093" cy="762000"/>
          </a:xfrm>
        </p:spPr>
        <p:txBody>
          <a:bodyPr/>
          <a:lstStyle/>
          <a:p>
            <a:r>
              <a:rPr lang="en-US"/>
              <a:t>Avoiding Deadlock</a:t>
            </a:r>
          </a:p>
        </p:txBody>
      </p:sp>
      <p:sp>
        <p:nvSpPr>
          <p:cNvPr id="874499" name="Text Box 3"/>
          <p:cNvSpPr txBox="1">
            <a:spLocks noChangeArrowheads="1"/>
          </p:cNvSpPr>
          <p:nvPr/>
        </p:nvSpPr>
        <p:spPr bwMode="auto">
          <a:xfrm>
            <a:off x="355804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main()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pthread_t 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0" name="Rectangle 4"/>
          <p:cNvSpPr>
            <a:spLocks noChangeArrowheads="1"/>
          </p:cNvSpPr>
          <p:nvPr/>
        </p:nvSpPr>
        <p:spPr bwMode="auto">
          <a:xfrm>
            <a:off x="355804" y="4073366"/>
            <a:ext cx="493436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P(&amp;mutex[0]); P(&amp;mutex[1]);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1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Tid[0]: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2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Tid[1]: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3" name="Text Box 7"/>
          <p:cNvSpPr txBox="1">
            <a:spLocks noChangeArrowheads="1"/>
          </p:cNvSpPr>
          <p:nvPr/>
        </p:nvSpPr>
        <p:spPr bwMode="auto">
          <a:xfrm>
            <a:off x="4191000" y="533400"/>
            <a:ext cx="42594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i="1" dirty="0">
                <a:latin typeface="+mn-lt"/>
              </a:rPr>
              <a:t>Acquire shared resources in same order</a:t>
            </a:r>
          </a:p>
        </p:txBody>
      </p:sp>
    </p:spTree>
    <p:extLst>
      <p:ext uri="{BB962C8B-B14F-4D97-AF65-F5344CB8AC3E}">
        <p14:creationId xmlns:p14="http://schemas.microsoft.com/office/powerpoint/2010/main" val="371992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Avoided Deadlock in Progress Graph</a:t>
            </a:r>
            <a:endParaRPr lang="en-US" dirty="0"/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09185" y="5786437"/>
            <a:ext cx="635110" cy="37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86437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2090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5887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105916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</a:t>
            </a:r>
            <a:r>
              <a:rPr lang="en-US" sz="1800" dirty="0" smtClean="0">
                <a:latin typeface="+mn-lt"/>
              </a:rPr>
              <a:t>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452382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</a:t>
            </a:r>
            <a:r>
              <a:rPr lang="en-US" sz="1800" dirty="0" smtClean="0">
                <a:latin typeface="+mn-lt"/>
              </a:rPr>
              <a:t>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7378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86354"/>
            <a:ext cx="1828800" cy="2560320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=1</a:t>
            </a:r>
            <a:endParaRPr lang="en-US" sz="1800" dirty="0">
              <a:latin typeface="+mn-lt"/>
            </a:endParaRP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5737225" y="1536700"/>
            <a:ext cx="3105150" cy="2197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l"/>
            <a:r>
              <a:rPr lang="en-US" sz="1800">
                <a:latin typeface="+mn-lt"/>
              </a:rPr>
              <a:t>No way for trajectory to get stuck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Processes acquire locks in same order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Order in which locks released immaterial</a:t>
            </a:r>
          </a:p>
        </p:txBody>
      </p:sp>
    </p:spTree>
    <p:extLst>
      <p:ext uri="{BB962C8B-B14F-4D97-AF65-F5344CB8AC3E}">
        <p14:creationId xmlns:p14="http://schemas.microsoft.com/office/powerpoint/2010/main" val="277558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Semaphores to Coordinate Access to Shared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399"/>
            <a:ext cx="7896225" cy="4657725"/>
          </a:xfrm>
        </p:spPr>
        <p:txBody>
          <a:bodyPr/>
          <a:lstStyle/>
          <a:p>
            <a:r>
              <a:rPr lang="en-US" dirty="0" smtClean="0"/>
              <a:t>Basic idea: Thread uses a semaphore operation to notify another thread that some condition has become true</a:t>
            </a:r>
          </a:p>
          <a:p>
            <a:pPr lvl="1"/>
            <a:r>
              <a:rPr lang="en-US" dirty="0" smtClean="0"/>
              <a:t>Use counting semaphores to keep track of resource state and to notify other threads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mutex</a:t>
            </a:r>
            <a:r>
              <a:rPr lang="en-US" dirty="0" smtClean="0"/>
              <a:t> to protect access to resource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classic examples:</a:t>
            </a:r>
          </a:p>
          <a:p>
            <a:pPr lvl="1"/>
            <a:r>
              <a:rPr lang="en-US" dirty="0" smtClean="0"/>
              <a:t>The Producer-Consumer Problem</a:t>
            </a:r>
          </a:p>
          <a:p>
            <a:pPr lvl="1"/>
            <a:r>
              <a:rPr lang="en-US" dirty="0" smtClean="0"/>
              <a:t>The Readers-Writers Problem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826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213600" cy="573088"/>
          </a:xfrm>
        </p:spPr>
        <p:txBody>
          <a:bodyPr/>
          <a:lstStyle/>
          <a:p>
            <a:r>
              <a:rPr lang="en-US" dirty="0" smtClean="0"/>
              <a:t>Producer-Consumer Problem</a:t>
            </a:r>
            <a:endParaRPr lang="en-US" dirty="0"/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Common 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</a:t>
            </a:r>
            <a:r>
              <a:rPr lang="en-US" dirty="0" smtClean="0"/>
              <a:t>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Examples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Multimedia processing: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creates MPEG video frames, consumer renders them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Event-driven graphical user interfaces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detects mouse clicks, mouse movements, and keyboard hits and inserts corresponding events in buffer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 Consumer retrieves events from buffer and paints the display</a:t>
            </a:r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P</a:t>
            </a:r>
            <a:r>
              <a:rPr lang="en-US" sz="1800" dirty="0" smtClean="0">
                <a:latin typeface="+mn-lt"/>
              </a:rPr>
              <a:t>roducer</a:t>
            </a:r>
            <a:endParaRPr lang="en-US" sz="1800" dirty="0">
              <a:latin typeface="+mn-lt"/>
            </a:endParaRP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S</a:t>
            </a:r>
            <a:r>
              <a:rPr lang="en-US" sz="1800" dirty="0" smtClean="0">
                <a:latin typeface="+mn-lt"/>
              </a:rPr>
              <a:t>hared</a:t>
            </a:r>
            <a:endParaRPr lang="en-US" sz="1800" dirty="0">
              <a:latin typeface="+mn-lt"/>
            </a:endParaRPr>
          </a:p>
          <a:p>
            <a:pPr algn="ctr"/>
            <a:r>
              <a:rPr lang="en-US" sz="1800" dirty="0">
                <a:latin typeface="+mn-lt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C</a:t>
            </a:r>
            <a:r>
              <a:rPr lang="en-US" sz="1800" dirty="0" smtClean="0">
                <a:latin typeface="+mn-lt"/>
              </a:rPr>
              <a:t>onsumer</a:t>
            </a:r>
            <a:endParaRPr lang="en-US" sz="1800" dirty="0">
              <a:latin typeface="+mn-lt"/>
            </a:endParaRP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401936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Producer-Consumer on an </a:t>
            </a:r>
            <a:r>
              <a:rPr lang="en-US" i="1" dirty="0" err="1" smtClean="0"/>
              <a:t>n</a:t>
            </a:r>
            <a:r>
              <a:rPr lang="en-US" dirty="0" smtClean="0"/>
              <a:t>-element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 smtClean="0"/>
              <a:t>Requires a </a:t>
            </a:r>
            <a:r>
              <a:rPr lang="en-US" dirty="0" err="1" smtClean="0"/>
              <a:t>mutex</a:t>
            </a:r>
            <a:r>
              <a:rPr lang="en-US" dirty="0" smtClean="0"/>
              <a:t> and two counting semaphores: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mutex</a:t>
            </a:r>
            <a:r>
              <a:rPr lang="en-US" dirty="0" smtClean="0"/>
              <a:t>: enforces mutually exclusive access to the the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slots</a:t>
            </a:r>
            <a:r>
              <a:rPr lang="en-US" dirty="0" smtClean="0"/>
              <a:t>: counts the available slots in the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items</a:t>
            </a:r>
            <a:r>
              <a:rPr lang="en-US" dirty="0" smtClean="0">
                <a:cs typeface="Courier New"/>
              </a:rPr>
              <a:t>: </a:t>
            </a:r>
            <a:r>
              <a:rPr lang="en-US" dirty="0" smtClean="0"/>
              <a:t>counts the available items in the buffer</a:t>
            </a:r>
          </a:p>
          <a:p>
            <a:endParaRPr lang="en-US" dirty="0" smtClean="0"/>
          </a:p>
          <a:p>
            <a:r>
              <a:rPr lang="en-US" dirty="0" smtClean="0"/>
              <a:t>Implemented using a shared buffer package called </a:t>
            </a:r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62617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Declarations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832521"/>
            <a:ext cx="8357464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 smtClean="0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600" dirty="0" smtClean="0">
                <a:solidFill>
                  <a:srgbClr val="9D206F"/>
                </a:solidFill>
                <a:latin typeface="Menlo-Regular"/>
              </a:rPr>
              <a:t>”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Buffer array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Maximum number of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front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[(front+1)%n] is first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rear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rear%n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] is last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Protects accesses to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slots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Counts available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items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Counts available items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} 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sbuf_t</a:t>
            </a:r>
            <a:r>
              <a:rPr lang="de-DE" sz="1600" dirty="0" smtClean="0">
                <a:solidFill>
                  <a:srgbClr val="000000"/>
                </a:solidFill>
                <a:latin typeface="Menlo-Regular"/>
              </a:rPr>
              <a:t>;</a:t>
            </a:r>
            <a:endParaRPr lang="de-DE" sz="1600" dirty="0">
              <a:solidFill>
                <a:srgbClr val="000000"/>
              </a:solidFill>
              <a:latin typeface="Menlo-Regular"/>
            </a:endParaRPr>
          </a:p>
          <a:p>
            <a:endParaRPr lang="de-DE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sbuf_init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n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sbuf_deinit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sbuf_insert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>
                <a:solidFill>
                  <a:srgbClr val="C1651C"/>
                </a:solidFill>
                <a:latin typeface="Menlo-Regular"/>
              </a:rPr>
              <a:t>item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sbuf_remove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2349" y="5410200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sbuf.h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97413"/>
            <a:ext cx="8991600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Create an empty, bounded, shared FIFO buffer with n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(n,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-&gt;n = n;              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Buffer holds max of n items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-&gt;front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-&gt;rear = 0;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Empty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iff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front == rear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Sem_init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0, 1);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Binary semaphore for locking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Sem_init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-&gt;slots, 0, n);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Initially,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has n empty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Sem_init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-&gt;items, 0, 0);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Initially,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has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0 items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Clean up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sbuf_deinit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de-DE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4425" y="57912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33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Initializing and </a:t>
            </a:r>
            <a:r>
              <a:rPr lang="en-US" dirty="0" err="1" smtClean="0">
                <a:latin typeface="Calibri" pitchFamily="34" charset="0"/>
              </a:rPr>
              <a:t>deinitializing</a:t>
            </a:r>
            <a:r>
              <a:rPr lang="en-US" dirty="0" smtClean="0">
                <a:latin typeface="Calibri" pitchFamily="34" charset="0"/>
              </a:rPr>
              <a:t>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397217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367676"/>
            <a:ext cx="8991600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Insert item onto the rear of shared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sbuf_insert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item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-&gt;slots);                   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Wait for available slot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[(++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-&gt;rear)%(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-&gt;n)] = item;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Insert the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Unlock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-&gt;items);                   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Announce available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4425" y="42672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19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Inserting an item into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129289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20802</TotalTime>
  <Words>3498</Words>
  <Application>Microsoft Macintosh PowerPoint</Application>
  <PresentationFormat>On-screen Show (4:3)</PresentationFormat>
  <Paragraphs>591</Paragraphs>
  <Slides>36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template2007</vt:lpstr>
      <vt:lpstr>Synchronization: Advanced  15-213: Introduction to Computer Systems 25th Lecture, Nov. 24, 2015</vt:lpstr>
      <vt:lpstr>Review: Semaphores</vt:lpstr>
      <vt:lpstr>Review: Using semaphores to protect shared resources via mutual exclusion</vt:lpstr>
      <vt:lpstr>Using Semaphores to Coordinate Access to Shared Resources</vt:lpstr>
      <vt:lpstr>Producer-Consumer Problem</vt:lpstr>
      <vt:lpstr>Producer-Consumer on an n-element Buffer</vt:lpstr>
      <vt:lpstr>sbuf Package - Declarations</vt:lpstr>
      <vt:lpstr>sbuf Package - Implementation</vt:lpstr>
      <vt:lpstr>sbuf Package - Implementation</vt:lpstr>
      <vt:lpstr>sbuf Package - Implementation</vt:lpstr>
      <vt:lpstr>Readers-Writers Problem</vt:lpstr>
      <vt:lpstr>Variants of Readers-Writers </vt:lpstr>
      <vt:lpstr>Solution to First Readers-Writers Problem</vt:lpstr>
      <vt:lpstr>Putting It All Together: Prethreaded Concurrent Server</vt:lpstr>
      <vt:lpstr>Prethreaded Concurrent Server</vt:lpstr>
      <vt:lpstr>Prethreaded Concurrent Server</vt:lpstr>
      <vt:lpstr>Prethreaded Concurrent Server</vt:lpstr>
      <vt:lpstr>Prethreaded Concurrent Server</vt:lpstr>
      <vt:lpstr>Crucial concept: Thread Safety</vt:lpstr>
      <vt:lpstr>Thread-Unsafe Functions (Class 1)</vt:lpstr>
      <vt:lpstr>Thread-Unsafe Functions (Class 2)</vt:lpstr>
      <vt:lpstr>Thread-Safe Random Number Generator</vt:lpstr>
      <vt:lpstr>Thread-Unsafe Functions (Class 3)</vt:lpstr>
      <vt:lpstr>Thread-Unsafe Functions (Class 4)</vt:lpstr>
      <vt:lpstr>Reentrant Functions </vt:lpstr>
      <vt:lpstr>Thread-Safe Library Functions</vt:lpstr>
      <vt:lpstr>One worry: Races</vt:lpstr>
      <vt:lpstr>Race Illustration</vt:lpstr>
      <vt:lpstr>Could this race really occur?</vt:lpstr>
      <vt:lpstr>Experimental Results</vt:lpstr>
      <vt:lpstr>Race Elimination</vt:lpstr>
      <vt:lpstr>Another worry: Deadlock</vt:lpstr>
      <vt:lpstr>Deadlocking With Semaphores</vt:lpstr>
      <vt:lpstr>Deadlock Visualized in Progress Graph</vt:lpstr>
      <vt:lpstr>Avoiding Deadlock</vt:lpstr>
      <vt:lpstr>Avoided Deadlock in Progress 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872</cp:revision>
  <cp:lastPrinted>2014-11-18T06:28:41Z</cp:lastPrinted>
  <dcterms:created xsi:type="dcterms:W3CDTF">2012-11-26T22:46:36Z</dcterms:created>
  <dcterms:modified xsi:type="dcterms:W3CDTF">2015-08-17T16:20:10Z</dcterms:modified>
</cp:coreProperties>
</file>