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542" r:id="rId2"/>
    <p:sldId id="1437" r:id="rId3"/>
    <p:sldId id="1450" r:id="rId4"/>
    <p:sldId id="1438" r:id="rId5"/>
    <p:sldId id="1440" r:id="rId6"/>
    <p:sldId id="1439" r:id="rId7"/>
    <p:sldId id="1441" r:id="rId8"/>
    <p:sldId id="1442" r:id="rId9"/>
    <p:sldId id="1444" r:id="rId10"/>
    <p:sldId id="1451" r:id="rId11"/>
    <p:sldId id="1448" r:id="rId12"/>
    <p:sldId id="1400" r:id="rId13"/>
    <p:sldId id="1403" r:id="rId14"/>
    <p:sldId id="1401" r:id="rId15"/>
    <p:sldId id="1452" r:id="rId16"/>
    <p:sldId id="1453" r:id="rId17"/>
    <p:sldId id="1404" r:id="rId18"/>
    <p:sldId id="1396" r:id="rId19"/>
    <p:sldId id="1405" r:id="rId20"/>
    <p:sldId id="1406" r:id="rId21"/>
    <p:sldId id="1407" r:id="rId22"/>
    <p:sldId id="1449" r:id="rId23"/>
    <p:sldId id="1426" r:id="rId24"/>
    <p:sldId id="1434" r:id="rId25"/>
    <p:sldId id="1435" r:id="rId26"/>
    <p:sldId id="1445" r:id="rId27"/>
    <p:sldId id="1446" r:id="rId28"/>
    <p:sldId id="1431" r:id="rId29"/>
    <p:sldId id="1430" r:id="rId30"/>
    <p:sldId id="1428" r:id="rId31"/>
    <p:sldId id="1427" r:id="rId32"/>
    <p:sldId id="1429" r:id="rId33"/>
  </p:sldIdLst>
  <p:sldSz cx="9144000" cy="6858000" type="screen4x3"/>
  <p:notesSz cx="7302500" cy="9586913"/>
  <p:custDataLst>
    <p:tags r:id="rId3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6D2D2"/>
    <a:srgbClr val="DEDFF5"/>
    <a:srgbClr val="F5F5F5"/>
    <a:srgbClr val="FFFFFF"/>
    <a:srgbClr val="DBF2DA"/>
    <a:srgbClr val="EBEBEB"/>
    <a:srgbClr val="990000"/>
    <a:srgbClr val="F6F5BD"/>
    <a:srgbClr val="D5F1CF"/>
    <a:srgbClr val="F1C7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4" autoAdjust="0"/>
    <p:restoredTop sz="94649" autoAdjust="0"/>
  </p:normalViewPr>
  <p:slideViewPr>
    <p:cSldViewPr snapToObjects="1">
      <p:cViewPr varScale="1">
        <p:scale>
          <a:sx n="111" d="100"/>
          <a:sy n="111" d="100"/>
        </p:scale>
        <p:origin x="-784" y="-120"/>
      </p:cViewPr>
      <p:guideLst>
        <p:guide orient="horz" pos="1296"/>
        <p:guide pos="39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gs" Target="tags/tag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850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3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450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45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55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65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7065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96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1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75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Box 1"/>
          <p:cNvSpPr txBox="1">
            <a:spLocks noChangeArrowheads="1"/>
          </p:cNvSpPr>
          <p:nvPr/>
        </p:nvSpPr>
        <p:spPr bwMode="auto">
          <a:xfrm>
            <a:off x="1347244" y="725326"/>
            <a:ext cx="4609703" cy="35828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9340" tIns="49670" rIns="99340" bIns="49670" anchor="ctr"/>
          <a:lstStyle/>
          <a:p>
            <a:endParaRPr lang="en-US"/>
          </a:p>
        </p:txBody>
      </p:sp>
      <p:sp>
        <p:nvSpPr>
          <p:cNvPr id="686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667" y="4553434"/>
            <a:ext cx="5355167" cy="431691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475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68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57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78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ext Box 1"/>
          <p:cNvSpPr txBox="1">
            <a:spLocks noChangeArrowheads="1"/>
          </p:cNvSpPr>
          <p:nvPr/>
        </p:nvSpPr>
        <p:spPr bwMode="auto">
          <a:xfrm>
            <a:off x="1264626" y="725993"/>
            <a:ext cx="4774834" cy="358241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788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3033" y="4554101"/>
            <a:ext cx="5356434" cy="431633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 smtClean="0">
                <a:latin typeface="Calibri" pitchFamily="34" charset="0"/>
              </a:rPr>
              <a:t>Bryant</a:t>
            </a:r>
            <a:r>
              <a:rPr lang="en-US" sz="1000" b="0" i="0" baseline="0" dirty="0" smtClean="0">
                <a:latin typeface="Calibri" pitchFamily="34" charset="0"/>
              </a:rPr>
              <a:t> and </a:t>
            </a:r>
            <a:r>
              <a:rPr lang="en-US" sz="1000" b="0" i="0" baseline="0" dirty="0" err="1" smtClean="0">
                <a:latin typeface="Calibri" pitchFamily="34" charset="0"/>
              </a:rPr>
              <a:t>O’Hallaron</a:t>
            </a:r>
            <a:r>
              <a:rPr lang="en-US" sz="1000" b="0" i="0" baseline="0" dirty="0" smtClean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 smtClean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20850"/>
          </a:xfrm>
        </p:spPr>
        <p:txBody>
          <a:bodyPr/>
          <a:lstStyle/>
          <a:p>
            <a:pPr marL="0" indent="0"/>
            <a:r>
              <a:rPr lang="en-US" dirty="0" smtClean="0"/>
              <a:t>Virtual Memory: Systems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b="0" dirty="0" smtClean="0"/>
              <a:t>15-213: Introduction to Computer Systems	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2000" b="0" dirty="0" smtClean="0"/>
              <a:t>18</a:t>
            </a:r>
            <a:r>
              <a:rPr lang="en-US" sz="2000" b="0" baseline="30000" dirty="0" smtClean="0"/>
              <a:t>th</a:t>
            </a:r>
            <a:r>
              <a:rPr lang="en-US" sz="2000" b="0" dirty="0" smtClean="0"/>
              <a:t> </a:t>
            </a:r>
            <a:r>
              <a:rPr lang="en-US" sz="2000" b="0" dirty="0" smtClean="0"/>
              <a:t>Lecture, Oct. </a:t>
            </a:r>
            <a:r>
              <a:rPr lang="en-US" sz="2000" b="0" dirty="0" smtClean="0"/>
              <a:t>29</a:t>
            </a:r>
            <a:r>
              <a:rPr lang="en-US" sz="2000" b="0" dirty="0" smtClean="0"/>
              <a:t>, </a:t>
            </a:r>
            <a:r>
              <a:rPr lang="en-US" sz="2000" b="0" dirty="0" smtClean="0"/>
              <a:t>2015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 smtClean="0"/>
              <a:t>Instructors:</a:t>
            </a:r>
            <a:r>
              <a:rPr lang="en-US" dirty="0" smtClean="0"/>
              <a:t> </a:t>
            </a:r>
          </a:p>
          <a:p>
            <a:r>
              <a:rPr lang="en-US" dirty="0" smtClean="0"/>
              <a:t>Randal E. </a:t>
            </a:r>
            <a:r>
              <a:rPr lang="en-US" dirty="0" smtClean="0"/>
              <a:t>Bryant</a:t>
            </a:r>
            <a:r>
              <a:rPr lang="en-US" dirty="0"/>
              <a:t> </a:t>
            </a:r>
            <a:r>
              <a:rPr lang="en-US" smtClean="0"/>
              <a:t>and </a:t>
            </a:r>
            <a:r>
              <a:rPr lang="en-US" smtClean="0"/>
              <a:t>David R. </a:t>
            </a:r>
            <a:r>
              <a:rPr lang="en-US" dirty="0" err="1" smtClean="0"/>
              <a:t>O’Hallaron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#3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CO___</a:t>
            </a:r>
            <a:r>
              <a:rPr lang="en-GB" sz="16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944395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 smtClean="0"/>
              <a:t>Case study: Core i7/Linux memory system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Memory mapping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 Core i7 Memory System</a:t>
            </a:r>
            <a:endParaRPr lang="en-US" dirty="0"/>
          </a:p>
        </p:txBody>
      </p:sp>
      <p:sp>
        <p:nvSpPr>
          <p:cNvPr id="43" name="Rectangle 406"/>
          <p:cNvSpPr>
            <a:spLocks noChangeArrowheads="1"/>
          </p:cNvSpPr>
          <p:nvPr/>
        </p:nvSpPr>
        <p:spPr bwMode="auto">
          <a:xfrm>
            <a:off x="512763" y="2600289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44" name="Rectangle 408"/>
          <p:cNvSpPr>
            <a:spLocks noChangeArrowheads="1"/>
          </p:cNvSpPr>
          <p:nvPr/>
        </p:nvSpPr>
        <p:spPr bwMode="auto">
          <a:xfrm>
            <a:off x="838200" y="3353229"/>
            <a:ext cx="2578100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256 KB, 8-way</a:t>
            </a:r>
          </a:p>
        </p:txBody>
      </p:sp>
      <p:sp>
        <p:nvSpPr>
          <p:cNvPr id="45" name="Line 409"/>
          <p:cNvSpPr>
            <a:spLocks noChangeShapeType="1"/>
          </p:cNvSpPr>
          <p:nvPr/>
        </p:nvSpPr>
        <p:spPr bwMode="auto">
          <a:xfrm>
            <a:off x="1257300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6" name="Line 410"/>
          <p:cNvSpPr>
            <a:spLocks noChangeShapeType="1"/>
          </p:cNvSpPr>
          <p:nvPr/>
        </p:nvSpPr>
        <p:spPr bwMode="auto">
          <a:xfrm>
            <a:off x="1244600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7" name="Line 411"/>
          <p:cNvSpPr>
            <a:spLocks noChangeShapeType="1"/>
          </p:cNvSpPr>
          <p:nvPr/>
        </p:nvSpPr>
        <p:spPr bwMode="auto">
          <a:xfrm>
            <a:off x="2938463" y="307087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8" name="Rectangle 426"/>
          <p:cNvSpPr>
            <a:spLocks noChangeArrowheads="1"/>
          </p:cNvSpPr>
          <p:nvPr/>
        </p:nvSpPr>
        <p:spPr bwMode="auto">
          <a:xfrm>
            <a:off x="1008063" y="5059108"/>
            <a:ext cx="2166937" cy="755306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L3 unified 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8 MB, 16-way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(shared by all cores)</a:t>
            </a:r>
          </a:p>
        </p:txBody>
      </p:sp>
      <p:sp>
        <p:nvSpPr>
          <p:cNvPr id="49" name="Rectangle 427"/>
          <p:cNvSpPr>
            <a:spLocks noChangeArrowheads="1"/>
          </p:cNvSpPr>
          <p:nvPr/>
        </p:nvSpPr>
        <p:spPr bwMode="auto">
          <a:xfrm>
            <a:off x="4533900" y="6227553"/>
            <a:ext cx="2781300" cy="554247"/>
          </a:xfrm>
          <a:prstGeom prst="rect">
            <a:avLst/>
          </a:prstGeom>
          <a:solidFill>
            <a:srgbClr val="E5E6F6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Main memory</a:t>
            </a:r>
          </a:p>
        </p:txBody>
      </p:sp>
      <p:sp>
        <p:nvSpPr>
          <p:cNvPr id="50" name="Line 432"/>
          <p:cNvSpPr>
            <a:spLocks noChangeShapeType="1"/>
          </p:cNvSpPr>
          <p:nvPr/>
        </p:nvSpPr>
        <p:spPr bwMode="auto">
          <a:xfrm>
            <a:off x="29384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1" name="Rectangle 434"/>
          <p:cNvSpPr>
            <a:spLocks noChangeArrowheads="1"/>
          </p:cNvSpPr>
          <p:nvPr/>
        </p:nvSpPr>
        <p:spPr bwMode="auto">
          <a:xfrm>
            <a:off x="754063" y="1836892"/>
            <a:ext cx="1054100" cy="470587"/>
          </a:xfrm>
          <a:prstGeom prst="rect">
            <a:avLst/>
          </a:prstGeom>
          <a:solidFill>
            <a:srgbClr val="DBF2DA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Registers</a:t>
            </a:r>
          </a:p>
        </p:txBody>
      </p:sp>
      <p:sp>
        <p:nvSpPr>
          <p:cNvPr id="52" name="Rectangle 435"/>
          <p:cNvSpPr>
            <a:spLocks noChangeArrowheads="1"/>
          </p:cNvSpPr>
          <p:nvPr/>
        </p:nvSpPr>
        <p:spPr bwMode="auto">
          <a:xfrm>
            <a:off x="40640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64 entries, 4-way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6045200" y="2600289"/>
            <a:ext cx="18240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-TLB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128 entries, 4-way</a:t>
            </a:r>
          </a:p>
        </p:txBody>
      </p:sp>
      <p:sp>
        <p:nvSpPr>
          <p:cNvPr id="54" name="Rectangle 438"/>
          <p:cNvSpPr>
            <a:spLocks noChangeArrowheads="1"/>
          </p:cNvSpPr>
          <p:nvPr/>
        </p:nvSpPr>
        <p:spPr bwMode="auto">
          <a:xfrm>
            <a:off x="4394200" y="3363686"/>
            <a:ext cx="3157538" cy="470587"/>
          </a:xfrm>
          <a:prstGeom prst="rect">
            <a:avLst/>
          </a:prstGeom>
          <a:solidFill>
            <a:srgbClr val="F6D2D2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L2  unified TLB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512 entries, 4-way</a:t>
            </a:r>
          </a:p>
        </p:txBody>
      </p:sp>
      <p:sp>
        <p:nvSpPr>
          <p:cNvPr id="55" name="Line 439"/>
          <p:cNvSpPr>
            <a:spLocks noChangeShapeType="1"/>
          </p:cNvSpPr>
          <p:nvPr/>
        </p:nvSpPr>
        <p:spPr bwMode="auto">
          <a:xfrm>
            <a:off x="4983163" y="3076105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6" name="Line 440"/>
          <p:cNvSpPr>
            <a:spLocks noChangeShapeType="1"/>
          </p:cNvSpPr>
          <p:nvPr/>
        </p:nvSpPr>
        <p:spPr bwMode="auto">
          <a:xfrm>
            <a:off x="6964363" y="3081334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7" name="Rectangle 441"/>
          <p:cNvSpPr>
            <a:spLocks noChangeArrowheads="1"/>
          </p:cNvSpPr>
          <p:nvPr/>
        </p:nvSpPr>
        <p:spPr bwMode="auto">
          <a:xfrm>
            <a:off x="2201863" y="2610747"/>
            <a:ext cx="1481137" cy="470587"/>
          </a:xfrm>
          <a:prstGeom prst="rect">
            <a:avLst/>
          </a:prstGeom>
          <a:solidFill>
            <a:srgbClr val="F7F5C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L1 i-cache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KB, 8-way</a:t>
            </a:r>
          </a:p>
        </p:txBody>
      </p:sp>
      <p:sp>
        <p:nvSpPr>
          <p:cNvPr id="58" name="Line 442"/>
          <p:cNvSpPr>
            <a:spLocks noChangeShapeType="1"/>
          </p:cNvSpPr>
          <p:nvPr/>
        </p:nvSpPr>
        <p:spPr bwMode="auto">
          <a:xfrm>
            <a:off x="4995863" y="2302251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9" name="Line 444"/>
          <p:cNvSpPr>
            <a:spLocks noChangeShapeType="1"/>
          </p:cNvSpPr>
          <p:nvPr/>
        </p:nvSpPr>
        <p:spPr bwMode="auto">
          <a:xfrm>
            <a:off x="6964363" y="2317937"/>
            <a:ext cx="0" cy="28235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0" name="Rectangle 445"/>
          <p:cNvSpPr>
            <a:spLocks noChangeArrowheads="1"/>
          </p:cNvSpPr>
          <p:nvPr/>
        </p:nvSpPr>
        <p:spPr bwMode="auto">
          <a:xfrm>
            <a:off x="4813300" y="1847350"/>
            <a:ext cx="23368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MMU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addr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translation)</a:t>
            </a:r>
          </a:p>
        </p:txBody>
      </p:sp>
      <p:sp>
        <p:nvSpPr>
          <p:cNvPr id="61" name="Rectangle 450"/>
          <p:cNvSpPr>
            <a:spLocks noChangeArrowheads="1"/>
          </p:cNvSpPr>
          <p:nvPr/>
        </p:nvSpPr>
        <p:spPr bwMode="auto">
          <a:xfrm>
            <a:off x="2405063" y="1836892"/>
            <a:ext cx="1054100" cy="470587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Instruction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fetch</a:t>
            </a:r>
          </a:p>
        </p:txBody>
      </p:sp>
      <p:sp>
        <p:nvSpPr>
          <p:cNvPr id="62" name="Rectangle 452"/>
          <p:cNvSpPr>
            <a:spLocks noChangeArrowheads="1"/>
          </p:cNvSpPr>
          <p:nvPr/>
        </p:nvSpPr>
        <p:spPr bwMode="auto">
          <a:xfrm>
            <a:off x="368300" y="1763690"/>
            <a:ext cx="7607300" cy="3116334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3" name="Text Box 458"/>
          <p:cNvSpPr txBox="1">
            <a:spLocks noChangeArrowheads="1"/>
          </p:cNvSpPr>
          <p:nvPr/>
        </p:nvSpPr>
        <p:spPr bwMode="auto">
          <a:xfrm>
            <a:off x="251289" y="1447800"/>
            <a:ext cx="119651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 x4</a:t>
            </a:r>
          </a:p>
        </p:txBody>
      </p:sp>
      <p:sp>
        <p:nvSpPr>
          <p:cNvPr id="64" name="Rectangle 459"/>
          <p:cNvSpPr>
            <a:spLocks noChangeArrowheads="1"/>
          </p:cNvSpPr>
          <p:nvPr/>
        </p:nvSpPr>
        <p:spPr bwMode="auto">
          <a:xfrm>
            <a:off x="4216400" y="5059108"/>
            <a:ext cx="3441700" cy="755306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DDR3 Memory controller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 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x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64 bit @ 10.66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32 GB/</a:t>
            </a: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total (shared by all cores)</a:t>
            </a:r>
          </a:p>
        </p:txBody>
      </p:sp>
      <p:sp>
        <p:nvSpPr>
          <p:cNvPr id="65" name="Rectangle 460"/>
          <p:cNvSpPr>
            <a:spLocks noChangeArrowheads="1"/>
          </p:cNvSpPr>
          <p:nvPr/>
        </p:nvSpPr>
        <p:spPr bwMode="auto">
          <a:xfrm>
            <a:off x="139700" y="1470880"/>
            <a:ext cx="8064500" cy="4548920"/>
          </a:xfrm>
          <a:prstGeom prst="rect">
            <a:avLst/>
          </a:prstGeom>
          <a:noFill/>
          <a:ln w="12700">
            <a:solidFill>
              <a:srgbClr val="000000"/>
            </a:solidFill>
            <a:prstDash val="dash"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6" name="Text Box 461"/>
          <p:cNvSpPr txBox="1">
            <a:spLocks noChangeArrowheads="1"/>
          </p:cNvSpPr>
          <p:nvPr/>
        </p:nvSpPr>
        <p:spPr bwMode="auto">
          <a:xfrm>
            <a:off x="0" y="1143000"/>
            <a:ext cx="293740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Processor package</a:t>
            </a:r>
          </a:p>
        </p:txBody>
      </p:sp>
      <p:sp>
        <p:nvSpPr>
          <p:cNvPr id="67" name="Rectangle 462"/>
          <p:cNvSpPr>
            <a:spLocks noChangeArrowheads="1"/>
          </p:cNvSpPr>
          <p:nvPr/>
        </p:nvSpPr>
        <p:spPr bwMode="auto">
          <a:xfrm>
            <a:off x="5422900" y="4053881"/>
            <a:ext cx="2328863" cy="648365"/>
          </a:xfrm>
          <a:prstGeom prst="rect">
            <a:avLst/>
          </a:prstGeom>
          <a:solidFill>
            <a:srgbClr val="E0E0E0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QuickPath</a:t>
            </a: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interconnect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4 links @ 25.6 GB/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 each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8" name="Line 464"/>
          <p:cNvSpPr>
            <a:spLocks noChangeShapeType="1"/>
          </p:cNvSpPr>
          <p:nvPr/>
        </p:nvSpPr>
        <p:spPr bwMode="auto">
          <a:xfrm>
            <a:off x="2074863" y="3813359"/>
            <a:ext cx="0" cy="1233984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69" name="Line 474"/>
          <p:cNvSpPr>
            <a:spLocks noChangeShapeType="1"/>
          </p:cNvSpPr>
          <p:nvPr/>
        </p:nvSpPr>
        <p:spPr bwMode="auto">
          <a:xfrm flipH="1">
            <a:off x="5805488" y="5814414"/>
            <a:ext cx="7937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0" name="Line 475"/>
          <p:cNvSpPr>
            <a:spLocks noChangeShapeType="1"/>
          </p:cNvSpPr>
          <p:nvPr/>
        </p:nvSpPr>
        <p:spPr bwMode="auto">
          <a:xfrm>
            <a:off x="5965825" y="5814414"/>
            <a:ext cx="0" cy="433986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1" name="Line 476"/>
          <p:cNvSpPr>
            <a:spLocks noChangeShapeType="1"/>
          </p:cNvSpPr>
          <p:nvPr/>
        </p:nvSpPr>
        <p:spPr bwMode="auto">
          <a:xfrm>
            <a:off x="6118225" y="5806571"/>
            <a:ext cx="0" cy="441829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2" name="Line 479"/>
          <p:cNvSpPr>
            <a:spLocks noChangeShapeType="1"/>
          </p:cNvSpPr>
          <p:nvPr/>
        </p:nvSpPr>
        <p:spPr bwMode="auto">
          <a:xfrm>
            <a:off x="4957763" y="3834274"/>
            <a:ext cx="0" cy="122352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73" name="Text Box 497"/>
          <p:cNvSpPr txBox="1">
            <a:spLocks noChangeArrowheads="1"/>
          </p:cNvSpPr>
          <p:nvPr/>
        </p:nvSpPr>
        <p:spPr bwMode="auto">
          <a:xfrm>
            <a:off x="8331200" y="3886200"/>
            <a:ext cx="96520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other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cores</a:t>
            </a:r>
          </a:p>
        </p:txBody>
      </p:sp>
      <p:grpSp>
        <p:nvGrpSpPr>
          <p:cNvPr id="74" name="Group 501"/>
          <p:cNvGrpSpPr>
            <a:grpSpLocks/>
          </p:cNvGrpSpPr>
          <p:nvPr/>
        </p:nvGrpSpPr>
        <p:grpSpPr bwMode="auto">
          <a:xfrm>
            <a:off x="7735888" y="4111397"/>
            <a:ext cx="595312" cy="501960"/>
            <a:chOff x="4785" y="2300"/>
            <a:chExt cx="343" cy="384"/>
          </a:xfrm>
        </p:grpSpPr>
        <p:sp>
          <p:nvSpPr>
            <p:cNvPr id="75" name="Line 480"/>
            <p:cNvSpPr>
              <a:spLocks noChangeShapeType="1"/>
            </p:cNvSpPr>
            <p:nvPr/>
          </p:nvSpPr>
          <p:spPr bwMode="auto">
            <a:xfrm rot="5400000">
              <a:off x="4953" y="2132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6" name="Line 495"/>
            <p:cNvSpPr>
              <a:spLocks noChangeShapeType="1"/>
            </p:cNvSpPr>
            <p:nvPr/>
          </p:nvSpPr>
          <p:spPr bwMode="auto">
            <a:xfrm rot="5400000">
              <a:off x="4953" y="2208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7" name="Line 496"/>
            <p:cNvSpPr>
              <a:spLocks noChangeShapeType="1"/>
            </p:cNvSpPr>
            <p:nvPr/>
          </p:nvSpPr>
          <p:spPr bwMode="auto">
            <a:xfrm rot="5400000">
              <a:off x="4953" y="2284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  <p:sp>
          <p:nvSpPr>
            <p:cNvPr id="78" name="Line 498"/>
            <p:cNvSpPr>
              <a:spLocks noChangeShapeType="1"/>
            </p:cNvSpPr>
            <p:nvPr/>
          </p:nvSpPr>
          <p:spPr bwMode="auto">
            <a:xfrm rot="5400000">
              <a:off x="4961" y="2516"/>
              <a:ext cx="0" cy="33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endParaRPr>
            </a:p>
          </p:txBody>
        </p:sp>
      </p:grpSp>
      <p:sp>
        <p:nvSpPr>
          <p:cNvPr id="79" name="Text Box 499"/>
          <p:cNvSpPr txBox="1">
            <a:spLocks noChangeArrowheads="1"/>
          </p:cNvSpPr>
          <p:nvPr/>
        </p:nvSpPr>
        <p:spPr bwMode="auto">
          <a:xfrm>
            <a:off x="8361422" y="4418587"/>
            <a:ext cx="934977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To I/O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bridge</a:t>
            </a:r>
          </a:p>
        </p:txBody>
      </p:sp>
      <p:sp>
        <p:nvSpPr>
          <p:cNvPr id="80" name="Line 500"/>
          <p:cNvSpPr>
            <a:spLocks noChangeShapeType="1"/>
          </p:cNvSpPr>
          <p:nvPr/>
        </p:nvSpPr>
        <p:spPr bwMode="auto">
          <a:xfrm>
            <a:off x="6565900" y="4691788"/>
            <a:ext cx="0" cy="35555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1" name="Line 502"/>
          <p:cNvSpPr>
            <a:spLocks noChangeShapeType="1"/>
          </p:cNvSpPr>
          <p:nvPr/>
        </p:nvSpPr>
        <p:spPr bwMode="auto">
          <a:xfrm flipV="1">
            <a:off x="3175000" y="5381983"/>
            <a:ext cx="1041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228600"/>
            <a:ext cx="7936082" cy="762000"/>
          </a:xfrm>
        </p:spPr>
        <p:txBody>
          <a:bodyPr/>
          <a:lstStyle/>
          <a:p>
            <a:r>
              <a:rPr lang="en-US" dirty="0" smtClean="0"/>
              <a:t>End-to-end Core i7 Address Translation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1177925" y="1066800"/>
            <a:ext cx="609600" cy="457200"/>
          </a:xfrm>
          <a:prstGeom prst="rect">
            <a:avLst/>
          </a:prstGeom>
          <a:solidFill>
            <a:srgbClr val="C0C0C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>
                <a:solidFill>
                  <a:schemeClr val="tx2"/>
                </a:solidFill>
                <a:latin typeface="+mn-lt"/>
              </a:rPr>
              <a:t>CPU</a:t>
            </a:r>
          </a:p>
        </p:txBody>
      </p:sp>
      <p:sp>
        <p:nvSpPr>
          <p:cNvPr id="5" name="Rectangle 380"/>
          <p:cNvSpPr>
            <a:spLocks noChangeArrowheads="1"/>
          </p:cNvSpPr>
          <p:nvPr/>
        </p:nvSpPr>
        <p:spPr bwMode="auto">
          <a:xfrm>
            <a:off x="568325" y="1981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VPN</a:t>
            </a:r>
          </a:p>
        </p:txBody>
      </p:sp>
      <p:sp>
        <p:nvSpPr>
          <p:cNvPr id="6" name="Rectangle 381"/>
          <p:cNvSpPr>
            <a:spLocks noChangeArrowheads="1"/>
          </p:cNvSpPr>
          <p:nvPr/>
        </p:nvSpPr>
        <p:spPr bwMode="auto">
          <a:xfrm>
            <a:off x="1635125" y="19812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7" name="Text Box 382"/>
          <p:cNvSpPr txBox="1">
            <a:spLocks noChangeArrowheads="1"/>
          </p:cNvSpPr>
          <p:nvPr/>
        </p:nvSpPr>
        <p:spPr bwMode="auto">
          <a:xfrm>
            <a:off x="8763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36</a:t>
            </a:r>
          </a:p>
        </p:txBody>
      </p:sp>
      <p:sp>
        <p:nvSpPr>
          <p:cNvPr id="8" name="Text Box 383"/>
          <p:cNvSpPr txBox="1">
            <a:spLocks noChangeArrowheads="1"/>
          </p:cNvSpPr>
          <p:nvPr/>
        </p:nvSpPr>
        <p:spPr bwMode="auto">
          <a:xfrm>
            <a:off x="1714500" y="1752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9" name="Line 384"/>
          <p:cNvSpPr>
            <a:spLocks noChangeShapeType="1"/>
          </p:cNvSpPr>
          <p:nvPr/>
        </p:nvSpPr>
        <p:spPr bwMode="auto">
          <a:xfrm>
            <a:off x="1406525" y="22860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" name="Rectangle 385"/>
          <p:cNvSpPr>
            <a:spLocks noChangeArrowheads="1"/>
          </p:cNvSpPr>
          <p:nvPr/>
        </p:nvSpPr>
        <p:spPr bwMode="auto">
          <a:xfrm>
            <a:off x="9493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TLBT</a:t>
            </a:r>
          </a:p>
        </p:txBody>
      </p:sp>
      <p:sp>
        <p:nvSpPr>
          <p:cNvPr id="11" name="Rectangle 386"/>
          <p:cNvSpPr>
            <a:spLocks noChangeArrowheads="1"/>
          </p:cNvSpPr>
          <p:nvPr/>
        </p:nvSpPr>
        <p:spPr bwMode="auto">
          <a:xfrm>
            <a:off x="1482725" y="26670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TLBI</a:t>
            </a:r>
          </a:p>
        </p:txBody>
      </p:sp>
      <p:sp>
        <p:nvSpPr>
          <p:cNvPr id="12" name="Text Box 387"/>
          <p:cNvSpPr txBox="1">
            <a:spLocks noChangeArrowheads="1"/>
          </p:cNvSpPr>
          <p:nvPr/>
        </p:nvSpPr>
        <p:spPr bwMode="auto">
          <a:xfrm>
            <a:off x="1635125" y="2438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</a:t>
            </a:r>
          </a:p>
        </p:txBody>
      </p:sp>
      <p:sp>
        <p:nvSpPr>
          <p:cNvPr id="13" name="Text Box 388"/>
          <p:cNvSpPr txBox="1">
            <a:spLocks noChangeArrowheads="1"/>
          </p:cNvSpPr>
          <p:nvPr/>
        </p:nvSpPr>
        <p:spPr bwMode="auto">
          <a:xfrm>
            <a:off x="1025525" y="24384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32</a:t>
            </a:r>
          </a:p>
        </p:txBody>
      </p:sp>
      <p:sp>
        <p:nvSpPr>
          <p:cNvPr id="14" name="Rectangle 390"/>
          <p:cNvSpPr>
            <a:spLocks noChangeArrowheads="1"/>
          </p:cNvSpPr>
          <p:nvPr/>
        </p:nvSpPr>
        <p:spPr bwMode="auto">
          <a:xfrm>
            <a:off x="22447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5" name="Rectangle 391"/>
          <p:cNvSpPr>
            <a:spLocks noChangeArrowheads="1"/>
          </p:cNvSpPr>
          <p:nvPr/>
        </p:nvSpPr>
        <p:spPr bwMode="auto">
          <a:xfrm>
            <a:off x="27781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6" name="Rectangle 392"/>
          <p:cNvSpPr>
            <a:spLocks noChangeArrowheads="1"/>
          </p:cNvSpPr>
          <p:nvPr/>
        </p:nvSpPr>
        <p:spPr bwMode="auto">
          <a:xfrm>
            <a:off x="33115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7" name="Rectangle 393"/>
          <p:cNvSpPr>
            <a:spLocks noChangeArrowheads="1"/>
          </p:cNvSpPr>
          <p:nvPr/>
        </p:nvSpPr>
        <p:spPr bwMode="auto">
          <a:xfrm>
            <a:off x="3844925" y="34290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8" name="Rectangle 394"/>
          <p:cNvSpPr>
            <a:spLocks noChangeArrowheads="1"/>
          </p:cNvSpPr>
          <p:nvPr/>
        </p:nvSpPr>
        <p:spPr bwMode="auto">
          <a:xfrm>
            <a:off x="22447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9" name="Rectangle 395"/>
          <p:cNvSpPr>
            <a:spLocks noChangeArrowheads="1"/>
          </p:cNvSpPr>
          <p:nvPr/>
        </p:nvSpPr>
        <p:spPr bwMode="auto">
          <a:xfrm>
            <a:off x="27781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0" name="Rectangle 396"/>
          <p:cNvSpPr>
            <a:spLocks noChangeArrowheads="1"/>
          </p:cNvSpPr>
          <p:nvPr/>
        </p:nvSpPr>
        <p:spPr bwMode="auto">
          <a:xfrm>
            <a:off x="33115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1" name="Rectangle 397"/>
          <p:cNvSpPr>
            <a:spLocks noChangeArrowheads="1"/>
          </p:cNvSpPr>
          <p:nvPr/>
        </p:nvSpPr>
        <p:spPr bwMode="auto">
          <a:xfrm>
            <a:off x="3844925" y="35814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2" name="Rectangle 398"/>
          <p:cNvSpPr>
            <a:spLocks noChangeArrowheads="1"/>
          </p:cNvSpPr>
          <p:nvPr/>
        </p:nvSpPr>
        <p:spPr bwMode="auto">
          <a:xfrm>
            <a:off x="22447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3" name="Rectangle 399"/>
          <p:cNvSpPr>
            <a:spLocks noChangeArrowheads="1"/>
          </p:cNvSpPr>
          <p:nvPr/>
        </p:nvSpPr>
        <p:spPr bwMode="auto">
          <a:xfrm>
            <a:off x="27781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4" name="Rectangle 400"/>
          <p:cNvSpPr>
            <a:spLocks noChangeArrowheads="1"/>
          </p:cNvSpPr>
          <p:nvPr/>
        </p:nvSpPr>
        <p:spPr bwMode="auto">
          <a:xfrm>
            <a:off x="33115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5" name="Rectangle 401"/>
          <p:cNvSpPr>
            <a:spLocks noChangeArrowheads="1"/>
          </p:cNvSpPr>
          <p:nvPr/>
        </p:nvSpPr>
        <p:spPr bwMode="auto">
          <a:xfrm>
            <a:off x="3844925" y="3733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6" name="Rectangle 402"/>
          <p:cNvSpPr>
            <a:spLocks noChangeArrowheads="1"/>
          </p:cNvSpPr>
          <p:nvPr/>
        </p:nvSpPr>
        <p:spPr bwMode="auto">
          <a:xfrm>
            <a:off x="22447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7" name="Rectangle 403"/>
          <p:cNvSpPr>
            <a:spLocks noChangeArrowheads="1"/>
          </p:cNvSpPr>
          <p:nvPr/>
        </p:nvSpPr>
        <p:spPr bwMode="auto">
          <a:xfrm>
            <a:off x="27781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8" name="Rectangle 404"/>
          <p:cNvSpPr>
            <a:spLocks noChangeArrowheads="1"/>
          </p:cNvSpPr>
          <p:nvPr/>
        </p:nvSpPr>
        <p:spPr bwMode="auto">
          <a:xfrm>
            <a:off x="33115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29" name="Rectangle 405"/>
          <p:cNvSpPr>
            <a:spLocks noChangeArrowheads="1"/>
          </p:cNvSpPr>
          <p:nvPr/>
        </p:nvSpPr>
        <p:spPr bwMode="auto">
          <a:xfrm>
            <a:off x="3844925" y="4114800"/>
            <a:ext cx="533400" cy="1524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30" name="Text Box 406"/>
          <p:cNvSpPr txBox="1">
            <a:spLocks noChangeArrowheads="1"/>
          </p:cNvSpPr>
          <p:nvPr/>
        </p:nvSpPr>
        <p:spPr bwMode="auto">
          <a:xfrm>
            <a:off x="32142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31" name="Line 407"/>
          <p:cNvSpPr>
            <a:spLocks noChangeShapeType="1"/>
          </p:cNvSpPr>
          <p:nvPr/>
        </p:nvSpPr>
        <p:spPr bwMode="auto">
          <a:xfrm>
            <a:off x="1787525" y="2971800"/>
            <a:ext cx="0" cy="1219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2" name="Line 408"/>
          <p:cNvSpPr>
            <a:spLocks noChangeShapeType="1"/>
          </p:cNvSpPr>
          <p:nvPr/>
        </p:nvSpPr>
        <p:spPr bwMode="auto">
          <a:xfrm>
            <a:off x="1787525" y="35052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3" name="Line 409"/>
          <p:cNvSpPr>
            <a:spLocks noChangeShapeType="1"/>
          </p:cNvSpPr>
          <p:nvPr/>
        </p:nvSpPr>
        <p:spPr bwMode="auto">
          <a:xfrm>
            <a:off x="1787525" y="4191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4" name="Line 410"/>
          <p:cNvSpPr>
            <a:spLocks noChangeShapeType="1"/>
          </p:cNvSpPr>
          <p:nvPr/>
        </p:nvSpPr>
        <p:spPr bwMode="auto">
          <a:xfrm>
            <a:off x="1787525" y="36576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5" name="Line 411"/>
          <p:cNvSpPr>
            <a:spLocks noChangeShapeType="1"/>
          </p:cNvSpPr>
          <p:nvPr/>
        </p:nvSpPr>
        <p:spPr bwMode="auto">
          <a:xfrm>
            <a:off x="1787525" y="3810000"/>
            <a:ext cx="457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6" name="Line 412"/>
          <p:cNvSpPr>
            <a:spLocks noChangeShapeType="1"/>
          </p:cNvSpPr>
          <p:nvPr/>
        </p:nvSpPr>
        <p:spPr bwMode="auto">
          <a:xfrm>
            <a:off x="1254125" y="2971800"/>
            <a:ext cx="0" cy="152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7" name="Line 413"/>
          <p:cNvSpPr>
            <a:spLocks noChangeShapeType="1"/>
          </p:cNvSpPr>
          <p:nvPr/>
        </p:nvSpPr>
        <p:spPr bwMode="auto">
          <a:xfrm>
            <a:off x="1254125" y="3124200"/>
            <a:ext cx="2895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14"/>
          <p:cNvSpPr>
            <a:spLocks noChangeShapeType="1"/>
          </p:cNvSpPr>
          <p:nvPr/>
        </p:nvSpPr>
        <p:spPr bwMode="auto">
          <a:xfrm>
            <a:off x="25495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15"/>
          <p:cNvSpPr>
            <a:spLocks noChangeShapeType="1"/>
          </p:cNvSpPr>
          <p:nvPr/>
        </p:nvSpPr>
        <p:spPr bwMode="auto">
          <a:xfrm>
            <a:off x="30829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416"/>
          <p:cNvSpPr>
            <a:spLocks noChangeShapeType="1"/>
          </p:cNvSpPr>
          <p:nvPr/>
        </p:nvSpPr>
        <p:spPr bwMode="auto">
          <a:xfrm>
            <a:off x="36163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417"/>
          <p:cNvSpPr>
            <a:spLocks noChangeShapeType="1"/>
          </p:cNvSpPr>
          <p:nvPr/>
        </p:nvSpPr>
        <p:spPr bwMode="auto">
          <a:xfrm>
            <a:off x="4149725" y="3124200"/>
            <a:ext cx="0" cy="304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418"/>
          <p:cNvSpPr>
            <a:spLocks noChangeShapeType="1"/>
          </p:cNvSpPr>
          <p:nvPr/>
        </p:nvSpPr>
        <p:spPr bwMode="auto">
          <a:xfrm>
            <a:off x="720725" y="2286000"/>
            <a:ext cx="0" cy="2654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419"/>
          <p:cNvSpPr>
            <a:spLocks noChangeShapeType="1"/>
          </p:cNvSpPr>
          <p:nvPr/>
        </p:nvSpPr>
        <p:spPr bwMode="auto">
          <a:xfrm>
            <a:off x="1482725" y="1524000"/>
            <a:ext cx="0" cy="457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44" name="Text Box 420"/>
          <p:cNvSpPr txBox="1">
            <a:spLocks noChangeArrowheads="1"/>
          </p:cNvSpPr>
          <p:nvPr/>
        </p:nvSpPr>
        <p:spPr bwMode="auto">
          <a:xfrm>
            <a:off x="1712913" y="4311650"/>
            <a:ext cx="3078162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TLB (16 sets, 4 entries/set)</a:t>
            </a:r>
          </a:p>
        </p:txBody>
      </p:sp>
      <p:sp>
        <p:nvSpPr>
          <p:cNvPr id="45" name="Rectangle 421"/>
          <p:cNvSpPr>
            <a:spLocks noChangeArrowheads="1"/>
          </p:cNvSpPr>
          <p:nvPr/>
        </p:nvSpPr>
        <p:spPr bwMode="auto">
          <a:xfrm>
            <a:off x="5683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VPN1</a:t>
            </a:r>
          </a:p>
        </p:txBody>
      </p:sp>
      <p:sp>
        <p:nvSpPr>
          <p:cNvPr id="46" name="Rectangle 422"/>
          <p:cNvSpPr>
            <a:spLocks noChangeArrowheads="1"/>
          </p:cNvSpPr>
          <p:nvPr/>
        </p:nvSpPr>
        <p:spPr bwMode="auto">
          <a:xfrm>
            <a:off x="11017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VPN2</a:t>
            </a:r>
          </a:p>
        </p:txBody>
      </p:sp>
      <p:sp>
        <p:nvSpPr>
          <p:cNvPr id="47" name="Text Box 423"/>
          <p:cNvSpPr txBox="1">
            <a:spLocks noChangeArrowheads="1"/>
          </p:cNvSpPr>
          <p:nvPr/>
        </p:nvSpPr>
        <p:spPr bwMode="auto">
          <a:xfrm>
            <a:off x="11811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48" name="Text Box 424"/>
          <p:cNvSpPr txBox="1">
            <a:spLocks noChangeArrowheads="1"/>
          </p:cNvSpPr>
          <p:nvPr/>
        </p:nvSpPr>
        <p:spPr bwMode="auto">
          <a:xfrm>
            <a:off x="7207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0" name="Rectangle 425"/>
          <p:cNvSpPr>
            <a:spLocks noChangeArrowheads="1"/>
          </p:cNvSpPr>
          <p:nvPr/>
        </p:nvSpPr>
        <p:spPr bwMode="auto">
          <a:xfrm>
            <a:off x="792163" y="5626100"/>
            <a:ext cx="315912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1" name="Rectangle 426"/>
          <p:cNvSpPr>
            <a:spLocks noChangeArrowheads="1"/>
          </p:cNvSpPr>
          <p:nvPr/>
        </p:nvSpPr>
        <p:spPr bwMode="auto">
          <a:xfrm>
            <a:off x="792163" y="5905500"/>
            <a:ext cx="315912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+mn-lt"/>
              </a:rPr>
              <a:t>PTE</a:t>
            </a:r>
            <a:endParaRPr lang="en-US" sz="14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2" name="Text Box 431"/>
          <p:cNvSpPr txBox="1">
            <a:spLocks noChangeArrowheads="1"/>
          </p:cNvSpPr>
          <p:nvPr/>
        </p:nvSpPr>
        <p:spPr bwMode="auto">
          <a:xfrm>
            <a:off x="0" y="5497513"/>
            <a:ext cx="536575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dirty="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3" name="Rectangle 436"/>
          <p:cNvSpPr>
            <a:spLocks noChangeArrowheads="1"/>
          </p:cNvSpPr>
          <p:nvPr/>
        </p:nvSpPr>
        <p:spPr bwMode="auto">
          <a:xfrm>
            <a:off x="4302125" y="5040313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54" name="Rectangle 437"/>
          <p:cNvSpPr>
            <a:spLocks noChangeArrowheads="1"/>
          </p:cNvSpPr>
          <p:nvPr/>
        </p:nvSpPr>
        <p:spPr bwMode="auto">
          <a:xfrm>
            <a:off x="5368925" y="5040313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55" name="Text Box 438"/>
          <p:cNvSpPr txBox="1">
            <a:spLocks noChangeArrowheads="1"/>
          </p:cNvSpPr>
          <p:nvPr/>
        </p:nvSpPr>
        <p:spPr bwMode="auto">
          <a:xfrm>
            <a:off x="46101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6" name="Text Box 439"/>
          <p:cNvSpPr txBox="1">
            <a:spLocks noChangeArrowheads="1"/>
          </p:cNvSpPr>
          <p:nvPr/>
        </p:nvSpPr>
        <p:spPr bwMode="auto">
          <a:xfrm>
            <a:off x="54864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57" name="Line 440"/>
          <p:cNvSpPr>
            <a:spLocks noChangeShapeType="1"/>
          </p:cNvSpPr>
          <p:nvPr/>
        </p:nvSpPr>
        <p:spPr bwMode="auto">
          <a:xfrm>
            <a:off x="4378325" y="3762375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8" name="Line 441"/>
          <p:cNvSpPr>
            <a:spLocks noChangeShapeType="1"/>
          </p:cNvSpPr>
          <p:nvPr/>
        </p:nvSpPr>
        <p:spPr bwMode="auto">
          <a:xfrm>
            <a:off x="4987925" y="3759200"/>
            <a:ext cx="0" cy="1270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59" name="Line 442"/>
          <p:cNvSpPr>
            <a:spLocks noChangeShapeType="1"/>
          </p:cNvSpPr>
          <p:nvPr/>
        </p:nvSpPr>
        <p:spPr bwMode="auto">
          <a:xfrm>
            <a:off x="3035300" y="6083300"/>
            <a:ext cx="19526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0" name="Line 443"/>
          <p:cNvSpPr>
            <a:spLocks noChangeShapeType="1"/>
          </p:cNvSpPr>
          <p:nvPr/>
        </p:nvSpPr>
        <p:spPr bwMode="auto">
          <a:xfrm flipH="1" flipV="1">
            <a:off x="4978400" y="5349875"/>
            <a:ext cx="9525" cy="7334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1" name="Text Box 448"/>
          <p:cNvSpPr txBox="1">
            <a:spLocks noChangeArrowheads="1"/>
          </p:cNvSpPr>
          <p:nvPr/>
        </p:nvSpPr>
        <p:spPr bwMode="auto">
          <a:xfrm>
            <a:off x="1244600" y="6477000"/>
            <a:ext cx="1150053" cy="315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Page tables</a:t>
            </a:r>
          </a:p>
        </p:txBody>
      </p:sp>
      <p:sp>
        <p:nvSpPr>
          <p:cNvPr id="62" name="Text Box 449"/>
          <p:cNvSpPr txBox="1">
            <a:spLocks noChangeArrowheads="1"/>
          </p:cNvSpPr>
          <p:nvPr/>
        </p:nvSpPr>
        <p:spPr bwMode="auto">
          <a:xfrm>
            <a:off x="685800" y="361315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63" name="Text Box 450"/>
          <p:cNvSpPr txBox="1">
            <a:spLocks noChangeArrowheads="1"/>
          </p:cNvSpPr>
          <p:nvPr/>
        </p:nvSpPr>
        <p:spPr bwMode="auto">
          <a:xfrm>
            <a:off x="4514850" y="3175000"/>
            <a:ext cx="549212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TLB</a:t>
            </a:r>
          </a:p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64" name="Line 451"/>
          <p:cNvSpPr>
            <a:spLocks noChangeShapeType="1"/>
          </p:cNvSpPr>
          <p:nvPr/>
        </p:nvSpPr>
        <p:spPr bwMode="auto">
          <a:xfrm>
            <a:off x="2168525" y="2209800"/>
            <a:ext cx="3276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5" name="Line 452"/>
          <p:cNvSpPr>
            <a:spLocks noChangeShapeType="1"/>
          </p:cNvSpPr>
          <p:nvPr/>
        </p:nvSpPr>
        <p:spPr bwMode="auto">
          <a:xfrm>
            <a:off x="5445125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66" name="Text Box 453"/>
          <p:cNvSpPr txBox="1">
            <a:spLocks noChangeArrowheads="1"/>
          </p:cNvSpPr>
          <p:nvPr/>
        </p:nvSpPr>
        <p:spPr bwMode="auto">
          <a:xfrm>
            <a:off x="5915025" y="5283200"/>
            <a:ext cx="865621" cy="90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Physical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address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(PA)</a:t>
            </a:r>
          </a:p>
        </p:txBody>
      </p:sp>
      <p:sp>
        <p:nvSpPr>
          <p:cNvPr id="67" name="Rectangle 454"/>
          <p:cNvSpPr>
            <a:spLocks noChangeArrowheads="1"/>
          </p:cNvSpPr>
          <p:nvPr/>
        </p:nvSpPr>
        <p:spPr bwMode="auto">
          <a:xfrm>
            <a:off x="5445125" y="12954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Result</a:t>
            </a:r>
          </a:p>
        </p:txBody>
      </p:sp>
      <p:sp>
        <p:nvSpPr>
          <p:cNvPr id="68" name="Text Box 455"/>
          <p:cNvSpPr txBox="1">
            <a:spLocks noChangeArrowheads="1"/>
          </p:cNvSpPr>
          <p:nvPr/>
        </p:nvSpPr>
        <p:spPr bwMode="auto">
          <a:xfrm>
            <a:off x="5810250" y="1066800"/>
            <a:ext cx="560850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32/64</a:t>
            </a:r>
          </a:p>
        </p:txBody>
      </p:sp>
      <p:sp>
        <p:nvSpPr>
          <p:cNvPr id="69" name="Rectangle 456"/>
          <p:cNvSpPr>
            <a:spLocks noChangeArrowheads="1"/>
          </p:cNvSpPr>
          <p:nvPr/>
        </p:nvSpPr>
        <p:spPr bwMode="auto">
          <a:xfrm>
            <a:off x="57499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0" name="Rectangle 457"/>
          <p:cNvSpPr>
            <a:spLocks noChangeArrowheads="1"/>
          </p:cNvSpPr>
          <p:nvPr/>
        </p:nvSpPr>
        <p:spPr bwMode="auto">
          <a:xfrm>
            <a:off x="62833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1" name="Rectangle 458"/>
          <p:cNvSpPr>
            <a:spLocks noChangeArrowheads="1"/>
          </p:cNvSpPr>
          <p:nvPr/>
        </p:nvSpPr>
        <p:spPr bwMode="auto">
          <a:xfrm>
            <a:off x="68167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2" name="Rectangle 459"/>
          <p:cNvSpPr>
            <a:spLocks noChangeArrowheads="1"/>
          </p:cNvSpPr>
          <p:nvPr/>
        </p:nvSpPr>
        <p:spPr bwMode="auto">
          <a:xfrm>
            <a:off x="7350125" y="34290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3" name="Rectangle 460"/>
          <p:cNvSpPr>
            <a:spLocks noChangeArrowheads="1"/>
          </p:cNvSpPr>
          <p:nvPr/>
        </p:nvSpPr>
        <p:spPr bwMode="auto">
          <a:xfrm>
            <a:off x="57499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4" name="Rectangle 461"/>
          <p:cNvSpPr>
            <a:spLocks noChangeArrowheads="1"/>
          </p:cNvSpPr>
          <p:nvPr/>
        </p:nvSpPr>
        <p:spPr bwMode="auto">
          <a:xfrm>
            <a:off x="62833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5" name="Rectangle 462"/>
          <p:cNvSpPr>
            <a:spLocks noChangeArrowheads="1"/>
          </p:cNvSpPr>
          <p:nvPr/>
        </p:nvSpPr>
        <p:spPr bwMode="auto">
          <a:xfrm>
            <a:off x="68167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6" name="Rectangle 463"/>
          <p:cNvSpPr>
            <a:spLocks noChangeArrowheads="1"/>
          </p:cNvSpPr>
          <p:nvPr/>
        </p:nvSpPr>
        <p:spPr bwMode="auto">
          <a:xfrm>
            <a:off x="7350125" y="35814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7" name="Rectangle 464"/>
          <p:cNvSpPr>
            <a:spLocks noChangeArrowheads="1"/>
          </p:cNvSpPr>
          <p:nvPr/>
        </p:nvSpPr>
        <p:spPr bwMode="auto">
          <a:xfrm>
            <a:off x="57499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8" name="Rectangle 465"/>
          <p:cNvSpPr>
            <a:spLocks noChangeArrowheads="1"/>
          </p:cNvSpPr>
          <p:nvPr/>
        </p:nvSpPr>
        <p:spPr bwMode="auto">
          <a:xfrm>
            <a:off x="62833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79" name="Rectangle 466"/>
          <p:cNvSpPr>
            <a:spLocks noChangeArrowheads="1"/>
          </p:cNvSpPr>
          <p:nvPr/>
        </p:nvSpPr>
        <p:spPr bwMode="auto">
          <a:xfrm>
            <a:off x="68167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0" name="Rectangle 467"/>
          <p:cNvSpPr>
            <a:spLocks noChangeArrowheads="1"/>
          </p:cNvSpPr>
          <p:nvPr/>
        </p:nvSpPr>
        <p:spPr bwMode="auto">
          <a:xfrm>
            <a:off x="7350125" y="3733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1" name="Rectangle 468"/>
          <p:cNvSpPr>
            <a:spLocks noChangeArrowheads="1"/>
          </p:cNvSpPr>
          <p:nvPr/>
        </p:nvSpPr>
        <p:spPr bwMode="auto">
          <a:xfrm>
            <a:off x="57499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2" name="Rectangle 469"/>
          <p:cNvSpPr>
            <a:spLocks noChangeArrowheads="1"/>
          </p:cNvSpPr>
          <p:nvPr/>
        </p:nvSpPr>
        <p:spPr bwMode="auto">
          <a:xfrm>
            <a:off x="62833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3" name="Rectangle 470"/>
          <p:cNvSpPr>
            <a:spLocks noChangeArrowheads="1"/>
          </p:cNvSpPr>
          <p:nvPr/>
        </p:nvSpPr>
        <p:spPr bwMode="auto">
          <a:xfrm>
            <a:off x="68167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4" name="Rectangle 471"/>
          <p:cNvSpPr>
            <a:spLocks noChangeArrowheads="1"/>
          </p:cNvSpPr>
          <p:nvPr/>
        </p:nvSpPr>
        <p:spPr bwMode="auto">
          <a:xfrm>
            <a:off x="7350125" y="4114800"/>
            <a:ext cx="533400" cy="1524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Bef>
                <a:spcPct val="30000"/>
              </a:spcBef>
            </a:pPr>
            <a:endParaRPr lang="en-US" sz="16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85" name="Text Box 472"/>
          <p:cNvSpPr txBox="1">
            <a:spLocks noChangeArrowheads="1"/>
          </p:cNvSpPr>
          <p:nvPr/>
        </p:nvSpPr>
        <p:spPr bwMode="auto">
          <a:xfrm>
            <a:off x="6719431" y="3863975"/>
            <a:ext cx="408444" cy="256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...</a:t>
            </a:r>
          </a:p>
        </p:txBody>
      </p:sp>
      <p:sp>
        <p:nvSpPr>
          <p:cNvPr id="86" name="Line 473"/>
          <p:cNvSpPr>
            <a:spLocks noChangeShapeType="1"/>
          </p:cNvSpPr>
          <p:nvPr/>
        </p:nvSpPr>
        <p:spPr bwMode="auto">
          <a:xfrm>
            <a:off x="6130925" y="5181600"/>
            <a:ext cx="457200" cy="0"/>
          </a:xfrm>
          <a:prstGeom prst="line">
            <a:avLst/>
          </a:prstGeom>
          <a:noFill/>
          <a:ln w="5715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7" name="Line 474"/>
          <p:cNvSpPr>
            <a:spLocks noChangeShapeType="1"/>
          </p:cNvSpPr>
          <p:nvPr/>
        </p:nvSpPr>
        <p:spPr bwMode="auto">
          <a:xfrm flipV="1">
            <a:off x="71215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8" name="Line 475"/>
          <p:cNvSpPr>
            <a:spLocks noChangeShapeType="1"/>
          </p:cNvSpPr>
          <p:nvPr/>
        </p:nvSpPr>
        <p:spPr bwMode="auto">
          <a:xfrm flipV="1">
            <a:off x="8493125" y="4648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89" name="Line 476"/>
          <p:cNvSpPr>
            <a:spLocks noChangeShapeType="1"/>
          </p:cNvSpPr>
          <p:nvPr/>
        </p:nvSpPr>
        <p:spPr bwMode="auto">
          <a:xfrm>
            <a:off x="5888038" y="4643438"/>
            <a:ext cx="26050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0" name="Line 477"/>
          <p:cNvSpPr>
            <a:spLocks noChangeShapeType="1"/>
          </p:cNvSpPr>
          <p:nvPr/>
        </p:nvSpPr>
        <p:spPr bwMode="auto">
          <a:xfrm flipV="1">
            <a:off x="588962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1" name="Line 478"/>
          <p:cNvSpPr>
            <a:spLocks noChangeShapeType="1"/>
          </p:cNvSpPr>
          <p:nvPr/>
        </p:nvSpPr>
        <p:spPr bwMode="auto">
          <a:xfrm flipV="1">
            <a:off x="6435725" y="4267200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2" name="Line 479"/>
          <p:cNvSpPr>
            <a:spLocks noChangeShapeType="1"/>
          </p:cNvSpPr>
          <p:nvPr/>
        </p:nvSpPr>
        <p:spPr bwMode="auto">
          <a:xfrm flipV="1">
            <a:off x="69596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3" name="Line 480"/>
          <p:cNvSpPr>
            <a:spLocks noChangeShapeType="1"/>
          </p:cNvSpPr>
          <p:nvPr/>
        </p:nvSpPr>
        <p:spPr bwMode="auto">
          <a:xfrm flipV="1">
            <a:off x="7493000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4" name="Line 481"/>
          <p:cNvSpPr>
            <a:spLocks noChangeShapeType="1"/>
          </p:cNvSpPr>
          <p:nvPr/>
        </p:nvSpPr>
        <p:spPr bwMode="auto">
          <a:xfrm flipV="1">
            <a:off x="8188325" y="3505200"/>
            <a:ext cx="0" cy="1524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5" name="Line 482"/>
          <p:cNvSpPr>
            <a:spLocks noChangeShapeType="1"/>
          </p:cNvSpPr>
          <p:nvPr/>
        </p:nvSpPr>
        <p:spPr bwMode="auto">
          <a:xfrm flipH="1">
            <a:off x="7883525" y="35052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6" name="Line 483"/>
          <p:cNvSpPr>
            <a:spLocks noChangeShapeType="1"/>
          </p:cNvSpPr>
          <p:nvPr/>
        </p:nvSpPr>
        <p:spPr bwMode="auto">
          <a:xfrm flipH="1">
            <a:off x="7883525" y="36576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7" name="Line 484"/>
          <p:cNvSpPr>
            <a:spLocks noChangeShapeType="1"/>
          </p:cNvSpPr>
          <p:nvPr/>
        </p:nvSpPr>
        <p:spPr bwMode="auto">
          <a:xfrm flipH="1">
            <a:off x="7883525" y="3810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8" name="Line 485"/>
          <p:cNvSpPr>
            <a:spLocks noChangeShapeType="1"/>
          </p:cNvSpPr>
          <p:nvPr/>
        </p:nvSpPr>
        <p:spPr bwMode="auto">
          <a:xfrm flipH="1">
            <a:off x="7883525" y="41910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99" name="Line 429"/>
          <p:cNvSpPr>
            <a:spLocks noChangeShapeType="1"/>
          </p:cNvSpPr>
          <p:nvPr/>
        </p:nvSpPr>
        <p:spPr bwMode="auto">
          <a:xfrm>
            <a:off x="658813" y="5245100"/>
            <a:ext cx="0" cy="7762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0" name="Line 430"/>
          <p:cNvSpPr>
            <a:spLocks noChangeShapeType="1"/>
          </p:cNvSpPr>
          <p:nvPr/>
        </p:nvSpPr>
        <p:spPr bwMode="auto">
          <a:xfrm flipV="1">
            <a:off x="658813" y="6021388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01" name="Oval 486"/>
          <p:cNvSpPr>
            <a:spLocks noChangeArrowheads="1"/>
          </p:cNvSpPr>
          <p:nvPr/>
        </p:nvSpPr>
        <p:spPr bwMode="auto">
          <a:xfrm>
            <a:off x="623888" y="5207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2" name="Oval 487"/>
          <p:cNvSpPr>
            <a:spLocks noChangeArrowheads="1"/>
          </p:cNvSpPr>
          <p:nvPr/>
        </p:nvSpPr>
        <p:spPr bwMode="auto">
          <a:xfrm>
            <a:off x="6953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3" name="Oval 488"/>
          <p:cNvSpPr>
            <a:spLocks noChangeArrowheads="1"/>
          </p:cNvSpPr>
          <p:nvPr/>
        </p:nvSpPr>
        <p:spPr bwMode="auto">
          <a:xfrm>
            <a:off x="2130425" y="21590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4" name="Oval 489"/>
          <p:cNvSpPr>
            <a:spLocks noChangeArrowheads="1"/>
          </p:cNvSpPr>
          <p:nvPr/>
        </p:nvSpPr>
        <p:spPr bwMode="auto">
          <a:xfrm>
            <a:off x="1368425" y="22606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5" name="Line 491"/>
          <p:cNvSpPr>
            <a:spLocks noChangeShapeType="1"/>
          </p:cNvSpPr>
          <p:nvPr/>
        </p:nvSpPr>
        <p:spPr bwMode="auto">
          <a:xfrm flipH="1" flipV="1">
            <a:off x="6054725" y="1600200"/>
            <a:ext cx="0" cy="1828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06" name="Rectangle 492"/>
          <p:cNvSpPr>
            <a:spLocks noChangeArrowheads="1"/>
          </p:cNvSpPr>
          <p:nvPr/>
        </p:nvSpPr>
        <p:spPr bwMode="auto">
          <a:xfrm>
            <a:off x="6892925" y="5029200"/>
            <a:ext cx="1066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CT</a:t>
            </a:r>
          </a:p>
        </p:txBody>
      </p:sp>
      <p:sp>
        <p:nvSpPr>
          <p:cNvPr id="107" name="Rectangle 493"/>
          <p:cNvSpPr>
            <a:spLocks noChangeArrowheads="1"/>
          </p:cNvSpPr>
          <p:nvPr/>
        </p:nvSpPr>
        <p:spPr bwMode="auto">
          <a:xfrm>
            <a:off x="82645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CO</a:t>
            </a:r>
          </a:p>
        </p:txBody>
      </p:sp>
      <p:sp>
        <p:nvSpPr>
          <p:cNvPr id="108" name="Text Box 494"/>
          <p:cNvSpPr txBox="1">
            <a:spLocks noChangeArrowheads="1"/>
          </p:cNvSpPr>
          <p:nvPr/>
        </p:nvSpPr>
        <p:spPr bwMode="auto">
          <a:xfrm>
            <a:off x="7251700" y="4800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109" name="Text Box 495"/>
          <p:cNvSpPr txBox="1">
            <a:spLocks noChangeArrowheads="1"/>
          </p:cNvSpPr>
          <p:nvPr/>
        </p:nvSpPr>
        <p:spPr bwMode="auto">
          <a:xfrm>
            <a:off x="82899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0" name="Rectangle 496"/>
          <p:cNvSpPr>
            <a:spLocks noChangeArrowheads="1"/>
          </p:cNvSpPr>
          <p:nvPr/>
        </p:nvSpPr>
        <p:spPr bwMode="auto">
          <a:xfrm>
            <a:off x="7959725" y="5029200"/>
            <a:ext cx="3048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>
                <a:solidFill>
                  <a:schemeClr val="tx2"/>
                </a:solidFill>
                <a:latin typeface="+mn-lt"/>
              </a:rPr>
              <a:t>CI</a:t>
            </a:r>
          </a:p>
        </p:txBody>
      </p:sp>
      <p:sp>
        <p:nvSpPr>
          <p:cNvPr id="111" name="Text Box 497"/>
          <p:cNvSpPr txBox="1">
            <a:spLocks noChangeArrowheads="1"/>
          </p:cNvSpPr>
          <p:nvPr/>
        </p:nvSpPr>
        <p:spPr bwMode="auto">
          <a:xfrm>
            <a:off x="7959725" y="48006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6</a:t>
            </a:r>
          </a:p>
        </p:txBody>
      </p:sp>
      <p:sp>
        <p:nvSpPr>
          <p:cNvPr id="112" name="Oval 498"/>
          <p:cNvSpPr>
            <a:spLocks noChangeArrowheads="1"/>
          </p:cNvSpPr>
          <p:nvPr/>
        </p:nvSpPr>
        <p:spPr bwMode="auto">
          <a:xfrm>
            <a:off x="70834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3" name="Oval 499"/>
          <p:cNvSpPr>
            <a:spLocks noChangeArrowheads="1"/>
          </p:cNvSpPr>
          <p:nvPr/>
        </p:nvSpPr>
        <p:spPr bwMode="auto">
          <a:xfrm>
            <a:off x="81375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4" name="Oval 500"/>
          <p:cNvSpPr>
            <a:spLocks noChangeArrowheads="1"/>
          </p:cNvSpPr>
          <p:nvPr/>
        </p:nvSpPr>
        <p:spPr bwMode="auto">
          <a:xfrm>
            <a:off x="8455025" y="499110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5" name="Line 501"/>
          <p:cNvSpPr>
            <a:spLocks noChangeShapeType="1"/>
          </p:cNvSpPr>
          <p:nvPr/>
        </p:nvSpPr>
        <p:spPr bwMode="auto">
          <a:xfrm>
            <a:off x="7883525" y="5715000"/>
            <a:ext cx="990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6" name="Line 502"/>
          <p:cNvSpPr>
            <a:spLocks noChangeShapeType="1"/>
          </p:cNvSpPr>
          <p:nvPr/>
        </p:nvSpPr>
        <p:spPr bwMode="auto">
          <a:xfrm flipV="1">
            <a:off x="8874125" y="2590800"/>
            <a:ext cx="0" cy="31242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17" name="Rectangle 503"/>
          <p:cNvSpPr>
            <a:spLocks noChangeArrowheads="1"/>
          </p:cNvSpPr>
          <p:nvPr/>
        </p:nvSpPr>
        <p:spPr bwMode="auto">
          <a:xfrm>
            <a:off x="7426325" y="1066800"/>
            <a:ext cx="1524000" cy="8382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L2, L3,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main memory</a:t>
            </a:r>
            <a:endParaRPr lang="en-US" sz="16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18" name="Text Box 504"/>
          <p:cNvSpPr txBox="1">
            <a:spLocks noChangeArrowheads="1"/>
          </p:cNvSpPr>
          <p:nvPr/>
        </p:nvSpPr>
        <p:spPr bwMode="auto">
          <a:xfrm>
            <a:off x="5724525" y="2806700"/>
            <a:ext cx="2773363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L1 </a:t>
            </a:r>
            <a:r>
              <a:rPr lang="en-US" sz="1600" b="1" dirty="0" err="1">
                <a:solidFill>
                  <a:schemeClr val="tx2"/>
                </a:solidFill>
                <a:latin typeface="+mn-lt"/>
              </a:rPr>
              <a:t>d</a:t>
            </a:r>
            <a:r>
              <a:rPr lang="en-US" sz="1600" b="1" dirty="0">
                <a:solidFill>
                  <a:schemeClr val="tx2"/>
                </a:solidFill>
                <a:latin typeface="+mn-lt"/>
              </a:rPr>
              <a:t>-cache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b="1" dirty="0">
                <a:solidFill>
                  <a:schemeClr val="tx2"/>
                </a:solidFill>
                <a:latin typeface="+mn-lt"/>
              </a:rPr>
              <a:t>(64 sets, 8 lines/set)</a:t>
            </a:r>
          </a:p>
        </p:txBody>
      </p:sp>
      <p:sp>
        <p:nvSpPr>
          <p:cNvPr id="119" name="Line 505"/>
          <p:cNvSpPr>
            <a:spLocks noChangeShapeType="1"/>
          </p:cNvSpPr>
          <p:nvPr/>
        </p:nvSpPr>
        <p:spPr bwMode="auto">
          <a:xfrm flipH="1">
            <a:off x="8264525" y="2590800"/>
            <a:ext cx="609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0" name="Line 506"/>
          <p:cNvSpPr>
            <a:spLocks noChangeShapeType="1"/>
          </p:cNvSpPr>
          <p:nvPr/>
        </p:nvSpPr>
        <p:spPr bwMode="auto">
          <a:xfrm flipV="1">
            <a:off x="8264525" y="1905000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1" name="Line 507"/>
          <p:cNvSpPr>
            <a:spLocks noChangeShapeType="1"/>
          </p:cNvSpPr>
          <p:nvPr/>
        </p:nvSpPr>
        <p:spPr bwMode="auto">
          <a:xfrm flipH="1">
            <a:off x="6511925" y="1447800"/>
            <a:ext cx="914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2" name="Text Box 508"/>
          <p:cNvSpPr txBox="1">
            <a:spLocks noChangeArrowheads="1"/>
          </p:cNvSpPr>
          <p:nvPr/>
        </p:nvSpPr>
        <p:spPr bwMode="auto">
          <a:xfrm>
            <a:off x="6013450" y="2057400"/>
            <a:ext cx="461251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hit</a:t>
            </a:r>
          </a:p>
        </p:txBody>
      </p:sp>
      <p:sp>
        <p:nvSpPr>
          <p:cNvPr id="123" name="Text Box 509"/>
          <p:cNvSpPr txBox="1">
            <a:spLocks noChangeArrowheads="1"/>
          </p:cNvSpPr>
          <p:nvPr/>
        </p:nvSpPr>
        <p:spPr bwMode="auto">
          <a:xfrm>
            <a:off x="8229600" y="1981200"/>
            <a:ext cx="605718" cy="610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L1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600" i="1" dirty="0">
                <a:solidFill>
                  <a:schemeClr val="tx2"/>
                </a:solidFill>
                <a:latin typeface="+mn-lt"/>
              </a:rPr>
              <a:t>miss</a:t>
            </a:r>
          </a:p>
        </p:txBody>
      </p:sp>
      <p:sp>
        <p:nvSpPr>
          <p:cNvPr id="124" name="Line 510"/>
          <p:cNvSpPr>
            <a:spLocks noChangeShapeType="1"/>
          </p:cNvSpPr>
          <p:nvPr/>
        </p:nvSpPr>
        <p:spPr bwMode="auto">
          <a:xfrm flipH="1">
            <a:off x="1787525" y="1447800"/>
            <a:ext cx="3657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5" name="Line 511"/>
          <p:cNvSpPr>
            <a:spLocks noChangeShapeType="1"/>
          </p:cNvSpPr>
          <p:nvPr/>
        </p:nvSpPr>
        <p:spPr bwMode="auto">
          <a:xfrm flipV="1">
            <a:off x="7731125" y="5486400"/>
            <a:ext cx="3810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6" name="Line 512"/>
          <p:cNvSpPr>
            <a:spLocks noChangeShapeType="1"/>
          </p:cNvSpPr>
          <p:nvPr/>
        </p:nvSpPr>
        <p:spPr bwMode="auto">
          <a:xfrm>
            <a:off x="7883525" y="54864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27" name="Text Box 513"/>
          <p:cNvSpPr txBox="1">
            <a:spLocks noChangeArrowheads="1"/>
          </p:cNvSpPr>
          <p:nvPr/>
        </p:nvSpPr>
        <p:spPr bwMode="auto">
          <a:xfrm>
            <a:off x="1411288" y="1529348"/>
            <a:ext cx="1889560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600" b="1">
                <a:latin typeface="+mn-lt"/>
              </a:rPr>
              <a:t>Virtual address (VA)</a:t>
            </a:r>
          </a:p>
        </p:txBody>
      </p:sp>
      <p:sp>
        <p:nvSpPr>
          <p:cNvPr id="128" name="Rectangle 514"/>
          <p:cNvSpPr>
            <a:spLocks noChangeArrowheads="1"/>
          </p:cNvSpPr>
          <p:nvPr/>
        </p:nvSpPr>
        <p:spPr bwMode="auto">
          <a:xfrm>
            <a:off x="16351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VPN3</a:t>
            </a:r>
          </a:p>
        </p:txBody>
      </p:sp>
      <p:sp>
        <p:nvSpPr>
          <p:cNvPr id="129" name="Rectangle 515"/>
          <p:cNvSpPr>
            <a:spLocks noChangeArrowheads="1"/>
          </p:cNvSpPr>
          <p:nvPr/>
        </p:nvSpPr>
        <p:spPr bwMode="auto">
          <a:xfrm>
            <a:off x="2168525" y="4940300"/>
            <a:ext cx="533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VPN4</a:t>
            </a:r>
          </a:p>
        </p:txBody>
      </p:sp>
      <p:sp>
        <p:nvSpPr>
          <p:cNvPr id="130" name="Text Box 516"/>
          <p:cNvSpPr txBox="1">
            <a:spLocks noChangeArrowheads="1"/>
          </p:cNvSpPr>
          <p:nvPr/>
        </p:nvSpPr>
        <p:spPr bwMode="auto">
          <a:xfrm>
            <a:off x="2247900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31" name="Text Box 517"/>
          <p:cNvSpPr txBox="1">
            <a:spLocks noChangeArrowheads="1"/>
          </p:cNvSpPr>
          <p:nvPr/>
        </p:nvSpPr>
        <p:spPr bwMode="auto">
          <a:xfrm>
            <a:off x="1787525" y="4724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grpSp>
        <p:nvGrpSpPr>
          <p:cNvPr id="132" name="Group 641"/>
          <p:cNvGrpSpPr>
            <a:grpSpLocks/>
          </p:cNvGrpSpPr>
          <p:nvPr/>
        </p:nvGrpSpPr>
        <p:grpSpPr bwMode="auto">
          <a:xfrm>
            <a:off x="1106488" y="5632450"/>
            <a:ext cx="276225" cy="450850"/>
            <a:chOff x="739" y="2900"/>
            <a:chExt cx="174" cy="284"/>
          </a:xfrm>
        </p:grpSpPr>
        <p:sp>
          <p:nvSpPr>
            <p:cNvPr id="133" name="Line 43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4" name="Line 43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35" name="Line 523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sp>
        <p:nvSpPr>
          <p:cNvPr id="136" name="Rectangle 525"/>
          <p:cNvSpPr>
            <a:spLocks noChangeArrowheads="1"/>
          </p:cNvSpPr>
          <p:nvPr/>
        </p:nvSpPr>
        <p:spPr bwMode="auto">
          <a:xfrm>
            <a:off x="1387475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7" name="Rectangle 526"/>
          <p:cNvSpPr>
            <a:spLocks noChangeArrowheads="1"/>
          </p:cNvSpPr>
          <p:nvPr/>
        </p:nvSpPr>
        <p:spPr bwMode="auto">
          <a:xfrm>
            <a:off x="1387475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38" name="Line 542"/>
          <p:cNvSpPr>
            <a:spLocks noChangeShapeType="1"/>
          </p:cNvSpPr>
          <p:nvPr/>
        </p:nvSpPr>
        <p:spPr bwMode="auto">
          <a:xfrm>
            <a:off x="1249363" y="5254625"/>
            <a:ext cx="0" cy="7842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39" name="Line 543"/>
          <p:cNvSpPr>
            <a:spLocks noChangeShapeType="1"/>
          </p:cNvSpPr>
          <p:nvPr/>
        </p:nvSpPr>
        <p:spPr bwMode="auto">
          <a:xfrm flipV="1">
            <a:off x="1249363" y="6030913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0" name="Oval 544"/>
          <p:cNvSpPr>
            <a:spLocks noChangeArrowheads="1"/>
          </p:cNvSpPr>
          <p:nvPr/>
        </p:nvSpPr>
        <p:spPr bwMode="auto">
          <a:xfrm>
            <a:off x="1214438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1" name="Rectangle 610"/>
          <p:cNvSpPr>
            <a:spLocks noChangeArrowheads="1"/>
          </p:cNvSpPr>
          <p:nvPr/>
        </p:nvSpPr>
        <p:spPr bwMode="auto">
          <a:xfrm>
            <a:off x="2025650" y="5626100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2" name="Rectangle 611"/>
          <p:cNvSpPr>
            <a:spLocks noChangeArrowheads="1"/>
          </p:cNvSpPr>
          <p:nvPr/>
        </p:nvSpPr>
        <p:spPr bwMode="auto">
          <a:xfrm>
            <a:off x="2025650" y="5905500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3" name="Line 612"/>
          <p:cNvSpPr>
            <a:spLocks noChangeShapeType="1"/>
          </p:cNvSpPr>
          <p:nvPr/>
        </p:nvSpPr>
        <p:spPr bwMode="auto">
          <a:xfrm flipH="1">
            <a:off x="1885950" y="5254625"/>
            <a:ext cx="1588" cy="7905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4" name="Line 613"/>
          <p:cNvSpPr>
            <a:spLocks noChangeShapeType="1"/>
          </p:cNvSpPr>
          <p:nvPr/>
        </p:nvSpPr>
        <p:spPr bwMode="auto">
          <a:xfrm flipV="1">
            <a:off x="1887538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45" name="Oval 614"/>
          <p:cNvSpPr>
            <a:spLocks noChangeArrowheads="1"/>
          </p:cNvSpPr>
          <p:nvPr/>
        </p:nvSpPr>
        <p:spPr bwMode="auto">
          <a:xfrm>
            <a:off x="1852613" y="5216525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6" name="Rectangle 619"/>
          <p:cNvSpPr>
            <a:spLocks noChangeArrowheads="1"/>
          </p:cNvSpPr>
          <p:nvPr/>
        </p:nvSpPr>
        <p:spPr bwMode="auto">
          <a:xfrm>
            <a:off x="2663825" y="5621338"/>
            <a:ext cx="368300" cy="91440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7" name="Rectangle 620"/>
          <p:cNvSpPr>
            <a:spLocks noChangeArrowheads="1"/>
          </p:cNvSpPr>
          <p:nvPr/>
        </p:nvSpPr>
        <p:spPr bwMode="auto">
          <a:xfrm>
            <a:off x="2663825" y="5900738"/>
            <a:ext cx="368300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PTE</a:t>
            </a:r>
          </a:p>
        </p:txBody>
      </p:sp>
      <p:sp>
        <p:nvSpPr>
          <p:cNvPr id="148" name="Line 621"/>
          <p:cNvSpPr>
            <a:spLocks noChangeShapeType="1"/>
          </p:cNvSpPr>
          <p:nvPr/>
        </p:nvSpPr>
        <p:spPr bwMode="auto">
          <a:xfrm>
            <a:off x="2525713" y="5249863"/>
            <a:ext cx="0" cy="7889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49" name="Line 622"/>
          <p:cNvSpPr>
            <a:spLocks noChangeShapeType="1"/>
          </p:cNvSpPr>
          <p:nvPr/>
        </p:nvSpPr>
        <p:spPr bwMode="auto">
          <a:xfrm flipV="1">
            <a:off x="2525713" y="6035675"/>
            <a:ext cx="133350" cy="9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 sz="1400">
              <a:latin typeface="+mn-lt"/>
            </a:endParaRPr>
          </a:p>
        </p:txBody>
      </p:sp>
      <p:sp>
        <p:nvSpPr>
          <p:cNvPr id="150" name="Oval 623"/>
          <p:cNvSpPr>
            <a:spLocks noChangeArrowheads="1"/>
          </p:cNvSpPr>
          <p:nvPr/>
        </p:nvSpPr>
        <p:spPr bwMode="auto">
          <a:xfrm>
            <a:off x="2490788" y="5211763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1" name="Line 626"/>
          <p:cNvSpPr>
            <a:spLocks noChangeShapeType="1"/>
          </p:cNvSpPr>
          <p:nvPr/>
        </p:nvSpPr>
        <p:spPr bwMode="auto">
          <a:xfrm>
            <a:off x="60166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2" name="Line 627"/>
          <p:cNvSpPr>
            <a:spLocks noChangeShapeType="1"/>
          </p:cNvSpPr>
          <p:nvPr/>
        </p:nvSpPr>
        <p:spPr bwMode="auto">
          <a:xfrm>
            <a:off x="6540500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3" name="Line 628"/>
          <p:cNvSpPr>
            <a:spLocks noChangeShapeType="1"/>
          </p:cNvSpPr>
          <p:nvPr/>
        </p:nvSpPr>
        <p:spPr bwMode="auto">
          <a:xfrm>
            <a:off x="7064375" y="3429000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4" name="Line 629"/>
          <p:cNvSpPr>
            <a:spLocks noChangeShapeType="1"/>
          </p:cNvSpPr>
          <p:nvPr/>
        </p:nvSpPr>
        <p:spPr bwMode="auto">
          <a:xfrm>
            <a:off x="7616825" y="3438525"/>
            <a:ext cx="0" cy="447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5" name="Line 631"/>
          <p:cNvSpPr>
            <a:spLocks noChangeShapeType="1"/>
          </p:cNvSpPr>
          <p:nvPr/>
        </p:nvSpPr>
        <p:spPr bwMode="auto">
          <a:xfrm>
            <a:off x="6019800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6" name="Line 632"/>
          <p:cNvSpPr>
            <a:spLocks noChangeShapeType="1"/>
          </p:cNvSpPr>
          <p:nvPr/>
        </p:nvSpPr>
        <p:spPr bwMode="auto">
          <a:xfrm>
            <a:off x="6550025" y="4119563"/>
            <a:ext cx="0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7" name="Line 633"/>
          <p:cNvSpPr>
            <a:spLocks noChangeShapeType="1"/>
          </p:cNvSpPr>
          <p:nvPr/>
        </p:nvSpPr>
        <p:spPr bwMode="auto">
          <a:xfrm>
            <a:off x="7086600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8" name="Line 634"/>
          <p:cNvSpPr>
            <a:spLocks noChangeShapeType="1"/>
          </p:cNvSpPr>
          <p:nvPr/>
        </p:nvSpPr>
        <p:spPr bwMode="auto">
          <a:xfrm>
            <a:off x="7616825" y="4117975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59" name="Line 635"/>
          <p:cNvSpPr>
            <a:spLocks noChangeShapeType="1"/>
          </p:cNvSpPr>
          <p:nvPr/>
        </p:nvSpPr>
        <p:spPr bwMode="auto">
          <a:xfrm flipV="1">
            <a:off x="6162675" y="426720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0" name="Line 636"/>
          <p:cNvSpPr>
            <a:spLocks noChangeShapeType="1"/>
          </p:cNvSpPr>
          <p:nvPr/>
        </p:nvSpPr>
        <p:spPr bwMode="auto">
          <a:xfrm flipV="1">
            <a:off x="6683375" y="4268788"/>
            <a:ext cx="0" cy="374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1" name="Line 637"/>
          <p:cNvSpPr>
            <a:spLocks noChangeShapeType="1"/>
          </p:cNvSpPr>
          <p:nvPr/>
        </p:nvSpPr>
        <p:spPr bwMode="auto">
          <a:xfrm flipV="1">
            <a:off x="7223125" y="4260850"/>
            <a:ext cx="0" cy="381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2" name="Line 638"/>
          <p:cNvSpPr>
            <a:spLocks noChangeShapeType="1"/>
          </p:cNvSpPr>
          <p:nvPr/>
        </p:nvSpPr>
        <p:spPr bwMode="auto">
          <a:xfrm flipV="1">
            <a:off x="7759700" y="4270375"/>
            <a:ext cx="0" cy="373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sp>
        <p:nvSpPr>
          <p:cNvPr id="163" name="Line 639"/>
          <p:cNvSpPr>
            <a:spLocks noChangeShapeType="1"/>
          </p:cNvSpPr>
          <p:nvPr/>
        </p:nvSpPr>
        <p:spPr bwMode="auto">
          <a:xfrm>
            <a:off x="536575" y="5626100"/>
            <a:ext cx="2349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  <p:grpSp>
        <p:nvGrpSpPr>
          <p:cNvPr id="164" name="Group 642"/>
          <p:cNvGrpSpPr>
            <a:grpSpLocks/>
          </p:cNvGrpSpPr>
          <p:nvPr/>
        </p:nvGrpSpPr>
        <p:grpSpPr bwMode="auto">
          <a:xfrm>
            <a:off x="1754188" y="5627688"/>
            <a:ext cx="276225" cy="450850"/>
            <a:chOff x="739" y="2900"/>
            <a:chExt cx="174" cy="284"/>
          </a:xfrm>
        </p:grpSpPr>
        <p:sp>
          <p:nvSpPr>
            <p:cNvPr id="165" name="Line 643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6" name="Line 644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67" name="Line 645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  <p:grpSp>
        <p:nvGrpSpPr>
          <p:cNvPr id="168" name="Group 646"/>
          <p:cNvGrpSpPr>
            <a:grpSpLocks/>
          </p:cNvGrpSpPr>
          <p:nvPr/>
        </p:nvGrpSpPr>
        <p:grpSpPr bwMode="auto">
          <a:xfrm>
            <a:off x="2392363" y="5627688"/>
            <a:ext cx="276225" cy="450850"/>
            <a:chOff x="739" y="2900"/>
            <a:chExt cx="174" cy="284"/>
          </a:xfrm>
        </p:grpSpPr>
        <p:sp>
          <p:nvSpPr>
            <p:cNvPr id="169" name="Line 647"/>
            <p:cNvSpPr>
              <a:spLocks noChangeShapeType="1"/>
            </p:cNvSpPr>
            <p:nvPr/>
          </p:nvSpPr>
          <p:spPr bwMode="auto">
            <a:xfrm flipV="1">
              <a:off x="739" y="3181"/>
              <a:ext cx="40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0" name="Line 648"/>
            <p:cNvSpPr>
              <a:spLocks noChangeShapeType="1"/>
            </p:cNvSpPr>
            <p:nvPr/>
          </p:nvSpPr>
          <p:spPr bwMode="auto">
            <a:xfrm flipV="1">
              <a:off x="779" y="2900"/>
              <a:ext cx="0" cy="2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  <p:sp>
          <p:nvSpPr>
            <p:cNvPr id="171" name="Line 649"/>
            <p:cNvSpPr>
              <a:spLocks noChangeShapeType="1"/>
            </p:cNvSpPr>
            <p:nvPr/>
          </p:nvSpPr>
          <p:spPr bwMode="auto">
            <a:xfrm>
              <a:off x="779" y="2900"/>
              <a:ext cx="134" cy="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90487" tIns="44450" rIns="90487" bIns="44450" anchor="ctr">
              <a:prstTxWarp prst="textNoShape">
                <a:avLst/>
              </a:prstTxWarp>
            </a:bodyPr>
            <a:lstStyle/>
            <a:p>
              <a:endParaRPr lang="en-US" sz="1600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1-3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 table physical 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PS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 table. </a:t>
            </a:r>
            <a:r>
              <a:rPr lang="en-GB" sz="2000" dirty="0" smtClean="0">
                <a:latin typeface="Calibri" pitchFamily="34" charset="0"/>
                <a:ea typeface="msgothic" charset="0"/>
                <a:cs typeface="msgothic" charset="0"/>
              </a:rPr>
              <a:t>Significant fields:</a:t>
            </a:r>
            <a:endParaRPr lang="en-GB" sz="2000" b="1" dirty="0" smtClean="0">
              <a:latin typeface="Calibri" pitchFamily="34" charset="0"/>
              <a:ea typeface="msgothic" charset="0"/>
              <a:cs typeface="msgothic" charset="0"/>
            </a:endParaRP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table present in physical memory (1) or not (0).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(kernel) mode access permission for all reachable pages.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the child page table.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PS: 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 size either 4 KB or 4 MB (defined for Level 1 </a:t>
            </a:r>
            <a:r>
              <a:rPr lang="en-GB" sz="1600" b="0" dirty="0" err="1" smtClean="0">
                <a:latin typeface="Calibri" pitchFamily="34" charset="0"/>
                <a:ea typeface="msgothic" charset="0"/>
                <a:cs typeface="msgothic" charset="0"/>
              </a:rPr>
              <a:t>PTEs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only).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table physical 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 table address (forces page tables to 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all pages reachable from this PTE.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 table location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517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93713"/>
            <a:ext cx="73485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Core i7 Level 4 Page Table Entries</a:t>
            </a:r>
            <a:endParaRPr lang="en-GB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1828800" y="1524000"/>
            <a:ext cx="2667000" cy="3810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physical </a:t>
            </a: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base 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address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4958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5486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G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5867400" y="1524000"/>
            <a:ext cx="3810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6248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dirty="0" smtClean="0"/>
              <a:t>D</a:t>
            </a:r>
            <a:endParaRPr lang="en-US" sz="1400" dirty="0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629400" y="1524000"/>
            <a:ext cx="381000" cy="381000"/>
          </a:xfrm>
          <a:prstGeom prst="rect">
            <a:avLst/>
          </a:prstGeom>
          <a:solidFill>
            <a:srgbClr val="F6D2D2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</a:t>
            </a:r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7010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CD</a:t>
            </a: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7391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WT</a:t>
            </a: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7772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U/S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8153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R/W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85344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P=1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" y="2712466"/>
            <a:ext cx="6934200" cy="354637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2000" b="1" dirty="0" smtClean="0">
                <a:latin typeface="Calibri" pitchFamily="34" charset="0"/>
                <a:ea typeface="msgothic" charset="0"/>
                <a:cs typeface="msgothic" charset="0"/>
              </a:rPr>
              <a:t>Each entry references a 4K child page. Significant fields: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P: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Child page is present in memory (1) or not (0)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R/W: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Read-only or read-write access permission for child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U/S: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User or supervisor mode access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WT: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Write-through or write-back cache policy for this page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A: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Reference bit (set by MMU on reads and writes, cleared by software) 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D: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Dirty bit (set by MMU on writes, cleared by software)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Page physical </a:t>
            </a:r>
            <a:r>
              <a:rPr lang="en-GB" sz="1600" b="1" dirty="0">
                <a:latin typeface="Calibri" pitchFamily="34" charset="0"/>
                <a:ea typeface="msgothic" charset="0"/>
                <a:cs typeface="msgothic" charset="0"/>
              </a:rPr>
              <a:t>base address:</a:t>
            </a:r>
            <a:r>
              <a:rPr lang="en-GB" sz="16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40 most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significant bits of physical page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address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(forces 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pages to </a:t>
            </a:r>
            <a:r>
              <a:rPr lang="en-GB" sz="1600" b="0" dirty="0">
                <a:latin typeface="Calibri" pitchFamily="34" charset="0"/>
                <a:ea typeface="msgothic" charset="0"/>
                <a:cs typeface="msgothic" charset="0"/>
              </a:rPr>
              <a:t>be 4KB aligned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)</a:t>
            </a:r>
          </a:p>
          <a:p>
            <a:pPr marL="341313" indent="-341313">
              <a:lnSpc>
                <a:spcPct val="88000"/>
              </a:lnSpc>
              <a:spcBef>
                <a:spcPts val="1200"/>
              </a:spcBef>
              <a:tabLst>
                <a:tab pos="341313" algn="l"/>
                <a:tab pos="1255713" algn="l"/>
                <a:tab pos="2170113" algn="l"/>
                <a:tab pos="3084513" algn="l"/>
                <a:tab pos="3998913" algn="l"/>
                <a:tab pos="4913313" algn="l"/>
                <a:tab pos="5827713" algn="l"/>
                <a:tab pos="6742113" algn="l"/>
                <a:tab pos="7656513" algn="l"/>
                <a:tab pos="8570913" algn="l"/>
                <a:tab pos="9485313" algn="l"/>
                <a:tab pos="10399713" algn="l"/>
              </a:tabLst>
            </a:pPr>
            <a:r>
              <a:rPr lang="en-GB" sz="1600" dirty="0" smtClean="0">
                <a:latin typeface="Calibri" pitchFamily="34" charset="0"/>
                <a:ea typeface="msgothic" charset="0"/>
                <a:cs typeface="msgothic" charset="0"/>
              </a:rPr>
              <a:t>XD:</a:t>
            </a:r>
            <a:r>
              <a:rPr lang="en-GB" sz="1600" b="0" dirty="0" smtClean="0">
                <a:latin typeface="Calibri" pitchFamily="34" charset="0"/>
                <a:ea typeface="msgothic" charset="0"/>
                <a:cs typeface="msgothic" charset="0"/>
              </a:rPr>
              <a:t> Disable or enable instruction fetches from this page.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1769124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51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4189413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422775" y="1299695"/>
            <a:ext cx="36522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11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52562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9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5562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8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5943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7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62738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6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6929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5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7086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4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7467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3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7847013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2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8229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1</a:t>
            </a:r>
          </a:p>
        </p:txBody>
      </p:sp>
      <p:sp>
        <p:nvSpPr>
          <p:cNvPr id="10266" name="Text Box 26"/>
          <p:cNvSpPr txBox="1">
            <a:spLocks noChangeArrowheads="1"/>
          </p:cNvSpPr>
          <p:nvPr/>
        </p:nvSpPr>
        <p:spPr bwMode="auto">
          <a:xfrm>
            <a:off x="8610600" y="1299695"/>
            <a:ext cx="273857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0</a:t>
            </a:r>
          </a:p>
        </p:txBody>
      </p:sp>
      <p:sp>
        <p:nvSpPr>
          <p:cNvPr id="33" name="Rectangle 3"/>
          <p:cNvSpPr>
            <a:spLocks noChangeArrowheads="1"/>
          </p:cNvSpPr>
          <p:nvPr/>
        </p:nvSpPr>
        <p:spPr bwMode="auto">
          <a:xfrm>
            <a:off x="838200" y="1524000"/>
            <a:ext cx="990600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Unused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57200" y="15240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XD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5" name="Rectangle 27"/>
          <p:cNvSpPr>
            <a:spLocks noChangeArrowheads="1"/>
          </p:cNvSpPr>
          <p:nvPr/>
        </p:nvSpPr>
        <p:spPr bwMode="auto">
          <a:xfrm>
            <a:off x="457200" y="2133600"/>
            <a:ext cx="8093075" cy="381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Available for OS (page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 </a:t>
            </a: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l</a:t>
            </a:r>
            <a:r>
              <a:rPr lang="en-GB" sz="1400" b="1" dirty="0" smtClean="0">
                <a:latin typeface="Calibri" pitchFamily="34" charset="0"/>
                <a:ea typeface="msgothic" charset="0"/>
                <a:cs typeface="msgothic" charset="0"/>
              </a:rPr>
              <a:t>ocation on disk)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36" name="Rectangle 28"/>
          <p:cNvSpPr>
            <a:spLocks noChangeArrowheads="1"/>
          </p:cNvSpPr>
          <p:nvPr/>
        </p:nvSpPr>
        <p:spPr bwMode="auto">
          <a:xfrm>
            <a:off x="8550275" y="2133600"/>
            <a:ext cx="381000" cy="3810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  <a:ea typeface="msgothic" charset="0"/>
                <a:cs typeface="msgothic" charset="0"/>
              </a:rPr>
              <a:t>P=0</a:t>
            </a:r>
          </a:p>
        </p:txBody>
      </p:sp>
      <p:sp>
        <p:nvSpPr>
          <p:cNvPr id="37" name="Text Box 29"/>
          <p:cNvSpPr txBox="1">
            <a:spLocks noChangeArrowheads="1"/>
          </p:cNvSpPr>
          <p:nvPr/>
        </p:nvSpPr>
        <p:spPr bwMode="auto">
          <a:xfrm>
            <a:off x="1524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52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0" name="Text Box 29"/>
          <p:cNvSpPr txBox="1">
            <a:spLocks noChangeArrowheads="1"/>
          </p:cNvSpPr>
          <p:nvPr/>
        </p:nvSpPr>
        <p:spPr bwMode="auto">
          <a:xfrm>
            <a:off x="7620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62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41" name="Text Box 29"/>
          <p:cNvSpPr txBox="1">
            <a:spLocks noChangeArrowheads="1"/>
          </p:cNvSpPr>
          <p:nvPr/>
        </p:nvSpPr>
        <p:spPr bwMode="auto">
          <a:xfrm>
            <a:off x="457200" y="1295400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  <a:ea typeface="msgothic" charset="0"/>
                <a:cs typeface="msgothic" charset="0"/>
              </a:rPr>
              <a:t>63</a:t>
            </a:r>
            <a:endParaRPr lang="en-GB" sz="1400" b="1" dirty="0"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873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i7 Page Table Translation</a:t>
            </a:r>
            <a:endParaRPr lang="en-US" dirty="0"/>
          </a:p>
        </p:txBody>
      </p:sp>
      <p:sp>
        <p:nvSpPr>
          <p:cNvPr id="4" name="Text Box 381"/>
          <p:cNvSpPr txBox="1">
            <a:spLocks noChangeArrowheads="1"/>
          </p:cNvSpPr>
          <p:nvPr/>
        </p:nvSpPr>
        <p:spPr bwMode="auto">
          <a:xfrm>
            <a:off x="158750" y="2967038"/>
            <a:ext cx="469842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CR3</a:t>
            </a:r>
          </a:p>
        </p:txBody>
      </p:sp>
      <p:sp>
        <p:nvSpPr>
          <p:cNvPr id="5" name="Text Box 387"/>
          <p:cNvSpPr txBox="1">
            <a:spLocks noChangeArrowheads="1"/>
          </p:cNvSpPr>
          <p:nvPr/>
        </p:nvSpPr>
        <p:spPr bwMode="auto">
          <a:xfrm>
            <a:off x="6407150" y="4224338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page</a:t>
            </a:r>
          </a:p>
        </p:txBody>
      </p:sp>
      <p:sp>
        <p:nvSpPr>
          <p:cNvPr id="6" name="Text Box 388"/>
          <p:cNvSpPr txBox="1">
            <a:spLocks noChangeArrowheads="1"/>
          </p:cNvSpPr>
          <p:nvPr/>
        </p:nvSpPr>
        <p:spPr bwMode="auto">
          <a:xfrm>
            <a:off x="53975" y="3181350"/>
            <a:ext cx="824431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address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 L1 PT</a:t>
            </a:r>
          </a:p>
        </p:txBody>
      </p:sp>
      <p:sp>
        <p:nvSpPr>
          <p:cNvPr id="7" name="Text Box 394"/>
          <p:cNvSpPr txBox="1">
            <a:spLocks noChangeAspect="1" noChangeArrowheads="1"/>
          </p:cNvSpPr>
          <p:nvPr/>
        </p:nvSpPr>
        <p:spPr bwMode="auto">
          <a:xfrm>
            <a:off x="29018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8" name="Rectangle 395"/>
          <p:cNvSpPr>
            <a:spLocks noChangeAspect="1" noChangeArrowheads="1"/>
          </p:cNvSpPr>
          <p:nvPr/>
        </p:nvSpPr>
        <p:spPr bwMode="auto">
          <a:xfrm>
            <a:off x="6142038" y="1525588"/>
            <a:ext cx="1843087" cy="273050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  <a:latin typeface="+mn-lt"/>
              </a:rPr>
              <a:t>VPO</a:t>
            </a:r>
          </a:p>
        </p:txBody>
      </p:sp>
      <p:sp>
        <p:nvSpPr>
          <p:cNvPr id="9" name="Text Box 396"/>
          <p:cNvSpPr txBox="1">
            <a:spLocks noChangeAspect="1" noChangeArrowheads="1"/>
          </p:cNvSpPr>
          <p:nvPr/>
        </p:nvSpPr>
        <p:spPr bwMode="auto">
          <a:xfrm>
            <a:off x="5454501" y="1304925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10" name="Text Box 397"/>
          <p:cNvSpPr txBox="1">
            <a:spLocks noChangeAspect="1" noChangeArrowheads="1"/>
          </p:cNvSpPr>
          <p:nvPr/>
        </p:nvSpPr>
        <p:spPr bwMode="auto">
          <a:xfrm>
            <a:off x="6878339" y="13049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11" name="Text Box 399"/>
          <p:cNvSpPr txBox="1">
            <a:spLocks noChangeAspect="1" noChangeArrowheads="1"/>
          </p:cNvSpPr>
          <p:nvPr/>
        </p:nvSpPr>
        <p:spPr bwMode="auto">
          <a:xfrm>
            <a:off x="8053388" y="1306513"/>
            <a:ext cx="92653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Virtual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12" name="Line 403"/>
          <p:cNvSpPr>
            <a:spLocks noChangeShapeType="1"/>
          </p:cNvSpPr>
          <p:nvPr/>
        </p:nvSpPr>
        <p:spPr bwMode="auto">
          <a:xfrm>
            <a:off x="6102350" y="3944938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3" name="Line 404"/>
          <p:cNvSpPr>
            <a:spLocks noChangeShapeType="1"/>
          </p:cNvSpPr>
          <p:nvPr/>
        </p:nvSpPr>
        <p:spPr bwMode="auto">
          <a:xfrm>
            <a:off x="6407150" y="3944938"/>
            <a:ext cx="0" cy="18399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4" name="Line 406"/>
          <p:cNvSpPr>
            <a:spLocks noChangeShapeType="1"/>
          </p:cNvSpPr>
          <p:nvPr/>
        </p:nvSpPr>
        <p:spPr bwMode="auto">
          <a:xfrm>
            <a:off x="5113338" y="3970338"/>
            <a:ext cx="2651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5" name="Rectangle 382"/>
          <p:cNvSpPr>
            <a:spLocks noChangeArrowheads="1"/>
          </p:cNvSpPr>
          <p:nvPr/>
        </p:nvSpPr>
        <p:spPr bwMode="auto">
          <a:xfrm>
            <a:off x="5378450" y="3081338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6" name="Text Box 392"/>
          <p:cNvSpPr txBox="1">
            <a:spLocks noChangeArrowheads="1"/>
          </p:cNvSpPr>
          <p:nvPr/>
        </p:nvSpPr>
        <p:spPr bwMode="auto">
          <a:xfrm>
            <a:off x="5446713" y="2295525"/>
            <a:ext cx="608339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table</a:t>
            </a:r>
          </a:p>
        </p:txBody>
      </p:sp>
      <p:sp>
        <p:nvSpPr>
          <p:cNvPr id="17" name="Rectangle 405"/>
          <p:cNvSpPr>
            <a:spLocks noChangeArrowheads="1"/>
          </p:cNvSpPr>
          <p:nvPr/>
        </p:nvSpPr>
        <p:spPr bwMode="auto">
          <a:xfrm>
            <a:off x="5381625" y="3843338"/>
            <a:ext cx="758825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L4 PTE</a:t>
            </a:r>
          </a:p>
        </p:txBody>
      </p:sp>
      <p:sp>
        <p:nvSpPr>
          <p:cNvPr id="18" name="Line 407"/>
          <p:cNvSpPr>
            <a:spLocks noChangeShapeType="1"/>
          </p:cNvSpPr>
          <p:nvPr/>
        </p:nvSpPr>
        <p:spPr bwMode="auto">
          <a:xfrm>
            <a:off x="5113338" y="1798638"/>
            <a:ext cx="7937" cy="21685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19" name="Line 408"/>
          <p:cNvSpPr>
            <a:spLocks noChangeShapeType="1"/>
          </p:cNvSpPr>
          <p:nvPr/>
        </p:nvSpPr>
        <p:spPr bwMode="auto">
          <a:xfrm>
            <a:off x="7639050" y="1798638"/>
            <a:ext cx="0" cy="44370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0" name="Rectangle 409"/>
          <p:cNvSpPr>
            <a:spLocks noChangeAspect="1" noChangeArrowheads="1"/>
          </p:cNvSpPr>
          <p:nvPr/>
        </p:nvSpPr>
        <p:spPr bwMode="auto">
          <a:xfrm>
            <a:off x="1589088" y="6235700"/>
            <a:ext cx="4495800" cy="287338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PPN</a:t>
            </a:r>
          </a:p>
        </p:txBody>
      </p:sp>
      <p:sp>
        <p:nvSpPr>
          <p:cNvPr id="21" name="Rectangle 410"/>
          <p:cNvSpPr>
            <a:spLocks noChangeAspect="1" noChangeArrowheads="1"/>
          </p:cNvSpPr>
          <p:nvPr/>
        </p:nvSpPr>
        <p:spPr bwMode="auto">
          <a:xfrm>
            <a:off x="6084888" y="6235700"/>
            <a:ext cx="1874837" cy="287338"/>
          </a:xfrm>
          <a:prstGeom prst="rect">
            <a:avLst/>
          </a:prstGeom>
          <a:solidFill>
            <a:srgbClr val="DEDFF5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PPO</a:t>
            </a:r>
          </a:p>
        </p:txBody>
      </p:sp>
      <p:sp>
        <p:nvSpPr>
          <p:cNvPr id="22" name="Text Box 411"/>
          <p:cNvSpPr txBox="1">
            <a:spLocks noChangeAspect="1" noChangeArrowheads="1"/>
          </p:cNvSpPr>
          <p:nvPr/>
        </p:nvSpPr>
        <p:spPr bwMode="auto">
          <a:xfrm>
            <a:off x="36652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23" name="Text Box 412"/>
          <p:cNvSpPr txBox="1">
            <a:spLocks noChangeAspect="1" noChangeArrowheads="1"/>
          </p:cNvSpPr>
          <p:nvPr/>
        </p:nvSpPr>
        <p:spPr bwMode="auto">
          <a:xfrm>
            <a:off x="6852939" y="602615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24" name="Text Box 413"/>
          <p:cNvSpPr txBox="1">
            <a:spLocks noChangeAspect="1" noChangeArrowheads="1"/>
          </p:cNvSpPr>
          <p:nvPr/>
        </p:nvSpPr>
        <p:spPr bwMode="auto">
          <a:xfrm>
            <a:off x="8053388" y="6038850"/>
            <a:ext cx="947825" cy="676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Physical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800">
                <a:solidFill>
                  <a:schemeClr val="tx2"/>
                </a:solidFill>
                <a:latin typeface="+mn-lt"/>
              </a:rPr>
              <a:t>address</a:t>
            </a:r>
          </a:p>
        </p:txBody>
      </p:sp>
      <p:sp>
        <p:nvSpPr>
          <p:cNvPr id="25" name="Line 414"/>
          <p:cNvSpPr>
            <a:spLocks noChangeShapeType="1"/>
          </p:cNvSpPr>
          <p:nvPr/>
        </p:nvSpPr>
        <p:spPr bwMode="auto">
          <a:xfrm flipH="1">
            <a:off x="4578350" y="5786438"/>
            <a:ext cx="1828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6" name="Line 415"/>
          <p:cNvSpPr>
            <a:spLocks noChangeShapeType="1"/>
          </p:cNvSpPr>
          <p:nvPr/>
        </p:nvSpPr>
        <p:spPr bwMode="auto">
          <a:xfrm>
            <a:off x="4578350" y="5784850"/>
            <a:ext cx="0" cy="4333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27" name="Text Box 416"/>
          <p:cNvSpPr txBox="1">
            <a:spLocks noChangeArrowheads="1"/>
          </p:cNvSpPr>
          <p:nvPr/>
        </p:nvSpPr>
        <p:spPr bwMode="auto">
          <a:xfrm>
            <a:off x="7842250" y="3373438"/>
            <a:ext cx="1148438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Offset into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physical and 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virtual page</a:t>
            </a:r>
          </a:p>
        </p:txBody>
      </p:sp>
      <p:sp>
        <p:nvSpPr>
          <p:cNvPr id="28" name="Rectangle 417"/>
          <p:cNvSpPr>
            <a:spLocks noChangeAspect="1" noChangeArrowheads="1"/>
          </p:cNvSpPr>
          <p:nvPr/>
        </p:nvSpPr>
        <p:spPr bwMode="auto">
          <a:xfrm>
            <a:off x="3586163" y="1519238"/>
            <a:ext cx="1277937" cy="280987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3</a:t>
            </a:r>
          </a:p>
        </p:txBody>
      </p:sp>
      <p:sp>
        <p:nvSpPr>
          <p:cNvPr id="29" name="Rectangle 418"/>
          <p:cNvSpPr>
            <a:spLocks noChangeAspect="1" noChangeArrowheads="1"/>
          </p:cNvSpPr>
          <p:nvPr/>
        </p:nvSpPr>
        <p:spPr bwMode="auto">
          <a:xfrm>
            <a:off x="4864100" y="1525588"/>
            <a:ext cx="1277938" cy="27305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4</a:t>
            </a:r>
          </a:p>
        </p:txBody>
      </p:sp>
      <p:sp>
        <p:nvSpPr>
          <p:cNvPr id="30" name="Rectangle 419"/>
          <p:cNvSpPr>
            <a:spLocks noChangeAspect="1" noChangeArrowheads="1"/>
          </p:cNvSpPr>
          <p:nvPr/>
        </p:nvSpPr>
        <p:spPr bwMode="auto">
          <a:xfrm>
            <a:off x="2314575" y="1519238"/>
            <a:ext cx="1277938" cy="280987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2</a:t>
            </a:r>
          </a:p>
        </p:txBody>
      </p:sp>
      <p:sp>
        <p:nvSpPr>
          <p:cNvPr id="31" name="Rectangle 420"/>
          <p:cNvSpPr>
            <a:spLocks noChangeAspect="1" noChangeArrowheads="1"/>
          </p:cNvSpPr>
          <p:nvPr/>
        </p:nvSpPr>
        <p:spPr bwMode="auto">
          <a:xfrm>
            <a:off x="1036638" y="1517650"/>
            <a:ext cx="1277937" cy="280988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VPN 1</a:t>
            </a:r>
          </a:p>
        </p:txBody>
      </p:sp>
      <p:sp>
        <p:nvSpPr>
          <p:cNvPr id="32" name="Line 430"/>
          <p:cNvSpPr>
            <a:spLocks noChangeShapeType="1"/>
          </p:cNvSpPr>
          <p:nvPr/>
        </p:nvSpPr>
        <p:spPr bwMode="auto">
          <a:xfrm>
            <a:off x="484187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3" name="Line 431"/>
          <p:cNvSpPr>
            <a:spLocks noChangeShapeType="1"/>
          </p:cNvSpPr>
          <p:nvPr/>
        </p:nvSpPr>
        <p:spPr bwMode="auto">
          <a:xfrm>
            <a:off x="5021263" y="3086100"/>
            <a:ext cx="9525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4" name="Line 432"/>
          <p:cNvSpPr>
            <a:spLocks noChangeShapeType="1"/>
          </p:cNvSpPr>
          <p:nvPr/>
        </p:nvSpPr>
        <p:spPr bwMode="auto">
          <a:xfrm>
            <a:off x="5030788" y="3086100"/>
            <a:ext cx="344487" cy="47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5" name="Rectangle 435"/>
          <p:cNvSpPr>
            <a:spLocks noChangeArrowheads="1"/>
          </p:cNvSpPr>
          <p:nvPr/>
        </p:nvSpPr>
        <p:spPr bwMode="auto">
          <a:xfrm>
            <a:off x="41021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6" name="Text Box 437"/>
          <p:cNvSpPr txBox="1">
            <a:spLocks noChangeArrowheads="1"/>
          </p:cNvSpPr>
          <p:nvPr/>
        </p:nvSpPr>
        <p:spPr bwMode="auto">
          <a:xfrm>
            <a:off x="3916363" y="2295525"/>
            <a:ext cx="1148087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middle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37" name="Rectangle 438"/>
          <p:cNvSpPr>
            <a:spLocks noChangeArrowheads="1"/>
          </p:cNvSpPr>
          <p:nvPr/>
        </p:nvSpPr>
        <p:spPr bwMode="auto">
          <a:xfrm>
            <a:off x="4105275" y="3852863"/>
            <a:ext cx="758825" cy="228600"/>
          </a:xfrm>
          <a:prstGeom prst="rect">
            <a:avLst/>
          </a:prstGeom>
          <a:solidFill>
            <a:srgbClr val="E6E6E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L3 PTE</a:t>
            </a:r>
          </a:p>
        </p:txBody>
      </p:sp>
      <p:sp>
        <p:nvSpPr>
          <p:cNvPr id="38" name="Line 439"/>
          <p:cNvSpPr>
            <a:spLocks noChangeShapeType="1"/>
          </p:cNvSpPr>
          <p:nvPr/>
        </p:nvSpPr>
        <p:spPr bwMode="auto">
          <a:xfrm flipH="1">
            <a:off x="3833813" y="1808163"/>
            <a:ext cx="11112" cy="21590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39" name="Line 440"/>
          <p:cNvSpPr>
            <a:spLocks noChangeShapeType="1"/>
          </p:cNvSpPr>
          <p:nvPr/>
        </p:nvSpPr>
        <p:spPr bwMode="auto">
          <a:xfrm>
            <a:off x="3844925" y="39735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0" name="Line 444"/>
          <p:cNvSpPr>
            <a:spLocks noChangeShapeType="1"/>
          </p:cNvSpPr>
          <p:nvPr/>
        </p:nvSpPr>
        <p:spPr bwMode="auto">
          <a:xfrm>
            <a:off x="3546475" y="3971925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1" name="Line 445"/>
          <p:cNvSpPr>
            <a:spLocks noChangeShapeType="1"/>
          </p:cNvSpPr>
          <p:nvPr/>
        </p:nvSpPr>
        <p:spPr bwMode="auto">
          <a:xfrm>
            <a:off x="3727450" y="3089275"/>
            <a:ext cx="0" cy="8810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2" name="Rectangle 447"/>
          <p:cNvSpPr>
            <a:spLocks noChangeArrowheads="1"/>
          </p:cNvSpPr>
          <p:nvPr/>
        </p:nvSpPr>
        <p:spPr bwMode="auto">
          <a:xfrm>
            <a:off x="280670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3" name="Text Box 449"/>
          <p:cNvSpPr txBox="1">
            <a:spLocks noChangeArrowheads="1"/>
          </p:cNvSpPr>
          <p:nvPr/>
        </p:nvSpPr>
        <p:spPr bwMode="auto">
          <a:xfrm>
            <a:off x="2654300" y="2295525"/>
            <a:ext cx="1073485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upper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</a:p>
        </p:txBody>
      </p:sp>
      <p:sp>
        <p:nvSpPr>
          <p:cNvPr id="44" name="Rectangle 450"/>
          <p:cNvSpPr>
            <a:spLocks noChangeArrowheads="1"/>
          </p:cNvSpPr>
          <p:nvPr/>
        </p:nvSpPr>
        <p:spPr bwMode="auto">
          <a:xfrm>
            <a:off x="2809875" y="3852863"/>
            <a:ext cx="758825" cy="228600"/>
          </a:xfrm>
          <a:prstGeom prst="rect">
            <a:avLst/>
          </a:prstGeom>
          <a:solidFill>
            <a:srgbClr val="DBF2DA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L2 PTE</a:t>
            </a:r>
          </a:p>
        </p:txBody>
      </p:sp>
      <p:sp>
        <p:nvSpPr>
          <p:cNvPr id="45" name="Line 451"/>
          <p:cNvSpPr>
            <a:spLocks noChangeShapeType="1"/>
          </p:cNvSpPr>
          <p:nvPr/>
        </p:nvSpPr>
        <p:spPr bwMode="auto">
          <a:xfrm>
            <a:off x="2549525" y="1808163"/>
            <a:ext cx="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6" name="Line 452"/>
          <p:cNvSpPr>
            <a:spLocks noChangeShapeType="1"/>
          </p:cNvSpPr>
          <p:nvPr/>
        </p:nvSpPr>
        <p:spPr bwMode="auto">
          <a:xfrm>
            <a:off x="2549525" y="396716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7" name="Line 456"/>
          <p:cNvSpPr>
            <a:spLocks noChangeShapeType="1"/>
          </p:cNvSpPr>
          <p:nvPr/>
        </p:nvSpPr>
        <p:spPr bwMode="auto">
          <a:xfrm>
            <a:off x="2270125" y="3967163"/>
            <a:ext cx="1793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8" name="Rectangle 459"/>
          <p:cNvSpPr>
            <a:spLocks noChangeArrowheads="1"/>
          </p:cNvSpPr>
          <p:nvPr/>
        </p:nvSpPr>
        <p:spPr bwMode="auto">
          <a:xfrm>
            <a:off x="1530350" y="3090863"/>
            <a:ext cx="762000" cy="1600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49" name="Text Box 461"/>
          <p:cNvSpPr txBox="1">
            <a:spLocks noChangeArrowheads="1"/>
          </p:cNvSpPr>
          <p:nvPr/>
        </p:nvSpPr>
        <p:spPr bwMode="auto">
          <a:xfrm>
            <a:off x="1357313" y="2295525"/>
            <a:ext cx="1105044" cy="804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Page global</a:t>
            </a:r>
          </a:p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i="1">
                <a:solidFill>
                  <a:schemeClr val="tx2"/>
                </a:solidFill>
                <a:latin typeface="+mn-lt"/>
              </a:rPr>
              <a:t>directory</a:t>
            </a:r>
            <a:endParaRPr lang="en-US" sz="140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0" name="Rectangle 462"/>
          <p:cNvSpPr>
            <a:spLocks noChangeArrowheads="1"/>
          </p:cNvSpPr>
          <p:nvPr/>
        </p:nvSpPr>
        <p:spPr bwMode="auto">
          <a:xfrm>
            <a:off x="1533525" y="3852863"/>
            <a:ext cx="758825" cy="228600"/>
          </a:xfrm>
          <a:prstGeom prst="rect">
            <a:avLst/>
          </a:prstGeom>
          <a:solidFill>
            <a:srgbClr val="F6D2D2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  <a:latin typeface="+mn-lt"/>
              </a:rPr>
              <a:t>L1 PTE</a:t>
            </a:r>
          </a:p>
        </p:txBody>
      </p:sp>
      <p:sp>
        <p:nvSpPr>
          <p:cNvPr id="51" name="Line 463"/>
          <p:cNvSpPr>
            <a:spLocks noChangeShapeType="1"/>
          </p:cNvSpPr>
          <p:nvPr/>
        </p:nvSpPr>
        <p:spPr bwMode="auto">
          <a:xfrm flipH="1">
            <a:off x="1260475" y="1808163"/>
            <a:ext cx="12700" cy="21478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2" name="Line 464"/>
          <p:cNvSpPr>
            <a:spLocks noChangeShapeType="1"/>
          </p:cNvSpPr>
          <p:nvPr/>
        </p:nvSpPr>
        <p:spPr bwMode="auto">
          <a:xfrm>
            <a:off x="1273175" y="3960813"/>
            <a:ext cx="25717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3" name="Text Box 465"/>
          <p:cNvSpPr txBox="1">
            <a:spLocks noChangeAspect="1" noChangeArrowheads="1"/>
          </p:cNvSpPr>
          <p:nvPr/>
        </p:nvSpPr>
        <p:spPr bwMode="auto">
          <a:xfrm>
            <a:off x="41591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4" name="Text Box 466"/>
          <p:cNvSpPr txBox="1">
            <a:spLocks noChangeAspect="1" noChangeArrowheads="1"/>
          </p:cNvSpPr>
          <p:nvPr/>
        </p:nvSpPr>
        <p:spPr bwMode="auto">
          <a:xfrm>
            <a:off x="1568301" y="1295400"/>
            <a:ext cx="260737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9</a:t>
            </a:r>
          </a:p>
        </p:txBody>
      </p:sp>
      <p:sp>
        <p:nvSpPr>
          <p:cNvPr id="55" name="Line 467"/>
          <p:cNvSpPr>
            <a:spLocks noChangeShapeType="1"/>
          </p:cNvSpPr>
          <p:nvPr/>
        </p:nvSpPr>
        <p:spPr bwMode="auto">
          <a:xfrm flipV="1">
            <a:off x="695325" y="3106738"/>
            <a:ext cx="8223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6" name="Text Box 471"/>
          <p:cNvSpPr txBox="1">
            <a:spLocks noChangeAspect="1" noChangeArrowheads="1"/>
          </p:cNvSpPr>
          <p:nvPr/>
        </p:nvSpPr>
        <p:spPr bwMode="auto">
          <a:xfrm>
            <a:off x="936326" y="2895600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 dirty="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57" name="Text Box 473"/>
          <p:cNvSpPr txBox="1">
            <a:spLocks noChangeArrowheads="1"/>
          </p:cNvSpPr>
          <p:nvPr/>
        </p:nvSpPr>
        <p:spPr bwMode="auto">
          <a:xfrm>
            <a:off x="987425" y="2997200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58" name="Line 457"/>
          <p:cNvSpPr>
            <a:spLocks noChangeShapeType="1"/>
          </p:cNvSpPr>
          <p:nvPr/>
        </p:nvSpPr>
        <p:spPr bwMode="auto">
          <a:xfrm>
            <a:off x="2449513" y="3089275"/>
            <a:ext cx="0" cy="8778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" name="Line 458"/>
          <p:cNvSpPr>
            <a:spLocks noChangeShapeType="1"/>
          </p:cNvSpPr>
          <p:nvPr/>
        </p:nvSpPr>
        <p:spPr bwMode="auto">
          <a:xfrm>
            <a:off x="2459038" y="3090863"/>
            <a:ext cx="344487" cy="47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0" name="Text Box 476"/>
          <p:cNvSpPr txBox="1">
            <a:spLocks noChangeAspect="1" noChangeArrowheads="1"/>
          </p:cNvSpPr>
          <p:nvPr/>
        </p:nvSpPr>
        <p:spPr bwMode="auto">
          <a:xfrm>
            <a:off x="2466676" y="285908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1" name="Text Box 477"/>
          <p:cNvSpPr txBox="1">
            <a:spLocks noChangeArrowheads="1"/>
          </p:cNvSpPr>
          <p:nvPr/>
        </p:nvSpPr>
        <p:spPr bwMode="auto">
          <a:xfrm>
            <a:off x="2525713" y="296068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2" name="Line 446"/>
          <p:cNvSpPr>
            <a:spLocks noChangeShapeType="1"/>
          </p:cNvSpPr>
          <p:nvPr/>
        </p:nvSpPr>
        <p:spPr bwMode="auto">
          <a:xfrm>
            <a:off x="3725863" y="3089275"/>
            <a:ext cx="392112" cy="127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63" name="Text Box 479"/>
          <p:cNvSpPr txBox="1">
            <a:spLocks noChangeAspect="1" noChangeArrowheads="1"/>
          </p:cNvSpPr>
          <p:nvPr/>
        </p:nvSpPr>
        <p:spPr bwMode="auto">
          <a:xfrm>
            <a:off x="3787476" y="2878138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4" name="Text Box 480"/>
          <p:cNvSpPr txBox="1">
            <a:spLocks noChangeArrowheads="1"/>
          </p:cNvSpPr>
          <p:nvPr/>
        </p:nvSpPr>
        <p:spPr bwMode="auto">
          <a:xfrm>
            <a:off x="3833813" y="2979738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5" name="Text Box 482"/>
          <p:cNvSpPr txBox="1">
            <a:spLocks noChangeAspect="1" noChangeArrowheads="1"/>
          </p:cNvSpPr>
          <p:nvPr/>
        </p:nvSpPr>
        <p:spPr bwMode="auto">
          <a:xfrm>
            <a:off x="5062239" y="28543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6" name="Text Box 483"/>
          <p:cNvSpPr txBox="1">
            <a:spLocks noChangeArrowheads="1"/>
          </p:cNvSpPr>
          <p:nvPr/>
        </p:nvSpPr>
        <p:spPr bwMode="auto">
          <a:xfrm>
            <a:off x="5121275" y="29559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7" name="Text Box 485"/>
          <p:cNvSpPr txBox="1">
            <a:spLocks noChangeAspect="1" noChangeArrowheads="1"/>
          </p:cNvSpPr>
          <p:nvPr/>
        </p:nvSpPr>
        <p:spPr bwMode="auto">
          <a:xfrm>
            <a:off x="5208289" y="55594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40</a:t>
            </a:r>
          </a:p>
        </p:txBody>
      </p:sp>
      <p:sp>
        <p:nvSpPr>
          <p:cNvPr id="68" name="Text Box 486"/>
          <p:cNvSpPr txBox="1">
            <a:spLocks noChangeArrowheads="1"/>
          </p:cNvSpPr>
          <p:nvPr/>
        </p:nvSpPr>
        <p:spPr bwMode="auto">
          <a:xfrm>
            <a:off x="5267325" y="5648325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69" name="Text Box 488"/>
          <p:cNvSpPr txBox="1">
            <a:spLocks noChangeAspect="1" noChangeArrowheads="1"/>
          </p:cNvSpPr>
          <p:nvPr/>
        </p:nvSpPr>
        <p:spPr bwMode="auto">
          <a:xfrm>
            <a:off x="7587951" y="3667125"/>
            <a:ext cx="338734" cy="259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200">
                <a:solidFill>
                  <a:schemeClr val="tx2"/>
                </a:solidFill>
                <a:latin typeface="+mn-lt"/>
              </a:rPr>
              <a:t>12</a:t>
            </a:r>
          </a:p>
        </p:txBody>
      </p:sp>
      <p:sp>
        <p:nvSpPr>
          <p:cNvPr id="70" name="Text Box 489"/>
          <p:cNvSpPr txBox="1">
            <a:spLocks noChangeArrowheads="1"/>
          </p:cNvSpPr>
          <p:nvPr/>
        </p:nvSpPr>
        <p:spPr bwMode="auto">
          <a:xfrm>
            <a:off x="7527925" y="3656013"/>
            <a:ext cx="26161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200">
                <a:latin typeface="+mn-lt"/>
              </a:rPr>
              <a:t>/</a:t>
            </a:r>
          </a:p>
        </p:txBody>
      </p:sp>
      <p:sp>
        <p:nvSpPr>
          <p:cNvPr id="79" name="Text Box 505"/>
          <p:cNvSpPr txBox="1">
            <a:spLocks noChangeArrowheads="1"/>
          </p:cNvSpPr>
          <p:nvPr/>
        </p:nvSpPr>
        <p:spPr bwMode="auto">
          <a:xfrm>
            <a:off x="1419225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512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0" name="Text Box 507"/>
          <p:cNvSpPr txBox="1">
            <a:spLocks noChangeArrowheads="1"/>
          </p:cNvSpPr>
          <p:nvPr/>
        </p:nvSpPr>
        <p:spPr bwMode="auto">
          <a:xfrm>
            <a:off x="264953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1 GB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1" name="Text Box 508"/>
          <p:cNvSpPr txBox="1">
            <a:spLocks noChangeArrowheads="1"/>
          </p:cNvSpPr>
          <p:nvPr/>
        </p:nvSpPr>
        <p:spPr bwMode="auto">
          <a:xfrm>
            <a:off x="3998913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2 MB 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  <p:sp>
        <p:nvSpPr>
          <p:cNvPr id="82" name="Text Box 509"/>
          <p:cNvSpPr txBox="1">
            <a:spLocks noChangeArrowheads="1"/>
          </p:cNvSpPr>
          <p:nvPr/>
        </p:nvSpPr>
        <p:spPr bwMode="auto">
          <a:xfrm>
            <a:off x="5221288" y="4689475"/>
            <a:ext cx="1019175" cy="7386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 algn="ctr"/>
            <a:r>
              <a:rPr lang="en-US" sz="1400" i="1">
                <a:latin typeface="+mn-lt"/>
              </a:rPr>
              <a:t>4 KB</a:t>
            </a:r>
          </a:p>
          <a:p>
            <a:pPr marL="457200" indent="-457200" algn="ctr"/>
            <a:r>
              <a:rPr lang="en-US" sz="1400" i="1">
                <a:latin typeface="+mn-lt"/>
              </a:rPr>
              <a:t>region </a:t>
            </a:r>
          </a:p>
          <a:p>
            <a:pPr marL="457200" indent="-457200" algn="ctr"/>
            <a:r>
              <a:rPr lang="en-US" sz="1400" i="1">
                <a:latin typeface="+mn-lt"/>
              </a:rPr>
              <a:t>per entry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57200"/>
            <a:ext cx="792480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Cute Trick for Speeding </a:t>
            </a:r>
            <a:r>
              <a:rPr lang="en-GB" dirty="0"/>
              <a:t>Up L1 Access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4289425"/>
            <a:ext cx="8548687" cy="2339975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Observation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Bits that determine CI identical in virtual and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Can index into cache while address translation taking place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Generally we hit in TLB, so PPN bits (CT bits) available next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“Virtually indexed, physically tagged”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Cache carefully sized to make this possible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76200" y="1958930"/>
            <a:ext cx="2500313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Physical</a:t>
            </a: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PA)</a:t>
            </a:r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2874735" y="19804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42463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CO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3181123" y="17518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40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2717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941535" y="1980406"/>
            <a:ext cx="304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3941535" y="1751806"/>
            <a:ext cx="273480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1503135" y="3422868"/>
            <a:ext cx="1073378" cy="898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360" tIns="44280" rIns="90360" bIns="44280">
            <a:spAutoFit/>
          </a:bodyPr>
          <a:lstStyle/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Virtual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address </a:t>
            </a:r>
          </a:p>
          <a:p>
            <a:pPr algn="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(</a:t>
            </a:r>
            <a:r>
              <a:rPr lang="en-GB" sz="16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VA)</a:t>
            </a: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2874735" y="3885406"/>
            <a:ext cx="1066800" cy="304800"/>
          </a:xfrm>
          <a:prstGeom prst="rect">
            <a:avLst/>
          </a:prstGeom>
          <a:solidFill>
            <a:srgbClr val="F1C7C7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VPN</a:t>
            </a:r>
          </a:p>
        </p:txBody>
      </p:sp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3941535" y="38854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VPO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3177948" y="4266406"/>
            <a:ext cx="364476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36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3938360" y="4266406"/>
            <a:ext cx="609600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12</a:t>
            </a:r>
          </a:p>
        </p:txBody>
      </p:sp>
      <p:sp>
        <p:nvSpPr>
          <p:cNvPr id="26639" name="Rectangle 15"/>
          <p:cNvSpPr>
            <a:spLocks noChangeArrowheads="1"/>
          </p:cNvSpPr>
          <p:nvPr/>
        </p:nvSpPr>
        <p:spPr bwMode="auto">
          <a:xfrm>
            <a:off x="3941535" y="2590006"/>
            <a:ext cx="609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PPO</a:t>
            </a:r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874735" y="2590006"/>
            <a:ext cx="1066800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PPN</a:t>
            </a:r>
          </a:p>
        </p:txBody>
      </p:sp>
      <p:sp>
        <p:nvSpPr>
          <p:cNvPr id="26641" name="AutoShape 17"/>
          <p:cNvSpPr>
            <a:spLocks/>
          </p:cNvSpPr>
          <p:nvPr/>
        </p:nvSpPr>
        <p:spPr bwMode="auto">
          <a:xfrm>
            <a:off x="2569935" y="1980406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36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Line 18"/>
          <p:cNvSpPr>
            <a:spLocks noChangeShapeType="1"/>
          </p:cNvSpPr>
          <p:nvPr/>
        </p:nvSpPr>
        <p:spPr bwMode="auto">
          <a:xfrm flipV="1">
            <a:off x="3484335" y="3655218"/>
            <a:ext cx="1588" cy="231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3" name="AutoShape 19"/>
          <p:cNvSpPr>
            <a:spLocks noChangeArrowheads="1"/>
          </p:cNvSpPr>
          <p:nvPr/>
        </p:nvSpPr>
        <p:spPr bwMode="auto">
          <a:xfrm>
            <a:off x="2798535" y="3123406"/>
            <a:ext cx="1143000" cy="609600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Addr</a:t>
            </a: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ess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Translation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4" name="Line 20"/>
          <p:cNvSpPr>
            <a:spLocks noChangeShapeType="1"/>
          </p:cNvSpPr>
          <p:nvPr/>
        </p:nvSpPr>
        <p:spPr bwMode="auto">
          <a:xfrm flipV="1">
            <a:off x="3484335" y="2893218"/>
            <a:ext cx="1588" cy="274320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4246335" y="2893219"/>
            <a:ext cx="1588" cy="993775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4243160" y="3093244"/>
            <a:ext cx="733918" cy="53703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No</a:t>
            </a:r>
          </a:p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Change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26647" name="Rectangle 23"/>
          <p:cNvSpPr>
            <a:spLocks noChangeArrowheads="1"/>
          </p:cNvSpPr>
          <p:nvPr/>
        </p:nvSpPr>
        <p:spPr bwMode="auto">
          <a:xfrm>
            <a:off x="5236935" y="2590006"/>
            <a:ext cx="2667000" cy="1143000"/>
          </a:xfrm>
          <a:prstGeom prst="rect">
            <a:avLst/>
          </a:prstGeom>
          <a:solidFill>
            <a:srgbClr val="F6F5BD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 flipV="1">
            <a:off x="4551135" y="3047205"/>
            <a:ext cx="934753" cy="992187"/>
          </a:xfrm>
          <a:prstGeom prst="line">
            <a:avLst/>
          </a:prstGeom>
          <a:noFill/>
          <a:ln w="19080">
            <a:solidFill>
              <a:srgbClr val="000066"/>
            </a:solidFill>
            <a:prstDash val="sysDot"/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4835582" y="3606377"/>
            <a:ext cx="325153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CI</a:t>
            </a:r>
          </a:p>
        </p:txBody>
      </p:sp>
      <p:sp>
        <p:nvSpPr>
          <p:cNvPr id="26658" name="Freeform 34"/>
          <p:cNvSpPr>
            <a:spLocks/>
          </p:cNvSpPr>
          <p:nvPr/>
        </p:nvSpPr>
        <p:spPr bwMode="auto">
          <a:xfrm>
            <a:off x="3636734" y="1523206"/>
            <a:ext cx="1600201" cy="609600"/>
          </a:xfrm>
          <a:custGeom>
            <a:avLst/>
            <a:gdLst/>
            <a:ahLst/>
            <a:cxnLst>
              <a:cxn ang="0">
                <a:pos x="0" y="240"/>
              </a:cxn>
              <a:cxn ang="0">
                <a:pos x="192" y="0"/>
              </a:cxn>
              <a:cxn ang="0">
                <a:pos x="1200" y="0"/>
              </a:cxn>
            </a:cxnLst>
            <a:rect l="0" t="0" r="r" b="b"/>
            <a:pathLst>
              <a:path w="1200" h="240">
                <a:moveTo>
                  <a:pt x="0" y="240"/>
                </a:moveTo>
                <a:lnTo>
                  <a:pt x="192" y="0"/>
                </a:lnTo>
                <a:lnTo>
                  <a:pt x="1200" y="0"/>
                </a:lnTo>
              </a:path>
            </a:pathLst>
          </a:custGeom>
          <a:noFill/>
          <a:ln w="19080">
            <a:solidFill>
              <a:srgbClr val="000066"/>
            </a:solidFill>
            <a:prstDash val="sysDot"/>
            <a:round/>
            <a:headEnd type="oval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6075135" y="3820874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L1 Cache</a:t>
            </a:r>
          </a:p>
        </p:txBody>
      </p:sp>
      <p:sp>
        <p:nvSpPr>
          <p:cNvPr id="39" name="Rectangle 29"/>
          <p:cNvSpPr>
            <a:spLocks noChangeArrowheads="1"/>
          </p:cNvSpPr>
          <p:nvPr/>
        </p:nvSpPr>
        <p:spPr bwMode="auto">
          <a:xfrm>
            <a:off x="4388558" y="1244177"/>
            <a:ext cx="367281" cy="2833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CT</a:t>
            </a:r>
            <a:endParaRPr lang="en-GB" sz="14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5485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57703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60192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6303735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65730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6" name="Rectangle 55"/>
          <p:cNvSpPr/>
          <p:nvPr/>
        </p:nvSpPr>
        <p:spPr bwMode="auto">
          <a:xfrm>
            <a:off x="68574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7106441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7390888" y="2924968"/>
            <a:ext cx="284447" cy="198438"/>
          </a:xfrm>
          <a:prstGeom prst="rect">
            <a:avLst/>
          </a:prstGeom>
          <a:solidFill>
            <a:srgbClr val="DBF2DA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26654" name="Line 30"/>
          <p:cNvSpPr>
            <a:spLocks noChangeShapeType="1"/>
          </p:cNvSpPr>
          <p:nvPr/>
        </p:nvSpPr>
        <p:spPr bwMode="auto">
          <a:xfrm flipV="1">
            <a:off x="59211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1497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30"/>
          <p:cNvSpPr>
            <a:spLocks noChangeShapeType="1"/>
          </p:cNvSpPr>
          <p:nvPr/>
        </p:nvSpPr>
        <p:spPr bwMode="auto">
          <a:xfrm flipV="1">
            <a:off x="6454547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 flipV="1">
            <a:off x="5616347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30"/>
          <p:cNvSpPr>
            <a:spLocks noChangeShapeType="1"/>
          </p:cNvSpPr>
          <p:nvPr/>
        </p:nvSpPr>
        <p:spPr bwMode="auto">
          <a:xfrm flipV="1">
            <a:off x="7522935" y="1677194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30"/>
          <p:cNvSpPr>
            <a:spLocks noChangeShapeType="1"/>
          </p:cNvSpPr>
          <p:nvPr/>
        </p:nvSpPr>
        <p:spPr bwMode="auto">
          <a:xfrm flipV="1">
            <a:off x="66847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30"/>
          <p:cNvSpPr>
            <a:spLocks noChangeShapeType="1"/>
          </p:cNvSpPr>
          <p:nvPr/>
        </p:nvSpPr>
        <p:spPr bwMode="auto">
          <a:xfrm flipV="1">
            <a:off x="69895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30"/>
          <p:cNvSpPr>
            <a:spLocks noChangeShapeType="1"/>
          </p:cNvSpPr>
          <p:nvPr/>
        </p:nvSpPr>
        <p:spPr bwMode="auto">
          <a:xfrm flipV="1">
            <a:off x="7218135" y="1676400"/>
            <a:ext cx="1588" cy="1370012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oval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" name="AutoShape 19"/>
          <p:cNvSpPr>
            <a:spLocks noChangeArrowheads="1"/>
          </p:cNvSpPr>
          <p:nvPr/>
        </p:nvSpPr>
        <p:spPr bwMode="auto">
          <a:xfrm>
            <a:off x="5236935" y="1244178"/>
            <a:ext cx="2667000" cy="432222"/>
          </a:xfrm>
          <a:prstGeom prst="roundRect">
            <a:avLst>
              <a:gd name="adj" fmla="val 16667"/>
            </a:avLst>
          </a:prstGeom>
          <a:solidFill>
            <a:srgbClr val="D9D9D9"/>
          </a:solidFill>
          <a:ln w="19080">
            <a:noFill/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003300"/>
                </a:solidFill>
                <a:latin typeface="Calibri" pitchFamily="34" charset="0"/>
                <a:ea typeface="msgothic" charset="0"/>
                <a:cs typeface="msgothic" charset="0"/>
              </a:rPr>
              <a:t>Tag Check</a:t>
            </a:r>
            <a:endParaRPr lang="en-GB" sz="1600" b="1" dirty="0">
              <a:solidFill>
                <a:srgbClr val="003300"/>
              </a:solidFill>
              <a:latin typeface="Calibri" pitchFamily="34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024982" cy="762000"/>
          </a:xfrm>
        </p:spPr>
        <p:txBody>
          <a:bodyPr/>
          <a:lstStyle/>
          <a:p>
            <a:r>
              <a:rPr lang="en-US" dirty="0" smtClean="0"/>
              <a:t>Virtual Address Space of a Linux Process</a:t>
            </a:r>
            <a:endParaRPr lang="en-US" dirty="0"/>
          </a:p>
        </p:txBody>
      </p:sp>
      <p:sp>
        <p:nvSpPr>
          <p:cNvPr id="4" name="Rectangle 379"/>
          <p:cNvSpPr>
            <a:spLocks noChangeAspect="1" noChangeArrowheads="1"/>
          </p:cNvSpPr>
          <p:nvPr/>
        </p:nvSpPr>
        <p:spPr bwMode="auto">
          <a:xfrm>
            <a:off x="3482975" y="2976563"/>
            <a:ext cx="2174875" cy="523875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Kernel code and data</a:t>
            </a:r>
          </a:p>
        </p:txBody>
      </p:sp>
      <p:sp>
        <p:nvSpPr>
          <p:cNvPr id="5" name="Rectangle 380"/>
          <p:cNvSpPr>
            <a:spLocks noChangeAspect="1" noChangeArrowheads="1"/>
          </p:cNvSpPr>
          <p:nvPr/>
        </p:nvSpPr>
        <p:spPr bwMode="auto">
          <a:xfrm>
            <a:off x="3482975" y="4325938"/>
            <a:ext cx="2174875" cy="45561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Memory mapped region </a:t>
            </a:r>
          </a:p>
          <a:p>
            <a:r>
              <a:rPr lang="en-US" sz="1600" dirty="0">
                <a:latin typeface="+mn-lt"/>
              </a:rPr>
              <a:t>for shared libraries</a:t>
            </a:r>
          </a:p>
        </p:txBody>
      </p:sp>
      <p:sp>
        <p:nvSpPr>
          <p:cNvPr id="6" name="Rectangle 381"/>
          <p:cNvSpPr>
            <a:spLocks noChangeAspect="1" noChangeArrowheads="1"/>
          </p:cNvSpPr>
          <p:nvPr/>
        </p:nvSpPr>
        <p:spPr bwMode="auto">
          <a:xfrm>
            <a:off x="3482975" y="4778375"/>
            <a:ext cx="2174875" cy="4921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7" name="Rectangle 382"/>
          <p:cNvSpPr>
            <a:spLocks noChangeAspect="1" noChangeArrowheads="1"/>
          </p:cNvSpPr>
          <p:nvPr/>
        </p:nvSpPr>
        <p:spPr bwMode="auto">
          <a:xfrm>
            <a:off x="3482975" y="5273675"/>
            <a:ext cx="2174875" cy="454025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Runtime heap</a:t>
            </a:r>
            <a:r>
              <a:rPr lang="en-US" sz="1600" dirty="0" smtClean="0">
                <a:latin typeface="+mn-lt"/>
              </a:rPr>
              <a:t> (</a:t>
            </a:r>
            <a:r>
              <a:rPr lang="en-US" sz="1600" dirty="0" err="1" smtClean="0">
                <a:latin typeface="+mn-lt"/>
              </a:rPr>
              <a:t>malloc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8" name="Rectangle 383"/>
          <p:cNvSpPr>
            <a:spLocks noChangeAspect="1" noChangeArrowheads="1"/>
          </p:cNvSpPr>
          <p:nvPr/>
        </p:nvSpPr>
        <p:spPr bwMode="auto">
          <a:xfrm>
            <a:off x="3482975" y="3708400"/>
            <a:ext cx="2174875" cy="61595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9" name="Rectangle 384"/>
          <p:cNvSpPr>
            <a:spLocks noChangeAspect="1" noChangeArrowheads="1"/>
          </p:cNvSpPr>
          <p:nvPr/>
        </p:nvSpPr>
        <p:spPr bwMode="auto">
          <a:xfrm>
            <a:off x="3482975" y="6235700"/>
            <a:ext cx="2174875" cy="26987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Program text (.text)</a:t>
            </a:r>
          </a:p>
        </p:txBody>
      </p:sp>
      <p:sp>
        <p:nvSpPr>
          <p:cNvPr id="10" name="Rectangle 385"/>
          <p:cNvSpPr>
            <a:spLocks noChangeAspect="1" noChangeArrowheads="1"/>
          </p:cNvSpPr>
          <p:nvPr/>
        </p:nvSpPr>
        <p:spPr bwMode="auto">
          <a:xfrm>
            <a:off x="3482975" y="5976938"/>
            <a:ext cx="2174875" cy="2698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Initialized data (.data)</a:t>
            </a:r>
          </a:p>
        </p:txBody>
      </p:sp>
      <p:sp>
        <p:nvSpPr>
          <p:cNvPr id="11" name="Rectangle 386"/>
          <p:cNvSpPr>
            <a:spLocks noChangeAspect="1" noChangeArrowheads="1"/>
          </p:cNvSpPr>
          <p:nvPr/>
        </p:nvSpPr>
        <p:spPr bwMode="auto">
          <a:xfrm>
            <a:off x="3482975" y="5718175"/>
            <a:ext cx="2174875" cy="26828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Uninitialized data (.</a:t>
            </a:r>
            <a:r>
              <a:rPr lang="en-US" sz="1600" dirty="0" err="1">
                <a:latin typeface="+mn-lt"/>
              </a:rPr>
              <a:t>bss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12" name="Line 387"/>
          <p:cNvSpPr>
            <a:spLocks noChangeAspect="1" noChangeShapeType="1"/>
          </p:cNvSpPr>
          <p:nvPr/>
        </p:nvSpPr>
        <p:spPr bwMode="auto">
          <a:xfrm flipV="1">
            <a:off x="4508500" y="5026025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3" name="Rectangle 388"/>
          <p:cNvSpPr>
            <a:spLocks noChangeAspect="1" noChangeArrowheads="1"/>
          </p:cNvSpPr>
          <p:nvPr/>
        </p:nvSpPr>
        <p:spPr bwMode="auto">
          <a:xfrm>
            <a:off x="3482975" y="3479800"/>
            <a:ext cx="2174875" cy="324882"/>
          </a:xfrm>
          <a:prstGeom prst="rect">
            <a:avLst/>
          </a:prstGeom>
          <a:solidFill>
            <a:srgbClr val="DBF2D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User stack</a:t>
            </a:r>
          </a:p>
        </p:txBody>
      </p:sp>
      <p:sp>
        <p:nvSpPr>
          <p:cNvPr id="15" name="Line 390"/>
          <p:cNvSpPr>
            <a:spLocks noChangeAspect="1" noChangeShapeType="1"/>
          </p:cNvSpPr>
          <p:nvPr/>
        </p:nvSpPr>
        <p:spPr bwMode="auto">
          <a:xfrm>
            <a:off x="4529137" y="3805237"/>
            <a:ext cx="0" cy="239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16" name="Rectangle 391"/>
          <p:cNvSpPr>
            <a:spLocks noChangeAspect="1" noChangeArrowheads="1"/>
          </p:cNvSpPr>
          <p:nvPr/>
        </p:nvSpPr>
        <p:spPr bwMode="auto">
          <a:xfrm>
            <a:off x="3482975" y="6494463"/>
            <a:ext cx="2174875" cy="2698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400">
              <a:latin typeface="+mn-lt"/>
            </a:endParaRPr>
          </a:p>
        </p:txBody>
      </p:sp>
      <p:sp>
        <p:nvSpPr>
          <p:cNvPr id="17" name="Text Box 392"/>
          <p:cNvSpPr txBox="1">
            <a:spLocks noChangeAspect="1" noChangeArrowheads="1"/>
          </p:cNvSpPr>
          <p:nvPr/>
        </p:nvSpPr>
        <p:spPr bwMode="auto">
          <a:xfrm>
            <a:off x="3276600" y="6659563"/>
            <a:ext cx="268287" cy="27463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200">
                <a:latin typeface="+mn-lt"/>
              </a:rPr>
              <a:t>0</a:t>
            </a:r>
          </a:p>
        </p:txBody>
      </p:sp>
      <p:sp>
        <p:nvSpPr>
          <p:cNvPr id="18" name="Text Box 393"/>
          <p:cNvSpPr txBox="1">
            <a:spLocks noChangeAspect="1" noChangeArrowheads="1"/>
          </p:cNvSpPr>
          <p:nvPr/>
        </p:nvSpPr>
        <p:spPr bwMode="auto">
          <a:xfrm>
            <a:off x="2514600" y="3593068"/>
            <a:ext cx="73111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dirty="0" smtClean="0">
                <a:latin typeface="+mn-lt"/>
              </a:rPr>
              <a:t>%</a:t>
            </a:r>
            <a:r>
              <a:rPr lang="en-US" sz="1800" dirty="0" err="1" smtClean="0">
                <a:latin typeface="Courier New"/>
                <a:cs typeface="Courier New"/>
              </a:rPr>
              <a:t>rsp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Line 394"/>
          <p:cNvSpPr>
            <a:spLocks noChangeAspect="1" noChangeShapeType="1"/>
          </p:cNvSpPr>
          <p:nvPr/>
        </p:nvSpPr>
        <p:spPr bwMode="auto">
          <a:xfrm>
            <a:off x="3224212" y="3808412"/>
            <a:ext cx="258763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0" name="Text Box 395"/>
          <p:cNvSpPr txBox="1">
            <a:spLocks noChangeAspect="1" noChangeArrowheads="1"/>
          </p:cNvSpPr>
          <p:nvPr/>
        </p:nvSpPr>
        <p:spPr bwMode="auto">
          <a:xfrm>
            <a:off x="5995987" y="4732814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Process</a:t>
            </a:r>
          </a:p>
          <a:p>
            <a:pPr algn="l"/>
            <a:r>
              <a:rPr lang="en-US" sz="1800" i="1" dirty="0">
                <a:latin typeface="+mn-lt"/>
              </a:rPr>
              <a:t>virtual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1" name="Text Box 397"/>
          <p:cNvSpPr txBox="1">
            <a:spLocks noChangeAspect="1" noChangeArrowheads="1"/>
          </p:cNvSpPr>
          <p:nvPr/>
        </p:nvSpPr>
        <p:spPr bwMode="auto">
          <a:xfrm>
            <a:off x="2667000" y="5035550"/>
            <a:ext cx="60023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 dirty="0" err="1">
                <a:latin typeface="Courier New"/>
                <a:cs typeface="Courier New"/>
              </a:rPr>
              <a:t>brk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Line 398"/>
          <p:cNvSpPr>
            <a:spLocks noChangeAspect="1" noChangeShapeType="1"/>
          </p:cNvSpPr>
          <p:nvPr/>
        </p:nvSpPr>
        <p:spPr bwMode="auto">
          <a:xfrm>
            <a:off x="3209925" y="52625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3" name="Rectangle 400"/>
          <p:cNvSpPr>
            <a:spLocks noChangeAspect="1" noChangeArrowheads="1"/>
          </p:cNvSpPr>
          <p:nvPr/>
        </p:nvSpPr>
        <p:spPr bwMode="auto">
          <a:xfrm>
            <a:off x="3482975" y="2580214"/>
            <a:ext cx="2174875" cy="399524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600" dirty="0">
                <a:latin typeface="+mn-lt"/>
              </a:rPr>
              <a:t>Physical memory</a:t>
            </a:r>
          </a:p>
        </p:txBody>
      </p:sp>
      <p:sp>
        <p:nvSpPr>
          <p:cNvPr id="24" name="AutoShape 401"/>
          <p:cNvSpPr>
            <a:spLocks/>
          </p:cNvSpPr>
          <p:nvPr/>
        </p:nvSpPr>
        <p:spPr bwMode="auto">
          <a:xfrm flipH="1">
            <a:off x="3240086" y="2580213"/>
            <a:ext cx="150813" cy="878949"/>
          </a:xfrm>
          <a:prstGeom prst="rightBrace">
            <a:avLst>
              <a:gd name="adj1" fmla="val 55438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5" name="Text Box 402"/>
          <p:cNvSpPr txBox="1">
            <a:spLocks noChangeArrowheads="1"/>
          </p:cNvSpPr>
          <p:nvPr/>
        </p:nvSpPr>
        <p:spPr bwMode="auto">
          <a:xfrm>
            <a:off x="1676400" y="2705100"/>
            <a:ext cx="15890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Identical  for each process</a:t>
            </a:r>
          </a:p>
        </p:txBody>
      </p:sp>
      <p:sp>
        <p:nvSpPr>
          <p:cNvPr id="26" name="Rectangle 403"/>
          <p:cNvSpPr>
            <a:spLocks noChangeAspect="1" noChangeArrowheads="1"/>
          </p:cNvSpPr>
          <p:nvPr/>
        </p:nvSpPr>
        <p:spPr bwMode="auto">
          <a:xfrm>
            <a:off x="3481387" y="1256775"/>
            <a:ext cx="2171700" cy="1323439"/>
          </a:xfrm>
          <a:prstGeom prst="rect">
            <a:avLst/>
          </a:prstGeom>
          <a:solidFill>
            <a:srgbClr val="F6D2D2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Process-specific </a:t>
            </a:r>
            <a:r>
              <a:rPr lang="en-US" sz="1600" dirty="0" smtClean="0">
                <a:latin typeface="+mn-lt"/>
              </a:rPr>
              <a:t>data</a:t>
            </a:r>
          </a:p>
          <a:p>
            <a:pPr algn="ctr"/>
            <a:r>
              <a:rPr lang="en-US" sz="1600" dirty="0" smtClean="0">
                <a:latin typeface="+mn-lt"/>
              </a:rPr>
              <a:t> </a:t>
            </a:r>
            <a:r>
              <a:rPr lang="en-US" sz="1600" dirty="0" err="1" smtClean="0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  (</a:t>
            </a:r>
            <a:r>
              <a:rPr lang="en-US" sz="1600" dirty="0" err="1" smtClean="0">
                <a:latin typeface="+mn-lt"/>
              </a:rPr>
              <a:t>ptables</a:t>
            </a:r>
            <a:r>
              <a:rPr lang="en-US" sz="1600" dirty="0" smtClean="0">
                <a:latin typeface="+mn-lt"/>
              </a:rPr>
              <a:t>,</a:t>
            </a:r>
            <a:endParaRPr lang="en-US" sz="1600" dirty="0">
              <a:latin typeface="+mn-lt"/>
            </a:endParaRPr>
          </a:p>
          <a:p>
            <a:pPr algn="ctr"/>
            <a:r>
              <a:rPr lang="en-US" sz="1600" dirty="0">
                <a:latin typeface="+mn-lt"/>
              </a:rPr>
              <a:t>task and mm </a:t>
            </a:r>
            <a:r>
              <a:rPr lang="en-US" sz="1600" dirty="0" err="1">
                <a:latin typeface="+mn-lt"/>
              </a:rPr>
              <a:t>structs</a:t>
            </a:r>
            <a:r>
              <a:rPr lang="en-US" sz="1600" dirty="0" smtClean="0">
                <a:latin typeface="+mn-lt"/>
              </a:rPr>
              <a:t>, kernel stack</a:t>
            </a:r>
            <a:r>
              <a:rPr lang="en-US" sz="1600" dirty="0">
                <a:latin typeface="+mn-lt"/>
              </a:rPr>
              <a:t>)</a:t>
            </a:r>
          </a:p>
        </p:txBody>
      </p:sp>
      <p:sp>
        <p:nvSpPr>
          <p:cNvPr id="27" name="Text Box 405"/>
          <p:cNvSpPr txBox="1">
            <a:spLocks noChangeAspect="1" noChangeArrowheads="1"/>
          </p:cNvSpPr>
          <p:nvPr/>
        </p:nvSpPr>
        <p:spPr bwMode="auto">
          <a:xfrm>
            <a:off x="6034087" y="1987550"/>
            <a:ext cx="1038578" cy="92333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Kernel</a:t>
            </a:r>
          </a:p>
          <a:p>
            <a:pPr algn="l"/>
            <a:r>
              <a:rPr lang="en-US" sz="1800" i="1" dirty="0">
                <a:latin typeface="+mn-lt"/>
              </a:rPr>
              <a:t>virtual </a:t>
            </a:r>
          </a:p>
          <a:p>
            <a:pPr algn="l"/>
            <a:r>
              <a:rPr lang="en-US" sz="1800" i="1" dirty="0">
                <a:latin typeface="+mn-lt"/>
              </a:rPr>
              <a:t>memory</a:t>
            </a:r>
          </a:p>
        </p:txBody>
      </p:sp>
      <p:sp>
        <p:nvSpPr>
          <p:cNvPr id="28" name="AutoShape 421"/>
          <p:cNvSpPr>
            <a:spLocks/>
          </p:cNvSpPr>
          <p:nvPr/>
        </p:nvSpPr>
        <p:spPr bwMode="auto">
          <a:xfrm>
            <a:off x="5754687" y="3484563"/>
            <a:ext cx="190500" cy="3289300"/>
          </a:xfrm>
          <a:prstGeom prst="rightBrace">
            <a:avLst>
              <a:gd name="adj1" fmla="val 143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AutoShape 422"/>
          <p:cNvSpPr>
            <a:spLocks/>
          </p:cNvSpPr>
          <p:nvPr/>
        </p:nvSpPr>
        <p:spPr bwMode="auto">
          <a:xfrm>
            <a:off x="5741987" y="1389063"/>
            <a:ext cx="215900" cy="2032000"/>
          </a:xfrm>
          <a:prstGeom prst="rightBrace">
            <a:avLst>
              <a:gd name="adj1" fmla="val 7843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0" name="Text Box 424"/>
          <p:cNvSpPr txBox="1">
            <a:spLocks noChangeArrowheads="1"/>
          </p:cNvSpPr>
          <p:nvPr/>
        </p:nvSpPr>
        <p:spPr bwMode="auto">
          <a:xfrm>
            <a:off x="2016465" y="6324600"/>
            <a:ext cx="1260135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</a:pPr>
            <a:r>
              <a:rPr lang="en-US" sz="1400" dirty="0" smtClean="0">
                <a:solidFill>
                  <a:schemeClr val="tx2"/>
                </a:solidFill>
                <a:latin typeface="Courier New"/>
                <a:cs typeface="Courier New"/>
              </a:rPr>
              <a:t>0x00400000</a:t>
            </a:r>
            <a:endParaRPr lang="en-US" sz="1400" dirty="0">
              <a:solidFill>
                <a:schemeClr val="tx2"/>
              </a:solidFill>
              <a:latin typeface="Courier New"/>
              <a:cs typeface="Courier New"/>
            </a:endParaRPr>
          </a:p>
        </p:txBody>
      </p:sp>
      <p:sp>
        <p:nvSpPr>
          <p:cNvPr id="31" name="AutoShape 425"/>
          <p:cNvSpPr>
            <a:spLocks/>
          </p:cNvSpPr>
          <p:nvPr/>
        </p:nvSpPr>
        <p:spPr bwMode="auto">
          <a:xfrm flipH="1">
            <a:off x="3214687" y="1280228"/>
            <a:ext cx="176212" cy="1162935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2" name="Text Box 426"/>
          <p:cNvSpPr txBox="1">
            <a:spLocks noChangeArrowheads="1"/>
          </p:cNvSpPr>
          <p:nvPr/>
        </p:nvSpPr>
        <p:spPr bwMode="auto">
          <a:xfrm>
            <a:off x="1676400" y="1757363"/>
            <a:ext cx="1576387" cy="592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  <a:spcBef>
                <a:spcPct val="30000"/>
              </a:spcBef>
            </a:pPr>
            <a:r>
              <a:rPr lang="en-US" sz="1800" i="1" dirty="0">
                <a:solidFill>
                  <a:schemeClr val="tx2"/>
                </a:solidFill>
                <a:latin typeface="+mn-lt"/>
              </a:rPr>
              <a:t>Different for</a:t>
            </a:r>
            <a:r>
              <a:rPr lang="en-US" sz="1800" i="1" dirty="0" smtClean="0">
                <a:solidFill>
                  <a:schemeClr val="tx2"/>
                </a:solidFill>
                <a:latin typeface="+mn-lt"/>
              </a:rPr>
              <a:t> each </a:t>
            </a:r>
            <a:r>
              <a:rPr lang="en-US" sz="1800" i="1" dirty="0">
                <a:solidFill>
                  <a:schemeClr val="tx2"/>
                </a:solidFill>
                <a:latin typeface="+mn-lt"/>
              </a:rPr>
              <a:t>process</a:t>
            </a:r>
          </a:p>
        </p:txBody>
      </p:sp>
      <p:sp>
        <p:nvSpPr>
          <p:cNvPr id="33" name="Line 427"/>
          <p:cNvSpPr>
            <a:spLocks noChangeShapeType="1"/>
          </p:cNvSpPr>
          <p:nvPr/>
        </p:nvSpPr>
        <p:spPr bwMode="auto">
          <a:xfrm>
            <a:off x="3468687" y="3473450"/>
            <a:ext cx="2184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4" name="Line 428"/>
          <p:cNvSpPr>
            <a:spLocks noChangeAspect="1" noChangeShapeType="1"/>
          </p:cNvSpPr>
          <p:nvPr/>
        </p:nvSpPr>
        <p:spPr bwMode="auto">
          <a:xfrm>
            <a:off x="3222625" y="6481763"/>
            <a:ext cx="2587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600">
              <a:latin typeface="+mn-lt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memory system example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Memory mapping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015647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4015647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8610600" cy="109696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Organizes VM as Collection of “Areas” </a:t>
            </a:r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179357" y="1443038"/>
            <a:ext cx="1536922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task_struct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105885" y="1600200"/>
            <a:ext cx="1290661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mm_struct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2186847" y="2006600"/>
            <a:ext cx="1066800" cy="15748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2186847" y="198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pgd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662847" y="1778000"/>
            <a:ext cx="762000" cy="18034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662847" y="1981200"/>
            <a:ext cx="7620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mm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2186847" y="243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mmap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08" name="Text Box 12"/>
          <p:cNvSpPr txBox="1">
            <a:spLocks noChangeArrowheads="1"/>
          </p:cNvSpPr>
          <p:nvPr/>
        </p:nvSpPr>
        <p:spPr bwMode="auto">
          <a:xfrm>
            <a:off x="3707672" y="1295400"/>
            <a:ext cx="1906314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ourier New"/>
                <a:cs typeface="Courier New"/>
              </a:rPr>
              <a:t>vm_area_struct</a:t>
            </a:r>
            <a:endParaRPr lang="en-GB" sz="1600" b="1" dirty="0">
              <a:latin typeface="Courier New"/>
              <a:cs typeface="Courier New"/>
            </a:endParaRP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4015647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4015647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4015647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4015647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6" name="Rectangle 20"/>
          <p:cNvSpPr>
            <a:spLocks noChangeArrowheads="1"/>
          </p:cNvSpPr>
          <p:nvPr/>
        </p:nvSpPr>
        <p:spPr bwMode="auto">
          <a:xfrm>
            <a:off x="4015647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Rectangle 21"/>
          <p:cNvSpPr>
            <a:spLocks noChangeArrowheads="1"/>
          </p:cNvSpPr>
          <p:nvPr/>
        </p:nvSpPr>
        <p:spPr bwMode="auto">
          <a:xfrm>
            <a:off x="4015647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8" name="Rectangle 22"/>
          <p:cNvSpPr>
            <a:spLocks noChangeArrowheads="1"/>
          </p:cNvSpPr>
          <p:nvPr/>
        </p:nvSpPr>
        <p:spPr bwMode="auto">
          <a:xfrm>
            <a:off x="4015647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4015647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0" name="Rectangle 24"/>
          <p:cNvSpPr>
            <a:spLocks noChangeArrowheads="1"/>
          </p:cNvSpPr>
          <p:nvPr/>
        </p:nvSpPr>
        <p:spPr bwMode="auto">
          <a:xfrm>
            <a:off x="4015647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1" name="Rectangle 25"/>
          <p:cNvSpPr>
            <a:spLocks noChangeArrowheads="1"/>
          </p:cNvSpPr>
          <p:nvPr/>
        </p:nvSpPr>
        <p:spPr bwMode="auto">
          <a:xfrm>
            <a:off x="4015647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2" name="Rectangle 26"/>
          <p:cNvSpPr>
            <a:spLocks noChangeArrowheads="1"/>
          </p:cNvSpPr>
          <p:nvPr/>
        </p:nvSpPr>
        <p:spPr bwMode="auto">
          <a:xfrm>
            <a:off x="4015647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3" name="Rectangle 27"/>
          <p:cNvSpPr>
            <a:spLocks noChangeArrowheads="1"/>
          </p:cNvSpPr>
          <p:nvPr/>
        </p:nvSpPr>
        <p:spPr bwMode="auto">
          <a:xfrm>
            <a:off x="4015647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4" name="Rectangle 28"/>
          <p:cNvSpPr>
            <a:spLocks noChangeArrowheads="1"/>
          </p:cNvSpPr>
          <p:nvPr/>
        </p:nvSpPr>
        <p:spPr bwMode="auto">
          <a:xfrm>
            <a:off x="4015647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5" name="Rectangle 29"/>
          <p:cNvSpPr>
            <a:spLocks noChangeArrowheads="1"/>
          </p:cNvSpPr>
          <p:nvPr/>
        </p:nvSpPr>
        <p:spPr bwMode="auto">
          <a:xfrm>
            <a:off x="5920647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26" name="Text Box 30"/>
          <p:cNvSpPr txBox="1">
            <a:spLocks noChangeArrowheads="1"/>
          </p:cNvSpPr>
          <p:nvPr/>
        </p:nvSpPr>
        <p:spPr bwMode="auto">
          <a:xfrm>
            <a:off x="5791200" y="1143000"/>
            <a:ext cx="2191448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29727" name="Rectangle 31"/>
          <p:cNvSpPr>
            <a:spLocks noChangeArrowheads="1"/>
          </p:cNvSpPr>
          <p:nvPr/>
        </p:nvSpPr>
        <p:spPr bwMode="auto">
          <a:xfrm>
            <a:off x="5920647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T</a:t>
            </a:r>
            <a:r>
              <a:rPr lang="en-GB" sz="1600" b="1" dirty="0" smtClean="0">
                <a:latin typeface="Calibri" pitchFamily="34" charset="0"/>
              </a:rPr>
              <a:t>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5920647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D</a:t>
            </a:r>
            <a:r>
              <a:rPr lang="en-GB" sz="1600" b="1" dirty="0" smtClean="0">
                <a:latin typeface="Calibri" pitchFamily="34" charset="0"/>
              </a:rPr>
              <a:t>ata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29" name="Rectangle 33"/>
          <p:cNvSpPr>
            <a:spLocks noChangeArrowheads="1"/>
          </p:cNvSpPr>
          <p:nvPr/>
        </p:nvSpPr>
        <p:spPr bwMode="auto">
          <a:xfrm>
            <a:off x="5920647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S</a:t>
            </a:r>
            <a:r>
              <a:rPr lang="en-GB" sz="1600" b="1" dirty="0" smtClean="0">
                <a:latin typeface="Calibri" pitchFamily="34" charset="0"/>
              </a:rPr>
              <a:t>hared </a:t>
            </a:r>
            <a:r>
              <a:rPr lang="en-GB" sz="1600" b="1" dirty="0">
                <a:latin typeface="Calibri" pitchFamily="34" charset="0"/>
              </a:rPr>
              <a:t>libraries</a:t>
            </a:r>
          </a:p>
        </p:txBody>
      </p:sp>
      <p:sp>
        <p:nvSpPr>
          <p:cNvPr id="29730" name="Line 34"/>
          <p:cNvSpPr>
            <a:spLocks noChangeShapeType="1"/>
          </p:cNvSpPr>
          <p:nvPr/>
        </p:nvSpPr>
        <p:spPr bwMode="auto">
          <a:xfrm>
            <a:off x="5082447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1" name="Line 35"/>
          <p:cNvSpPr>
            <a:spLocks noChangeShapeType="1"/>
          </p:cNvSpPr>
          <p:nvPr/>
        </p:nvSpPr>
        <p:spPr bwMode="auto">
          <a:xfrm>
            <a:off x="5082447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2" name="Line 36"/>
          <p:cNvSpPr>
            <a:spLocks noChangeShapeType="1"/>
          </p:cNvSpPr>
          <p:nvPr/>
        </p:nvSpPr>
        <p:spPr bwMode="auto">
          <a:xfrm>
            <a:off x="5082447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3" name="Line 37"/>
          <p:cNvSpPr>
            <a:spLocks noChangeShapeType="1"/>
          </p:cNvSpPr>
          <p:nvPr/>
        </p:nvSpPr>
        <p:spPr bwMode="auto">
          <a:xfrm>
            <a:off x="5082447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4" name="Line 38"/>
          <p:cNvSpPr>
            <a:spLocks noChangeShapeType="1"/>
          </p:cNvSpPr>
          <p:nvPr/>
        </p:nvSpPr>
        <p:spPr bwMode="auto">
          <a:xfrm flipV="1">
            <a:off x="5082447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5" name="Line 39"/>
          <p:cNvSpPr>
            <a:spLocks noChangeShapeType="1"/>
          </p:cNvSpPr>
          <p:nvPr/>
        </p:nvSpPr>
        <p:spPr bwMode="auto">
          <a:xfrm>
            <a:off x="5082447" y="5715000"/>
            <a:ext cx="838200" cy="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6" name="Line 40"/>
          <p:cNvSpPr>
            <a:spLocks noChangeShapeType="1"/>
          </p:cNvSpPr>
          <p:nvPr/>
        </p:nvSpPr>
        <p:spPr bwMode="auto">
          <a:xfrm flipH="1">
            <a:off x="3785460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7" name="Line 41"/>
          <p:cNvSpPr>
            <a:spLocks noChangeShapeType="1"/>
          </p:cNvSpPr>
          <p:nvPr/>
        </p:nvSpPr>
        <p:spPr bwMode="auto">
          <a:xfrm>
            <a:off x="3787047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8" name="Line 42"/>
          <p:cNvSpPr>
            <a:spLocks noChangeShapeType="1"/>
          </p:cNvSpPr>
          <p:nvPr/>
        </p:nvSpPr>
        <p:spPr bwMode="auto">
          <a:xfrm>
            <a:off x="3787047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39" name="Line 43"/>
          <p:cNvSpPr>
            <a:spLocks noChangeShapeType="1"/>
          </p:cNvSpPr>
          <p:nvPr/>
        </p:nvSpPr>
        <p:spPr bwMode="auto">
          <a:xfrm flipH="1">
            <a:off x="3785460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0" name="Line 44"/>
          <p:cNvSpPr>
            <a:spLocks noChangeShapeType="1"/>
          </p:cNvSpPr>
          <p:nvPr/>
        </p:nvSpPr>
        <p:spPr bwMode="auto">
          <a:xfrm>
            <a:off x="3787047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1" name="Line 45"/>
          <p:cNvSpPr>
            <a:spLocks noChangeShapeType="1"/>
          </p:cNvSpPr>
          <p:nvPr/>
        </p:nvSpPr>
        <p:spPr bwMode="auto">
          <a:xfrm>
            <a:off x="3787047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42" name="Text Box 46"/>
          <p:cNvSpPr txBox="1">
            <a:spLocks noChangeArrowheads="1"/>
          </p:cNvSpPr>
          <p:nvPr/>
        </p:nvSpPr>
        <p:spPr bwMode="auto">
          <a:xfrm>
            <a:off x="7932010" y="6170613"/>
            <a:ext cx="281871" cy="2790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29746" name="Rectangle 50"/>
          <p:cNvSpPr>
            <a:spLocks noGrp="1" noChangeArrowheads="1"/>
          </p:cNvSpPr>
          <p:nvPr>
            <p:ph type="body" idx="1"/>
          </p:nvPr>
        </p:nvSpPr>
        <p:spPr>
          <a:xfrm>
            <a:off x="358774" y="3657600"/>
            <a:ext cx="3197225" cy="2894013"/>
          </a:xfrm>
          <a:ln/>
        </p:spPr>
        <p:txBody>
          <a:bodyPr/>
          <a:lstStyle/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pgd</a:t>
            </a:r>
            <a:r>
              <a:rPr lang="en-GB" sz="2200" dirty="0"/>
              <a:t>: 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Page</a:t>
            </a:r>
            <a:r>
              <a:rPr lang="en-GB" sz="1600" dirty="0" smtClean="0"/>
              <a:t> global directory address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Points to L1 page table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vm_prot</a:t>
            </a:r>
            <a:r>
              <a:rPr lang="en-GB" sz="2200" dirty="0"/>
              <a:t>:</a:t>
            </a:r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/>
              <a:t>Read/write permissions for </a:t>
            </a:r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1600" dirty="0" smtClean="0"/>
              <a:t>this </a:t>
            </a:r>
            <a:r>
              <a:rPr lang="en-GB" sz="1600" dirty="0"/>
              <a:t>area</a:t>
            </a:r>
          </a:p>
          <a:p>
            <a:pPr>
              <a:spcBef>
                <a:spcPts val="563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200" dirty="0" err="1"/>
              <a:t>vm_flags</a:t>
            </a:r>
            <a:endParaRPr lang="en-GB" sz="2200" dirty="0" smtClean="0"/>
          </a:p>
          <a:p>
            <a:pPr marL="576263" lvl="1" indent="-228600">
              <a:spcBef>
                <a:spcPts val="200"/>
              </a:spcBef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1600" dirty="0" smtClean="0"/>
              <a:t>Pages </a:t>
            </a:r>
            <a:r>
              <a:rPr lang="en-GB" sz="1600" b="1" dirty="0" smtClean="0"/>
              <a:t>shared</a:t>
            </a:r>
            <a:r>
              <a:rPr lang="en-GB" sz="1600" dirty="0" smtClean="0"/>
              <a:t> with </a:t>
            </a:r>
            <a:r>
              <a:rPr lang="en-GB" sz="1600" dirty="0"/>
              <a:t>other processes</a:t>
            </a:r>
            <a:r>
              <a:rPr lang="en-GB" sz="1600" dirty="0" smtClean="0"/>
              <a:t> or </a:t>
            </a:r>
            <a:r>
              <a:rPr lang="en-GB" sz="1600" b="1" dirty="0"/>
              <a:t>private</a:t>
            </a:r>
            <a:r>
              <a:rPr lang="en-GB" sz="1600" dirty="0"/>
              <a:t> to this </a:t>
            </a:r>
            <a:r>
              <a:rPr lang="en-GB" sz="1600" dirty="0" smtClean="0"/>
              <a:t>process</a:t>
            </a:r>
            <a:endParaRPr lang="en-GB" sz="1600" dirty="0"/>
          </a:p>
        </p:txBody>
      </p:sp>
      <p:sp>
        <p:nvSpPr>
          <p:cNvPr id="29747" name="Rectangle 51"/>
          <p:cNvSpPr>
            <a:spLocks noChangeArrowheads="1"/>
          </p:cNvSpPr>
          <p:nvPr/>
        </p:nvSpPr>
        <p:spPr bwMode="auto">
          <a:xfrm>
            <a:off x="4015647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8" name="Rectangle 52"/>
          <p:cNvSpPr>
            <a:spLocks noChangeArrowheads="1"/>
          </p:cNvSpPr>
          <p:nvPr/>
        </p:nvSpPr>
        <p:spPr bwMode="auto">
          <a:xfrm>
            <a:off x="4015647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29749" name="Rectangle 53"/>
          <p:cNvSpPr>
            <a:spLocks noChangeArrowheads="1"/>
          </p:cNvSpPr>
          <p:nvPr/>
        </p:nvSpPr>
        <p:spPr bwMode="auto">
          <a:xfrm>
            <a:off x="4015647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cxnSp>
        <p:nvCxnSpPr>
          <p:cNvPr id="63" name="Elbow Connector 62"/>
          <p:cNvCxnSpPr>
            <a:stCxn id="29707" idx="3"/>
          </p:cNvCxnSpPr>
          <p:nvPr/>
        </p:nvCxnSpPr>
        <p:spPr bwMode="auto">
          <a:xfrm flipV="1">
            <a:off x="3253647" y="1676400"/>
            <a:ext cx="758952" cy="876300"/>
          </a:xfrm>
          <a:prstGeom prst="bentConnector3">
            <a:avLst>
              <a:gd name="adj1" fmla="val 50000"/>
            </a:avLst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6" name="Straight Arrow Connector 65"/>
          <p:cNvCxnSpPr>
            <a:stCxn id="29706" idx="3"/>
          </p:cNvCxnSpPr>
          <p:nvPr/>
        </p:nvCxnSpPr>
        <p:spPr bwMode="auto">
          <a:xfrm flipV="1">
            <a:off x="1424847" y="1981200"/>
            <a:ext cx="762000" cy="114300"/>
          </a:xfrm>
          <a:prstGeom prst="straightConnector1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512763" y="457200"/>
            <a:ext cx="70310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Linux Page Fault Handling </a:t>
            </a:r>
          </a:p>
        </p:txBody>
      </p:sp>
      <p:grpSp>
        <p:nvGrpSpPr>
          <p:cNvPr id="92" name="Group 91"/>
          <p:cNvGrpSpPr/>
          <p:nvPr/>
        </p:nvGrpSpPr>
        <p:grpSpPr>
          <a:xfrm>
            <a:off x="4343400" y="2895600"/>
            <a:ext cx="838200" cy="534687"/>
            <a:chOff x="4343400" y="2895600"/>
            <a:chExt cx="838200" cy="534687"/>
          </a:xfrm>
        </p:grpSpPr>
        <p:sp>
          <p:nvSpPr>
            <p:cNvPr id="30764" name="Line 44"/>
            <p:cNvSpPr>
              <a:spLocks noChangeShapeType="1"/>
            </p:cNvSpPr>
            <p:nvPr/>
          </p:nvSpPr>
          <p:spPr bwMode="auto">
            <a:xfrm>
              <a:off x="4343400" y="336232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5" name="Text Box 45"/>
            <p:cNvSpPr txBox="1">
              <a:spLocks noChangeArrowheads="1"/>
            </p:cNvSpPr>
            <p:nvPr/>
          </p:nvSpPr>
          <p:spPr bwMode="auto">
            <a:xfrm>
              <a:off x="4479925" y="3124200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6" name="Oval 46"/>
            <p:cNvSpPr>
              <a:spLocks noChangeArrowheads="1"/>
            </p:cNvSpPr>
            <p:nvPr/>
          </p:nvSpPr>
          <p:spPr bwMode="auto">
            <a:xfrm>
              <a:off x="4648200" y="2895600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solidFill>
                    <a:schemeClr val="bg1"/>
                  </a:solidFill>
                  <a:latin typeface="Calibri" pitchFamily="34" charset="0"/>
                </a:rPr>
                <a:t>1</a:t>
              </a: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343400" y="4880275"/>
            <a:ext cx="838200" cy="606125"/>
            <a:chOff x="4343400" y="4880275"/>
            <a:chExt cx="838200" cy="606125"/>
          </a:xfrm>
        </p:grpSpPr>
        <p:sp>
          <p:nvSpPr>
            <p:cNvPr id="30760" name="Line 40"/>
            <p:cNvSpPr>
              <a:spLocks noChangeShapeType="1"/>
            </p:cNvSpPr>
            <p:nvPr/>
          </p:nvSpPr>
          <p:spPr bwMode="auto">
            <a:xfrm>
              <a:off x="4343400" y="5413675"/>
              <a:ext cx="838200" cy="1588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1" name="Text Box 41"/>
            <p:cNvSpPr txBox="1">
              <a:spLocks noChangeArrowheads="1"/>
            </p:cNvSpPr>
            <p:nvPr/>
          </p:nvSpPr>
          <p:spPr bwMode="auto">
            <a:xfrm>
              <a:off x="4483100" y="5180313"/>
              <a:ext cx="62882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write</a:t>
              </a:r>
            </a:p>
          </p:txBody>
        </p:sp>
        <p:sp>
          <p:nvSpPr>
            <p:cNvPr id="30767" name="Oval 47"/>
            <p:cNvSpPr>
              <a:spLocks noChangeArrowheads="1"/>
            </p:cNvSpPr>
            <p:nvPr/>
          </p:nvSpPr>
          <p:spPr bwMode="auto">
            <a:xfrm>
              <a:off x="4648200" y="4880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2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4343400" y="3737275"/>
            <a:ext cx="838200" cy="606125"/>
            <a:chOff x="4343400" y="3737275"/>
            <a:chExt cx="838200" cy="606125"/>
          </a:xfrm>
        </p:grpSpPr>
        <p:sp>
          <p:nvSpPr>
            <p:cNvPr id="30762" name="Line 42"/>
            <p:cNvSpPr>
              <a:spLocks noChangeShapeType="1"/>
            </p:cNvSpPr>
            <p:nvPr/>
          </p:nvSpPr>
          <p:spPr bwMode="auto">
            <a:xfrm>
              <a:off x="4343400" y="4275438"/>
              <a:ext cx="838200" cy="1587"/>
            </a:xfrm>
            <a:prstGeom prst="line">
              <a:avLst/>
            </a:prstGeom>
            <a:noFill/>
            <a:ln w="9360">
              <a:solidFill>
                <a:srgbClr val="000000"/>
              </a:solidFill>
              <a:miter lim="800000"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763" name="Text Box 43"/>
            <p:cNvSpPr txBox="1">
              <a:spLocks noChangeArrowheads="1"/>
            </p:cNvSpPr>
            <p:nvPr/>
          </p:nvSpPr>
          <p:spPr bwMode="auto">
            <a:xfrm>
              <a:off x="4479925" y="4037313"/>
              <a:ext cx="568103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read</a:t>
              </a:r>
            </a:p>
          </p:txBody>
        </p:sp>
        <p:sp>
          <p:nvSpPr>
            <p:cNvPr id="30768" name="Oval 48"/>
            <p:cNvSpPr>
              <a:spLocks noChangeArrowheads="1"/>
            </p:cNvSpPr>
            <p:nvPr/>
          </p:nvSpPr>
          <p:spPr bwMode="auto">
            <a:xfrm>
              <a:off x="4648200" y="3737275"/>
              <a:ext cx="304800" cy="304800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 w="9360">
              <a:noFill/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88000"/>
                </a:lnSpc>
                <a:spcBef>
                  <a:spcPts val="9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solidFill>
                    <a:schemeClr val="bg1"/>
                  </a:solidFill>
                  <a:latin typeface="Calibri" pitchFamily="34" charset="0"/>
                </a:rPr>
                <a:t>3</a:t>
              </a: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460375" y="4648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1" name="Rectangle 2"/>
          <p:cNvSpPr>
            <a:spLocks noChangeArrowheads="1"/>
          </p:cNvSpPr>
          <p:nvPr/>
        </p:nvSpPr>
        <p:spPr bwMode="auto">
          <a:xfrm>
            <a:off x="460375" y="2819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152400" y="1295400"/>
            <a:ext cx="1519582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vm_area_struct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460375" y="17018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Rectangle 14"/>
          <p:cNvSpPr>
            <a:spLocks noChangeArrowheads="1"/>
          </p:cNvSpPr>
          <p:nvPr/>
        </p:nvSpPr>
        <p:spPr bwMode="auto">
          <a:xfrm>
            <a:off x="460375" y="1676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460375" y="2133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6" name="Rectangle 16"/>
          <p:cNvSpPr>
            <a:spLocks noChangeArrowheads="1"/>
          </p:cNvSpPr>
          <p:nvPr/>
        </p:nvSpPr>
        <p:spPr bwMode="auto">
          <a:xfrm>
            <a:off x="460375" y="1905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7" name="Rectangle 20"/>
          <p:cNvSpPr>
            <a:spLocks noChangeArrowheads="1"/>
          </p:cNvSpPr>
          <p:nvPr/>
        </p:nvSpPr>
        <p:spPr bwMode="auto">
          <a:xfrm>
            <a:off x="460375" y="3530600"/>
            <a:ext cx="1066800" cy="13462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21"/>
          <p:cNvSpPr>
            <a:spLocks noChangeArrowheads="1"/>
          </p:cNvSpPr>
          <p:nvPr/>
        </p:nvSpPr>
        <p:spPr bwMode="auto">
          <a:xfrm>
            <a:off x="460375" y="3505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59" name="Rectangle 22"/>
          <p:cNvSpPr>
            <a:spLocks noChangeArrowheads="1"/>
          </p:cNvSpPr>
          <p:nvPr/>
        </p:nvSpPr>
        <p:spPr bwMode="auto">
          <a:xfrm>
            <a:off x="460375" y="3962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0" name="Rectangle 23"/>
          <p:cNvSpPr>
            <a:spLocks noChangeArrowheads="1"/>
          </p:cNvSpPr>
          <p:nvPr/>
        </p:nvSpPr>
        <p:spPr bwMode="auto">
          <a:xfrm>
            <a:off x="460375" y="3733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1" name="Rectangle 24"/>
          <p:cNvSpPr>
            <a:spLocks noChangeArrowheads="1"/>
          </p:cNvSpPr>
          <p:nvPr/>
        </p:nvSpPr>
        <p:spPr bwMode="auto">
          <a:xfrm>
            <a:off x="460375" y="5359400"/>
            <a:ext cx="1066800" cy="1117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Rectangle 25"/>
          <p:cNvSpPr>
            <a:spLocks noChangeArrowheads="1"/>
          </p:cNvSpPr>
          <p:nvPr/>
        </p:nvSpPr>
        <p:spPr bwMode="auto">
          <a:xfrm>
            <a:off x="460375" y="5334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vm_end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3" name="Rectangle 26"/>
          <p:cNvSpPr>
            <a:spLocks noChangeArrowheads="1"/>
          </p:cNvSpPr>
          <p:nvPr/>
        </p:nvSpPr>
        <p:spPr bwMode="auto">
          <a:xfrm>
            <a:off x="460375" y="5791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vm_prot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4" name="Rectangle 27"/>
          <p:cNvSpPr>
            <a:spLocks noChangeArrowheads="1"/>
          </p:cNvSpPr>
          <p:nvPr/>
        </p:nvSpPr>
        <p:spPr bwMode="auto">
          <a:xfrm>
            <a:off x="460375" y="62484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vm_next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5" name="Rectangle 28"/>
          <p:cNvSpPr>
            <a:spLocks noChangeArrowheads="1"/>
          </p:cNvSpPr>
          <p:nvPr/>
        </p:nvSpPr>
        <p:spPr bwMode="auto">
          <a:xfrm>
            <a:off x="460375" y="55626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vm_start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66" name="Rectangle 29"/>
          <p:cNvSpPr>
            <a:spLocks noChangeArrowheads="1"/>
          </p:cNvSpPr>
          <p:nvPr/>
        </p:nvSpPr>
        <p:spPr bwMode="auto">
          <a:xfrm>
            <a:off x="2365375" y="1524000"/>
            <a:ext cx="1981200" cy="48006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Text Box 30"/>
          <p:cNvSpPr txBox="1">
            <a:spLocks noChangeArrowheads="1"/>
          </p:cNvSpPr>
          <p:nvPr/>
        </p:nvSpPr>
        <p:spPr bwMode="auto">
          <a:xfrm>
            <a:off x="2253077" y="1219200"/>
            <a:ext cx="2189845" cy="31102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P</a:t>
            </a:r>
            <a:r>
              <a:rPr lang="en-GB" sz="1600" b="1" dirty="0" smtClean="0">
                <a:latin typeface="Calibri" pitchFamily="34" charset="0"/>
              </a:rPr>
              <a:t>rocess </a:t>
            </a:r>
            <a:r>
              <a:rPr lang="en-GB" sz="1600" b="1" dirty="0">
                <a:latin typeface="Calibri" pitchFamily="34" charset="0"/>
              </a:rPr>
              <a:t>virtual memory</a:t>
            </a:r>
          </a:p>
        </p:txBody>
      </p:sp>
      <p:sp>
        <p:nvSpPr>
          <p:cNvPr id="68" name="Rectangle 31"/>
          <p:cNvSpPr>
            <a:spLocks noChangeArrowheads="1"/>
          </p:cNvSpPr>
          <p:nvPr/>
        </p:nvSpPr>
        <p:spPr bwMode="auto">
          <a:xfrm>
            <a:off x="2365375" y="4572000"/>
            <a:ext cx="19812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text</a:t>
            </a:r>
          </a:p>
        </p:txBody>
      </p:sp>
      <p:sp>
        <p:nvSpPr>
          <p:cNvPr id="69" name="Rectangle 32"/>
          <p:cNvSpPr>
            <a:spLocks noChangeArrowheads="1"/>
          </p:cNvSpPr>
          <p:nvPr/>
        </p:nvSpPr>
        <p:spPr bwMode="auto">
          <a:xfrm>
            <a:off x="2365375" y="3810000"/>
            <a:ext cx="1981200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data</a:t>
            </a:r>
          </a:p>
        </p:txBody>
      </p:sp>
      <p:sp>
        <p:nvSpPr>
          <p:cNvPr id="70" name="Rectangle 33"/>
          <p:cNvSpPr>
            <a:spLocks noChangeArrowheads="1"/>
          </p:cNvSpPr>
          <p:nvPr/>
        </p:nvSpPr>
        <p:spPr bwMode="auto">
          <a:xfrm>
            <a:off x="2365375" y="2514600"/>
            <a:ext cx="1981200" cy="533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alibri" pitchFamily="34" charset="0"/>
              </a:rPr>
              <a:t>shared libraries</a:t>
            </a:r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>
            <a:off x="1527175" y="1828800"/>
            <a:ext cx="838200" cy="6858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>
            <a:off x="1527175" y="2057400"/>
            <a:ext cx="838200" cy="990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3" name="Line 36"/>
          <p:cNvSpPr>
            <a:spLocks noChangeShapeType="1"/>
          </p:cNvSpPr>
          <p:nvPr/>
        </p:nvSpPr>
        <p:spPr bwMode="auto">
          <a:xfrm>
            <a:off x="1527175" y="3657600"/>
            <a:ext cx="838200" cy="152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4" name="Line 37"/>
          <p:cNvSpPr>
            <a:spLocks noChangeShapeType="1"/>
          </p:cNvSpPr>
          <p:nvPr/>
        </p:nvSpPr>
        <p:spPr bwMode="auto">
          <a:xfrm>
            <a:off x="1527175" y="3810000"/>
            <a:ext cx="838200" cy="762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5" name="Line 38"/>
          <p:cNvSpPr>
            <a:spLocks noChangeShapeType="1"/>
          </p:cNvSpPr>
          <p:nvPr/>
        </p:nvSpPr>
        <p:spPr bwMode="auto">
          <a:xfrm flipV="1">
            <a:off x="1527175" y="4572000"/>
            <a:ext cx="838200" cy="914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6" name="Line 39"/>
          <p:cNvSpPr>
            <a:spLocks noChangeShapeType="1"/>
          </p:cNvSpPr>
          <p:nvPr/>
        </p:nvSpPr>
        <p:spPr bwMode="auto">
          <a:xfrm>
            <a:off x="1527175" y="5638800"/>
            <a:ext cx="838200" cy="762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7" name="Line 40"/>
          <p:cNvSpPr>
            <a:spLocks noChangeShapeType="1"/>
          </p:cNvSpPr>
          <p:nvPr/>
        </p:nvSpPr>
        <p:spPr bwMode="auto">
          <a:xfrm flipH="1">
            <a:off x="230188" y="29718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8" name="Line 41"/>
          <p:cNvSpPr>
            <a:spLocks noChangeShapeType="1"/>
          </p:cNvSpPr>
          <p:nvPr/>
        </p:nvSpPr>
        <p:spPr bwMode="auto">
          <a:xfrm>
            <a:off x="231775" y="2971800"/>
            <a:ext cx="1588" cy="5334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42"/>
          <p:cNvSpPr>
            <a:spLocks noChangeShapeType="1"/>
          </p:cNvSpPr>
          <p:nvPr/>
        </p:nvSpPr>
        <p:spPr bwMode="auto">
          <a:xfrm>
            <a:off x="231775" y="35052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43"/>
          <p:cNvSpPr>
            <a:spLocks noChangeShapeType="1"/>
          </p:cNvSpPr>
          <p:nvPr/>
        </p:nvSpPr>
        <p:spPr bwMode="auto">
          <a:xfrm flipH="1">
            <a:off x="230188" y="4724400"/>
            <a:ext cx="231775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44"/>
          <p:cNvSpPr>
            <a:spLocks noChangeShapeType="1"/>
          </p:cNvSpPr>
          <p:nvPr/>
        </p:nvSpPr>
        <p:spPr bwMode="auto">
          <a:xfrm>
            <a:off x="231775" y="4724400"/>
            <a:ext cx="1588" cy="6096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Line 45"/>
          <p:cNvSpPr>
            <a:spLocks noChangeShapeType="1"/>
          </p:cNvSpPr>
          <p:nvPr/>
        </p:nvSpPr>
        <p:spPr bwMode="auto">
          <a:xfrm>
            <a:off x="231775" y="5334000"/>
            <a:ext cx="228600" cy="1588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3" name="Rectangle 51"/>
          <p:cNvSpPr>
            <a:spLocks noChangeArrowheads="1"/>
          </p:cNvSpPr>
          <p:nvPr/>
        </p:nvSpPr>
        <p:spPr bwMode="auto">
          <a:xfrm>
            <a:off x="460375" y="23622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4" name="Rectangle 52"/>
          <p:cNvSpPr>
            <a:spLocks noChangeArrowheads="1"/>
          </p:cNvSpPr>
          <p:nvPr/>
        </p:nvSpPr>
        <p:spPr bwMode="auto">
          <a:xfrm>
            <a:off x="460375" y="41910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5" name="Rectangle 53"/>
          <p:cNvSpPr>
            <a:spLocks noChangeArrowheads="1"/>
          </p:cNvSpPr>
          <p:nvPr/>
        </p:nvSpPr>
        <p:spPr bwMode="auto">
          <a:xfrm>
            <a:off x="460375" y="6019800"/>
            <a:ext cx="1066800" cy="2286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err="1">
                <a:latin typeface="Calibri" pitchFamily="34" charset="0"/>
              </a:rPr>
              <a:t>vm_flags</a:t>
            </a:r>
            <a:endParaRPr lang="en-GB" sz="1600" b="1" dirty="0">
              <a:latin typeface="Calibri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528573" y="2971800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</a:rPr>
              <a:t>Segmentation fault:</a:t>
            </a:r>
            <a:endParaRPr lang="en-US" sz="1800" dirty="0" smtClean="0">
              <a:solidFill>
                <a:srgbClr val="990000"/>
              </a:solidFill>
              <a:latin typeface="Calibri" pitchFamily="34" charset="0"/>
            </a:endParaRPr>
          </a:p>
          <a:p>
            <a:r>
              <a:rPr lang="en-US" sz="1800" dirty="0" smtClean="0">
                <a:latin typeface="Calibri" pitchFamily="34" charset="0"/>
              </a:rPr>
              <a:t>accessing a non-existing page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5528573" y="4050268"/>
            <a:ext cx="1910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Normal page fault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5528573" y="4876800"/>
            <a:ext cx="33868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solidFill>
                  <a:srgbClr val="990000"/>
                </a:solidFill>
                <a:latin typeface="Calibri" pitchFamily="34" charset="0"/>
              </a:rPr>
              <a:t>Protection exception:</a:t>
            </a:r>
          </a:p>
          <a:p>
            <a:r>
              <a:rPr lang="en-US" sz="1800" dirty="0" smtClean="0">
                <a:latin typeface="Calibri" pitchFamily="34" charset="0"/>
              </a:rPr>
              <a:t>e.g., violating permission by writing to a read-only page (Linux reports as Segmentation fault)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8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Simple memory system example</a:t>
            </a:r>
          </a:p>
          <a:p>
            <a:r>
              <a:rPr lang="en-US" dirty="0" smtClean="0">
                <a:solidFill>
                  <a:srgbClr val="7F7F7F"/>
                </a:solidFill>
              </a:rPr>
              <a:t>Case study: Core i7/Linux memory system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Memory mapping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493713"/>
            <a:ext cx="55578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Memory Mapping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7880" y="1220788"/>
            <a:ext cx="8527520" cy="52244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VM areas initialized by associating them with disk objects.</a:t>
            </a:r>
            <a:endParaRPr lang="en-GB" dirty="0" smtClean="0">
              <a:effectLst/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Process is known as </a:t>
            </a:r>
            <a:r>
              <a:rPr lang="en-GB" b="1" i="1" dirty="0" smtClean="0">
                <a:solidFill>
                  <a:srgbClr val="990000"/>
                </a:solidFill>
              </a:rPr>
              <a:t>memory mapping</a:t>
            </a:r>
            <a:r>
              <a:rPr lang="en-GB" i="1" dirty="0" smtClean="0">
                <a:solidFill>
                  <a:srgbClr val="990000"/>
                </a:solidFill>
              </a:rPr>
              <a:t>. 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Area </a:t>
            </a:r>
            <a:r>
              <a:rPr lang="en-GB" dirty="0"/>
              <a:t>can be </a:t>
            </a:r>
            <a:r>
              <a:rPr lang="en-GB" i="1" dirty="0"/>
              <a:t>backed by </a:t>
            </a:r>
            <a:r>
              <a:rPr lang="en-GB" dirty="0"/>
              <a:t>(i.e., get its initial values from) :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>
                <a:solidFill>
                  <a:srgbClr val="990000"/>
                </a:solidFill>
              </a:rPr>
              <a:t>Regular file</a:t>
            </a:r>
            <a:r>
              <a:rPr lang="en-GB" b="1" dirty="0"/>
              <a:t> </a:t>
            </a:r>
            <a:r>
              <a:rPr lang="en-GB" dirty="0"/>
              <a:t>on disk (e.g., an executable object file)</a:t>
            </a:r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Initial page bytes come from a section of a file</a:t>
            </a:r>
            <a:endParaRPr lang="en-GB" dirty="0" smtClean="0"/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i="1" dirty="0" smtClean="0">
                <a:solidFill>
                  <a:srgbClr val="990000"/>
                </a:solidFill>
              </a:rPr>
              <a:t>Anonymous file </a:t>
            </a:r>
            <a:r>
              <a:rPr lang="en-GB" dirty="0" smtClean="0"/>
              <a:t>(e.g., nothing)</a:t>
            </a:r>
            <a:endParaRPr lang="en-GB" i="1" dirty="0" smtClean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First fault will allocate a physical page full of </a:t>
            </a:r>
            <a:r>
              <a:rPr lang="en-GB" dirty="0" smtClean="0"/>
              <a:t>0's (</a:t>
            </a:r>
            <a:r>
              <a:rPr lang="en-GB" b="1" i="1" dirty="0" smtClean="0">
                <a:solidFill>
                  <a:srgbClr val="990000"/>
                </a:solidFill>
              </a:rPr>
              <a:t>demand-zero page</a:t>
            </a:r>
            <a:r>
              <a:rPr lang="en-GB" dirty="0" smtClean="0"/>
              <a:t>)</a:t>
            </a:r>
            <a:endParaRPr lang="en-GB" dirty="0"/>
          </a:p>
          <a:p>
            <a:pPr lvl="2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Once the page is written to (</a:t>
            </a:r>
            <a:r>
              <a:rPr lang="en-GB" b="1" i="1" dirty="0">
                <a:solidFill>
                  <a:srgbClr val="990000"/>
                </a:solidFill>
              </a:rPr>
              <a:t>dirtied</a:t>
            </a:r>
            <a:r>
              <a:rPr lang="en-GB" dirty="0"/>
              <a:t>), it is like any other </a:t>
            </a:r>
            <a:r>
              <a:rPr lang="en-GB" dirty="0" smtClean="0"/>
              <a:t>page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Dirty pages are copied back and forth between memory and a special </a:t>
            </a:r>
            <a:r>
              <a:rPr lang="en-GB" i="1" dirty="0" smtClean="0">
                <a:solidFill>
                  <a:srgbClr val="990000"/>
                </a:solidFill>
              </a:rPr>
              <a:t>swap file</a:t>
            </a:r>
            <a:r>
              <a:rPr lang="en-GB" dirty="0" smtClean="0"/>
              <a:t>.</a:t>
            </a:r>
            <a:endParaRPr lang="en-GB" i="1" dirty="0" smtClean="0">
              <a:solidFill>
                <a:srgbClr val="990000"/>
              </a:solidFill>
            </a:endParaRP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651125" cy="4607828"/>
          </a:xfrm>
        </p:spPr>
        <p:txBody>
          <a:bodyPr/>
          <a:lstStyle/>
          <a:p>
            <a:r>
              <a:rPr lang="en-US" dirty="0" smtClean="0"/>
              <a:t>Process 1  maps the shared object. 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174875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17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Revisited: Shared Objects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55850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2224078" y="6059269"/>
            <a:ext cx="82633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Shared</a:t>
            </a:r>
          </a:p>
          <a:p>
            <a:pPr algn="ctr"/>
            <a:r>
              <a:rPr lang="en-US" sz="1800" dirty="0"/>
              <a:t>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55850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3438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794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32250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55850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79450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32250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60450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60450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36850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36850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60450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60450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36850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36850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4" name="Content Placeholder 2"/>
          <p:cNvSpPr txBox="1">
            <a:spLocks/>
          </p:cNvSpPr>
          <p:nvPr/>
        </p:nvSpPr>
        <p:spPr bwMode="auto">
          <a:xfrm>
            <a:off x="6248400" y="2097772"/>
            <a:ext cx="2651125" cy="4607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Process 2 maps the shared object.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kern="0" dirty="0" smtClean="0">
                <a:latin typeface="Calibri" pitchFamily="34" charset="0"/>
              </a:rPr>
              <a:t>Notice how the virtual addresses can be different.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0883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8400" y="2097772"/>
            <a:ext cx="2895600" cy="4191000"/>
          </a:xfrm>
        </p:spPr>
        <p:txBody>
          <a:bodyPr/>
          <a:lstStyle/>
          <a:p>
            <a:r>
              <a:rPr lang="en-US" dirty="0" smtClean="0"/>
              <a:t>Two processes mapping a </a:t>
            </a:r>
            <a:r>
              <a:rPr lang="en-US" i="1" dirty="0" smtClean="0">
                <a:solidFill>
                  <a:srgbClr val="990000"/>
                </a:solidFill>
              </a:rPr>
              <a:t>private copy-on-write (COW)  </a:t>
            </a:r>
            <a:r>
              <a:rPr lang="en-US" dirty="0" smtClean="0"/>
              <a:t>object. </a:t>
            </a:r>
          </a:p>
          <a:p>
            <a:r>
              <a:rPr lang="en-US" dirty="0" smtClean="0"/>
              <a:t>Area flagged as private copy-on-write</a:t>
            </a:r>
          </a:p>
          <a:p>
            <a:r>
              <a:rPr lang="en-US" dirty="0" err="1" smtClean="0"/>
              <a:t>PTEs</a:t>
            </a:r>
            <a:r>
              <a:rPr lang="en-US" dirty="0" smtClean="0"/>
              <a:t> in private areas are flagged as read-only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7580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59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7741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7741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597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393172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0031" y="28597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0031" y="339317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Text Box 410"/>
          <p:cNvSpPr txBox="1">
            <a:spLocks noChangeArrowheads="1"/>
          </p:cNvSpPr>
          <p:nvPr/>
        </p:nvSpPr>
        <p:spPr bwMode="auto">
          <a:xfrm>
            <a:off x="4724400" y="3581400"/>
            <a:ext cx="1443537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1800" dirty="0" smtClean="0"/>
              <a:t> </a:t>
            </a:r>
            <a:r>
              <a:rPr lang="en-US" sz="1800" dirty="0"/>
              <a:t>P</a:t>
            </a:r>
            <a:r>
              <a:rPr lang="en-US" sz="1800" dirty="0" smtClean="0"/>
              <a:t>rivate</a:t>
            </a:r>
            <a:endParaRPr lang="en-US" sz="1800" dirty="0"/>
          </a:p>
          <a:p>
            <a:r>
              <a:rPr lang="en-US" sz="1800" dirty="0"/>
              <a:t>copy-on-write</a:t>
            </a:r>
            <a:endParaRPr lang="en-US" sz="1800" dirty="0" smtClean="0"/>
          </a:p>
          <a:p>
            <a:r>
              <a:rPr lang="en-US" sz="1800" dirty="0" smtClean="0"/>
              <a:t>area</a:t>
            </a:r>
            <a:endParaRPr lang="en-US" sz="1800" dirty="0"/>
          </a:p>
        </p:txBody>
      </p:sp>
      <p:sp>
        <p:nvSpPr>
          <p:cNvPr id="24" name="Right Brace 23"/>
          <p:cNvSpPr/>
          <p:nvPr/>
        </p:nvSpPr>
        <p:spPr bwMode="auto">
          <a:xfrm>
            <a:off x="4502631" y="3774172"/>
            <a:ext cx="145569" cy="533400"/>
          </a:xfrm>
          <a:prstGeom prst="rightBrac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1164522"/>
          </a:xfrm>
        </p:spPr>
        <p:txBody>
          <a:bodyPr/>
          <a:lstStyle/>
          <a:p>
            <a:r>
              <a:rPr lang="en-US" dirty="0" smtClean="0"/>
              <a:t>Sharing Revisited: </a:t>
            </a:r>
            <a:br>
              <a:rPr lang="en-US" dirty="0" smtClean="0"/>
            </a:br>
            <a:r>
              <a:rPr lang="en-US" dirty="0" smtClean="0"/>
              <a:t>Private Copy-on-write (COW)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232" y="2057400"/>
            <a:ext cx="2872768" cy="4505325"/>
          </a:xfrm>
        </p:spPr>
        <p:txBody>
          <a:bodyPr/>
          <a:lstStyle/>
          <a:p>
            <a:r>
              <a:rPr lang="en-US" dirty="0" smtClean="0"/>
              <a:t>Instruction writing to private page triggers protection fault. </a:t>
            </a:r>
          </a:p>
          <a:p>
            <a:r>
              <a:rPr lang="en-US" dirty="0" smtClean="0"/>
              <a:t>Handler creates new R/W page. </a:t>
            </a:r>
          </a:p>
          <a:p>
            <a:r>
              <a:rPr lang="en-US" dirty="0" smtClean="0"/>
              <a:t>Instruction restarts upon handler return. </a:t>
            </a:r>
          </a:p>
          <a:p>
            <a:r>
              <a:rPr lang="en-US" dirty="0" smtClean="0"/>
              <a:t>Copying deferred as long as possible!</a:t>
            </a:r>
            <a:endParaRPr lang="en-US" dirty="0"/>
          </a:p>
        </p:txBody>
      </p:sp>
      <p:sp>
        <p:nvSpPr>
          <p:cNvPr id="4" name="Rectangle 379"/>
          <p:cNvSpPr>
            <a:spLocks noChangeArrowheads="1"/>
          </p:cNvSpPr>
          <p:nvPr/>
        </p:nvSpPr>
        <p:spPr bwMode="auto">
          <a:xfrm>
            <a:off x="2369031" y="55267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5" name="Text Box 380"/>
          <p:cNvSpPr txBox="1">
            <a:spLocks noChangeArrowheads="1"/>
          </p:cNvSpPr>
          <p:nvPr/>
        </p:nvSpPr>
        <p:spPr bwMode="auto">
          <a:xfrm>
            <a:off x="1594852" y="6059269"/>
            <a:ext cx="2035721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Private  </a:t>
            </a:r>
          </a:p>
          <a:p>
            <a:pPr algn="ctr"/>
            <a:r>
              <a:rPr lang="en-US" sz="1800"/>
              <a:t>copy-on-write object</a:t>
            </a:r>
          </a:p>
        </p:txBody>
      </p:sp>
      <p:sp>
        <p:nvSpPr>
          <p:cNvPr id="6" name="Rectangle 382"/>
          <p:cNvSpPr>
            <a:spLocks noChangeArrowheads="1"/>
          </p:cNvSpPr>
          <p:nvPr/>
        </p:nvSpPr>
        <p:spPr bwMode="auto">
          <a:xfrm>
            <a:off x="2369031" y="2707372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7" name="Text Box 383"/>
          <p:cNvSpPr txBox="1">
            <a:spLocks noChangeArrowheads="1"/>
          </p:cNvSpPr>
          <p:nvPr/>
        </p:nvSpPr>
        <p:spPr bwMode="auto">
          <a:xfrm>
            <a:off x="2109273" y="2065119"/>
            <a:ext cx="95290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Physical</a:t>
            </a:r>
          </a:p>
          <a:p>
            <a:pPr algn="ctr"/>
            <a:r>
              <a:rPr lang="en-US" sz="1800"/>
              <a:t>memory</a:t>
            </a:r>
          </a:p>
        </p:txBody>
      </p:sp>
      <p:sp>
        <p:nvSpPr>
          <p:cNvPr id="8" name="Rectangle 385"/>
          <p:cNvSpPr>
            <a:spLocks noChangeArrowheads="1"/>
          </p:cNvSpPr>
          <p:nvPr/>
        </p:nvSpPr>
        <p:spPr bwMode="auto">
          <a:xfrm>
            <a:off x="6926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9" name="Rectangle 386"/>
          <p:cNvSpPr>
            <a:spLocks noChangeArrowheads="1"/>
          </p:cNvSpPr>
          <p:nvPr/>
        </p:nvSpPr>
        <p:spPr bwMode="auto">
          <a:xfrm>
            <a:off x="4045431" y="2707372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0" name="Rectangle 388"/>
          <p:cNvSpPr>
            <a:spLocks noChangeArrowheads="1"/>
          </p:cNvSpPr>
          <p:nvPr/>
        </p:nvSpPr>
        <p:spPr bwMode="auto">
          <a:xfrm>
            <a:off x="2369031" y="28915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1" name="Rectangle 389"/>
          <p:cNvSpPr>
            <a:spLocks noChangeArrowheads="1"/>
          </p:cNvSpPr>
          <p:nvPr/>
        </p:nvSpPr>
        <p:spPr bwMode="auto">
          <a:xfrm>
            <a:off x="692631" y="331697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2" name="Rectangle 390"/>
          <p:cNvSpPr>
            <a:spLocks noChangeArrowheads="1"/>
          </p:cNvSpPr>
          <p:nvPr/>
        </p:nvSpPr>
        <p:spPr bwMode="auto">
          <a:xfrm>
            <a:off x="4045431" y="3805922"/>
            <a:ext cx="381000" cy="533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3" name="Line 391"/>
          <p:cNvSpPr>
            <a:spLocks noChangeShapeType="1"/>
          </p:cNvSpPr>
          <p:nvPr/>
        </p:nvSpPr>
        <p:spPr bwMode="auto">
          <a:xfrm flipH="1" flipV="1">
            <a:off x="1073631" y="33169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4" name="Line 392"/>
          <p:cNvSpPr>
            <a:spLocks noChangeShapeType="1"/>
          </p:cNvSpPr>
          <p:nvPr/>
        </p:nvSpPr>
        <p:spPr bwMode="auto">
          <a:xfrm flipH="1" flipV="1">
            <a:off x="1073631" y="3850372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5" name="Line 393"/>
          <p:cNvSpPr>
            <a:spLocks noChangeShapeType="1"/>
          </p:cNvSpPr>
          <p:nvPr/>
        </p:nvSpPr>
        <p:spPr bwMode="auto">
          <a:xfrm flipV="1">
            <a:off x="2750031" y="3805922"/>
            <a:ext cx="1301750" cy="17208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6" name="Line 394"/>
          <p:cNvSpPr>
            <a:spLocks noChangeShapeType="1"/>
          </p:cNvSpPr>
          <p:nvPr/>
        </p:nvSpPr>
        <p:spPr bwMode="auto">
          <a:xfrm flipV="1">
            <a:off x="2750031" y="4307572"/>
            <a:ext cx="1295400" cy="1752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7" name="Line 396"/>
          <p:cNvSpPr>
            <a:spLocks noChangeShapeType="1"/>
          </p:cNvSpPr>
          <p:nvPr/>
        </p:nvSpPr>
        <p:spPr bwMode="auto">
          <a:xfrm flipV="1">
            <a:off x="1073631" y="28915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8" name="Line 397"/>
          <p:cNvSpPr>
            <a:spLocks noChangeShapeType="1"/>
          </p:cNvSpPr>
          <p:nvPr/>
        </p:nvSpPr>
        <p:spPr bwMode="auto">
          <a:xfrm flipV="1">
            <a:off x="1073631" y="3424922"/>
            <a:ext cx="1301750" cy="4254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19" name="Line 398"/>
          <p:cNvSpPr>
            <a:spLocks noChangeShapeType="1"/>
          </p:cNvSpPr>
          <p:nvPr/>
        </p:nvSpPr>
        <p:spPr bwMode="auto">
          <a:xfrm flipH="1" flipV="1">
            <a:off x="2756381" y="2891522"/>
            <a:ext cx="1289050" cy="8826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0" name="Line 399"/>
          <p:cNvSpPr>
            <a:spLocks noChangeShapeType="1"/>
          </p:cNvSpPr>
          <p:nvPr/>
        </p:nvSpPr>
        <p:spPr bwMode="auto">
          <a:xfrm flipH="1" flipV="1">
            <a:off x="2756381" y="3272522"/>
            <a:ext cx="1295400" cy="9144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1" name="Text Box 400"/>
          <p:cNvSpPr txBox="1">
            <a:spLocks noChangeArrowheads="1"/>
          </p:cNvSpPr>
          <p:nvPr/>
        </p:nvSpPr>
        <p:spPr bwMode="auto">
          <a:xfrm>
            <a:off x="152400" y="2079407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Process 1</a:t>
            </a:r>
          </a:p>
          <a:p>
            <a:pPr algn="ctr"/>
            <a:r>
              <a:rPr lang="en-US" sz="1800" dirty="0"/>
              <a:t>virtual memory</a:t>
            </a:r>
          </a:p>
        </p:txBody>
      </p:sp>
      <p:sp>
        <p:nvSpPr>
          <p:cNvPr id="22" name="Text Box 401"/>
          <p:cNvSpPr txBox="1">
            <a:spLocks noChangeArrowheads="1"/>
          </p:cNvSpPr>
          <p:nvPr/>
        </p:nvSpPr>
        <p:spPr bwMode="auto">
          <a:xfrm>
            <a:off x="3505200" y="2065119"/>
            <a:ext cx="154401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/>
              <a:t>Process 2</a:t>
            </a:r>
          </a:p>
          <a:p>
            <a:pPr algn="ctr"/>
            <a:r>
              <a:rPr lang="en-US" sz="1800"/>
              <a:t>virtual memory</a:t>
            </a:r>
          </a:p>
        </p:txBody>
      </p:sp>
      <p:sp>
        <p:nvSpPr>
          <p:cNvPr id="23" name="AutoShape 403"/>
          <p:cNvSpPr>
            <a:spLocks noChangeArrowheads="1"/>
          </p:cNvSpPr>
          <p:nvPr/>
        </p:nvSpPr>
        <p:spPr bwMode="auto">
          <a:xfrm>
            <a:off x="2826231" y="3272522"/>
            <a:ext cx="304800" cy="914400"/>
          </a:xfrm>
          <a:prstGeom prst="curvedLeft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90000"/>
          </a:solidFill>
          <a:ln w="12700">
            <a:solidFill>
              <a:srgbClr val="D5F1CF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4" name="Text Box 404"/>
          <p:cNvSpPr txBox="1">
            <a:spLocks noChangeArrowheads="1"/>
          </p:cNvSpPr>
          <p:nvPr/>
        </p:nvSpPr>
        <p:spPr bwMode="auto">
          <a:xfrm>
            <a:off x="2835228" y="3103553"/>
            <a:ext cx="1174220" cy="3077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/>
              <a:t>Copy-on-write</a:t>
            </a:r>
          </a:p>
        </p:txBody>
      </p:sp>
      <p:sp>
        <p:nvSpPr>
          <p:cNvPr id="25" name="Rectangle 405" descr="Wide upward diagonal"/>
          <p:cNvSpPr>
            <a:spLocks noChangeArrowheads="1"/>
          </p:cNvSpPr>
          <p:nvPr/>
        </p:nvSpPr>
        <p:spPr bwMode="auto">
          <a:xfrm>
            <a:off x="2375381" y="3272522"/>
            <a:ext cx="381000" cy="152400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6" name="Rectangle 406" descr="Wide upward diagonal"/>
          <p:cNvSpPr>
            <a:spLocks noChangeArrowheads="1"/>
          </p:cNvSpPr>
          <p:nvPr/>
        </p:nvSpPr>
        <p:spPr bwMode="auto">
          <a:xfrm>
            <a:off x="4051781" y="41869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7" name="Rectangle 407" descr="Wide upward diagonal"/>
          <p:cNvSpPr>
            <a:spLocks noChangeArrowheads="1"/>
          </p:cNvSpPr>
          <p:nvPr/>
        </p:nvSpPr>
        <p:spPr bwMode="auto">
          <a:xfrm>
            <a:off x="2375381" y="3958322"/>
            <a:ext cx="381000" cy="15240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8" name="Line 408"/>
          <p:cNvSpPr>
            <a:spLocks noChangeShapeType="1"/>
          </p:cNvSpPr>
          <p:nvPr/>
        </p:nvSpPr>
        <p:spPr bwMode="auto">
          <a:xfrm flipH="1" flipV="1">
            <a:off x="2756381" y="39583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29" name="Line 409"/>
          <p:cNvSpPr>
            <a:spLocks noChangeShapeType="1"/>
          </p:cNvSpPr>
          <p:nvPr/>
        </p:nvSpPr>
        <p:spPr bwMode="auto">
          <a:xfrm flipH="1" flipV="1">
            <a:off x="2756381" y="4110722"/>
            <a:ext cx="1295400" cy="228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  <p:sp>
        <p:nvSpPr>
          <p:cNvPr id="30" name="Text Box 410"/>
          <p:cNvSpPr txBox="1">
            <a:spLocks noChangeArrowheads="1"/>
          </p:cNvSpPr>
          <p:nvPr/>
        </p:nvSpPr>
        <p:spPr bwMode="auto">
          <a:xfrm>
            <a:off x="4712054" y="3833207"/>
            <a:ext cx="1559178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800" dirty="0"/>
              <a:t>Write to private</a:t>
            </a:r>
          </a:p>
          <a:p>
            <a:pPr algn="ctr"/>
            <a:r>
              <a:rPr lang="en-US" sz="1800" dirty="0"/>
              <a:t>copy-on-write</a:t>
            </a:r>
          </a:p>
          <a:p>
            <a:pPr algn="ctr"/>
            <a:r>
              <a:rPr lang="en-US" sz="1800" dirty="0"/>
              <a:t>page</a:t>
            </a:r>
          </a:p>
        </p:txBody>
      </p:sp>
      <p:sp>
        <p:nvSpPr>
          <p:cNvPr id="31" name="Line 411"/>
          <p:cNvSpPr>
            <a:spLocks noChangeShapeType="1"/>
          </p:cNvSpPr>
          <p:nvPr/>
        </p:nvSpPr>
        <p:spPr bwMode="auto">
          <a:xfrm flipH="1">
            <a:off x="4432781" y="4263122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8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8518525" cy="4972050"/>
          </a:xfrm>
        </p:spPr>
        <p:txBody>
          <a:bodyPr/>
          <a:lstStyle/>
          <a:p>
            <a:r>
              <a:rPr lang="en-GB" dirty="0" smtClean="0"/>
              <a:t>VM and memory mapping explain how </a:t>
            </a:r>
            <a:r>
              <a:rPr lang="en-GB" dirty="0" smtClean="0">
                <a:latin typeface="Courier New"/>
                <a:cs typeface="Courier New"/>
              </a:rPr>
              <a:t>fork</a:t>
            </a:r>
            <a:r>
              <a:rPr lang="en-GB" dirty="0" smtClean="0"/>
              <a:t> provides private address space for each process. 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To create virtual address for new new process</a:t>
            </a:r>
          </a:p>
          <a:p>
            <a:pPr lvl="1"/>
            <a:r>
              <a:rPr lang="en-GB" dirty="0" smtClean="0"/>
              <a:t>Create exact copies of current </a:t>
            </a:r>
            <a:r>
              <a:rPr lang="en-GB" dirty="0" err="1" smtClean="0">
                <a:latin typeface="Courier New"/>
                <a:cs typeface="Courier New"/>
              </a:rPr>
              <a:t>mm_struct</a:t>
            </a:r>
            <a:r>
              <a:rPr lang="en-GB" dirty="0" smtClean="0"/>
              <a:t>,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/>
              <a:t>, and page tables. </a:t>
            </a:r>
          </a:p>
          <a:p>
            <a:pPr lvl="1"/>
            <a:r>
              <a:rPr lang="en-GB" dirty="0" smtClean="0"/>
              <a:t>Flag each page in both processes as read-only</a:t>
            </a:r>
          </a:p>
          <a:p>
            <a:pPr lvl="1"/>
            <a:r>
              <a:rPr lang="en-GB" dirty="0" smtClean="0"/>
              <a:t>Flag each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smtClean="0">
                <a:latin typeface="+mn-lt"/>
                <a:cs typeface="Courier New"/>
              </a:rPr>
              <a:t>i</a:t>
            </a:r>
            <a:r>
              <a:rPr lang="en-GB" dirty="0" smtClean="0">
                <a:latin typeface="+mn-lt"/>
              </a:rPr>
              <a:t>n</a:t>
            </a:r>
            <a:r>
              <a:rPr lang="en-GB" dirty="0" smtClean="0"/>
              <a:t> both processes as private COW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On return, each process has exact copy of virtual memory</a:t>
            </a:r>
          </a:p>
          <a:p>
            <a:endParaRPr lang="en-GB" dirty="0" smtClean="0"/>
          </a:p>
          <a:p>
            <a:r>
              <a:rPr lang="en-GB" dirty="0" smtClean="0"/>
              <a:t>Subsequent writes create new pages using COW mechanism.</a:t>
            </a:r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 Function Revisited</a:t>
            </a:r>
            <a:endParaRPr lang="en-GB" dirty="0"/>
          </a:p>
        </p:txBody>
      </p:sp>
      <p:sp>
        <p:nvSpPr>
          <p:cNvPr id="34845" name="Rectangle 29"/>
          <p:cNvSpPr>
            <a:spLocks noGrp="1" noChangeArrowheads="1"/>
          </p:cNvSpPr>
          <p:nvPr>
            <p:ph type="body" idx="1"/>
          </p:nvPr>
        </p:nvSpPr>
        <p:spPr>
          <a:xfrm>
            <a:off x="5534024" y="1362074"/>
            <a:ext cx="3609975" cy="549592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To load and run a new program </a:t>
            </a:r>
            <a:r>
              <a:rPr lang="en-GB" dirty="0" err="1" smtClean="0">
                <a:latin typeface="Courier New"/>
                <a:cs typeface="Courier New"/>
              </a:rPr>
              <a:t>a.out</a:t>
            </a:r>
            <a:r>
              <a:rPr lang="en-GB" dirty="0" smtClean="0"/>
              <a:t> in the current process using </a:t>
            </a:r>
            <a:r>
              <a:rPr lang="en-GB" dirty="0" err="1" smtClean="0">
                <a:latin typeface="Courier New"/>
                <a:cs typeface="Courier New"/>
              </a:rPr>
              <a:t>execve</a:t>
            </a:r>
            <a:r>
              <a:rPr lang="en-GB" dirty="0" smtClean="0"/>
              <a:t>:</a:t>
            </a:r>
          </a:p>
          <a:p>
            <a:endParaRPr lang="en-GB" dirty="0" smtClean="0"/>
          </a:p>
          <a:p>
            <a:r>
              <a:rPr lang="en-GB" dirty="0" smtClean="0">
                <a:latin typeface="+mn-lt"/>
                <a:cs typeface="Courier New"/>
              </a:rPr>
              <a:t>Free</a:t>
            </a:r>
            <a:r>
              <a:rPr lang="en-GB" dirty="0" smtClean="0">
                <a:latin typeface="Courier New"/>
                <a:cs typeface="Courier New"/>
              </a:rPr>
              <a:t>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old areas</a:t>
            </a:r>
          </a:p>
          <a:p>
            <a:endParaRPr lang="en-GB" dirty="0" smtClean="0"/>
          </a:p>
          <a:p>
            <a:r>
              <a:rPr lang="en-GB" dirty="0" smtClean="0"/>
              <a:t>Create </a:t>
            </a:r>
            <a:r>
              <a:rPr lang="en-GB" dirty="0" err="1" smtClean="0">
                <a:latin typeface="Courier New"/>
                <a:cs typeface="Courier New"/>
              </a:rPr>
              <a:t>vm_area_struct</a:t>
            </a:r>
            <a:r>
              <a:rPr lang="en-GB" dirty="0" err="1" smtClean="0"/>
              <a:t>’s</a:t>
            </a:r>
            <a:r>
              <a:rPr lang="en-GB" dirty="0" smtClean="0"/>
              <a:t> and page tables for new areas</a:t>
            </a:r>
          </a:p>
          <a:p>
            <a:pPr lvl="1"/>
            <a:r>
              <a:rPr lang="en-GB" dirty="0" smtClean="0"/>
              <a:t>Programs and initialized data backed by object files.</a:t>
            </a:r>
          </a:p>
          <a:p>
            <a:pPr lvl="1"/>
            <a:r>
              <a:rPr lang="en-GB" dirty="0" smtClean="0">
                <a:latin typeface="Courier New"/>
                <a:cs typeface="Courier New"/>
              </a:rPr>
              <a:t>.</a:t>
            </a:r>
            <a:r>
              <a:rPr lang="en-GB" dirty="0" err="1" smtClean="0">
                <a:latin typeface="Courier New"/>
                <a:cs typeface="Courier New"/>
              </a:rPr>
              <a:t>bss</a:t>
            </a:r>
            <a:r>
              <a:rPr lang="en-GB" dirty="0" smtClean="0">
                <a:latin typeface="Courier New"/>
                <a:cs typeface="Courier New"/>
              </a:rPr>
              <a:t>  </a:t>
            </a:r>
            <a:r>
              <a:rPr lang="en-GB" dirty="0" smtClean="0"/>
              <a:t>and stack backed by anonymous files . </a:t>
            </a:r>
          </a:p>
          <a:p>
            <a:endParaRPr lang="en-GB" dirty="0" smtClean="0"/>
          </a:p>
          <a:p>
            <a:r>
              <a:rPr lang="en-GB" dirty="0" smtClean="0"/>
              <a:t>Set PC to entry point in </a:t>
            </a:r>
            <a:r>
              <a:rPr lang="en-GB" dirty="0" smtClean="0">
                <a:latin typeface="Courier New"/>
                <a:cs typeface="Courier New"/>
              </a:rPr>
              <a:t>.text</a:t>
            </a:r>
          </a:p>
          <a:p>
            <a:pPr lvl="1"/>
            <a:r>
              <a:rPr lang="en-GB" dirty="0" smtClean="0"/>
              <a:t>Linux will fault in code and data pages as needed.</a:t>
            </a:r>
            <a:endParaRPr lang="en-GB" dirty="0"/>
          </a:p>
        </p:txBody>
      </p:sp>
      <p:sp>
        <p:nvSpPr>
          <p:cNvPr id="48" name="Rectangle 380"/>
          <p:cNvSpPr>
            <a:spLocks noChangeAspect="1" noChangeArrowheads="1"/>
          </p:cNvSpPr>
          <p:nvPr/>
        </p:nvSpPr>
        <p:spPr bwMode="auto">
          <a:xfrm>
            <a:off x="1514475" y="2627312"/>
            <a:ext cx="2174875" cy="638175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Memory mapped region </a:t>
            </a:r>
          </a:p>
          <a:p>
            <a:pPr algn="ctr"/>
            <a:r>
              <a:rPr lang="en-US" sz="1400"/>
              <a:t>for shared libraries</a:t>
            </a:r>
          </a:p>
        </p:txBody>
      </p:sp>
      <p:sp>
        <p:nvSpPr>
          <p:cNvPr id="49" name="Rectangle 381"/>
          <p:cNvSpPr>
            <a:spLocks noChangeAspect="1" noChangeArrowheads="1"/>
          </p:cNvSpPr>
          <p:nvPr/>
        </p:nvSpPr>
        <p:spPr bwMode="auto">
          <a:xfrm>
            <a:off x="1514475" y="3262312"/>
            <a:ext cx="2174875" cy="68897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0" name="Rectangle 382"/>
          <p:cNvSpPr>
            <a:spLocks noChangeAspect="1" noChangeArrowheads="1"/>
          </p:cNvSpPr>
          <p:nvPr/>
        </p:nvSpPr>
        <p:spPr bwMode="auto">
          <a:xfrm>
            <a:off x="1514475" y="3956050"/>
            <a:ext cx="2174875" cy="636587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Runtime heap (via </a:t>
            </a:r>
            <a:r>
              <a:rPr lang="en-US" sz="1400" dirty="0" err="1"/>
              <a:t>malloc</a:t>
            </a:r>
            <a:r>
              <a:rPr lang="en-US" sz="1400" dirty="0"/>
              <a:t>)</a:t>
            </a:r>
          </a:p>
        </p:txBody>
      </p:sp>
      <p:sp>
        <p:nvSpPr>
          <p:cNvPr id="51" name="Rectangle 383"/>
          <p:cNvSpPr>
            <a:spLocks noChangeAspect="1" noChangeArrowheads="1"/>
          </p:cNvSpPr>
          <p:nvPr/>
        </p:nvSpPr>
        <p:spPr bwMode="auto">
          <a:xfrm>
            <a:off x="1514475" y="1770062"/>
            <a:ext cx="2174875" cy="8636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52" name="Rectangle 384"/>
          <p:cNvSpPr>
            <a:spLocks noChangeAspect="1" noChangeArrowheads="1"/>
          </p:cNvSpPr>
          <p:nvPr/>
        </p:nvSpPr>
        <p:spPr bwMode="auto">
          <a:xfrm>
            <a:off x="1514475" y="5305425"/>
            <a:ext cx="2174875" cy="379412"/>
          </a:xfrm>
          <a:prstGeom prst="rect">
            <a:avLst/>
          </a:prstGeom>
          <a:solidFill>
            <a:srgbClr val="F1C7C7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Program text (.text)</a:t>
            </a:r>
          </a:p>
        </p:txBody>
      </p:sp>
      <p:sp>
        <p:nvSpPr>
          <p:cNvPr id="53" name="Rectangle 385"/>
          <p:cNvSpPr>
            <a:spLocks noChangeAspect="1" noChangeArrowheads="1"/>
          </p:cNvSpPr>
          <p:nvPr/>
        </p:nvSpPr>
        <p:spPr bwMode="auto">
          <a:xfrm>
            <a:off x="1514475" y="4943475"/>
            <a:ext cx="2174875" cy="37782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Initialized data (.data)</a:t>
            </a:r>
          </a:p>
        </p:txBody>
      </p:sp>
      <p:sp>
        <p:nvSpPr>
          <p:cNvPr id="54" name="Rectangle 386"/>
          <p:cNvSpPr>
            <a:spLocks noChangeAspect="1" noChangeArrowheads="1"/>
          </p:cNvSpPr>
          <p:nvPr/>
        </p:nvSpPr>
        <p:spPr bwMode="auto">
          <a:xfrm>
            <a:off x="1514475" y="4579937"/>
            <a:ext cx="2174875" cy="376238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/>
              <a:t>Uninitialized data (.bss)</a:t>
            </a:r>
          </a:p>
        </p:txBody>
      </p:sp>
      <p:sp>
        <p:nvSpPr>
          <p:cNvPr id="55" name="Line 387"/>
          <p:cNvSpPr>
            <a:spLocks noChangeAspect="1" noChangeShapeType="1"/>
          </p:cNvSpPr>
          <p:nvPr/>
        </p:nvSpPr>
        <p:spPr bwMode="auto">
          <a:xfrm flipV="1">
            <a:off x="2540000" y="363378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6" name="Rectangle 388"/>
          <p:cNvSpPr>
            <a:spLocks noChangeAspect="1" noChangeArrowheads="1"/>
          </p:cNvSpPr>
          <p:nvPr/>
        </p:nvSpPr>
        <p:spPr bwMode="auto">
          <a:xfrm>
            <a:off x="1514475" y="1452562"/>
            <a:ext cx="2174875" cy="320675"/>
          </a:xfrm>
          <a:prstGeom prst="rect">
            <a:avLst/>
          </a:prstGeom>
          <a:solidFill>
            <a:srgbClr val="DEDFF5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1400" dirty="0"/>
              <a:t>User stack</a:t>
            </a:r>
          </a:p>
        </p:txBody>
      </p:sp>
      <p:sp>
        <p:nvSpPr>
          <p:cNvPr id="57" name="Line 389"/>
          <p:cNvSpPr>
            <a:spLocks noChangeAspect="1" noChangeShapeType="1"/>
          </p:cNvSpPr>
          <p:nvPr/>
        </p:nvSpPr>
        <p:spPr bwMode="auto">
          <a:xfrm flipV="1">
            <a:off x="2551113" y="2297112"/>
            <a:ext cx="0" cy="3349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8" name="Line 390"/>
          <p:cNvSpPr>
            <a:spLocks noChangeAspect="1" noChangeShapeType="1"/>
          </p:cNvSpPr>
          <p:nvPr/>
        </p:nvSpPr>
        <p:spPr bwMode="auto">
          <a:xfrm>
            <a:off x="2560638" y="1773237"/>
            <a:ext cx="0" cy="3365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59" name="Rectangle 391"/>
          <p:cNvSpPr>
            <a:spLocks noChangeAspect="1" noChangeArrowheads="1"/>
          </p:cNvSpPr>
          <p:nvPr/>
        </p:nvSpPr>
        <p:spPr bwMode="auto">
          <a:xfrm>
            <a:off x="1514475" y="5668962"/>
            <a:ext cx="2174875" cy="377825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1400"/>
          </a:p>
        </p:txBody>
      </p:sp>
      <p:sp>
        <p:nvSpPr>
          <p:cNvPr id="60" name="Text Box 392"/>
          <p:cNvSpPr txBox="1">
            <a:spLocks noChangeAspect="1" noChangeArrowheads="1"/>
          </p:cNvSpPr>
          <p:nvPr/>
        </p:nvSpPr>
        <p:spPr bwMode="auto">
          <a:xfrm>
            <a:off x="1316115" y="5867400"/>
            <a:ext cx="266544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/>
              <a:t>0</a:t>
            </a:r>
          </a:p>
        </p:txBody>
      </p:sp>
      <p:sp>
        <p:nvSpPr>
          <p:cNvPr id="61" name="AutoShape 411"/>
          <p:cNvSpPr>
            <a:spLocks/>
          </p:cNvSpPr>
          <p:nvPr/>
        </p:nvSpPr>
        <p:spPr bwMode="auto">
          <a:xfrm>
            <a:off x="3746500" y="1439862"/>
            <a:ext cx="76200" cy="304800"/>
          </a:xfrm>
          <a:prstGeom prst="rightBrace">
            <a:avLst>
              <a:gd name="adj1" fmla="val 333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2" name="AutoShape 412"/>
          <p:cNvSpPr>
            <a:spLocks/>
          </p:cNvSpPr>
          <p:nvPr/>
        </p:nvSpPr>
        <p:spPr bwMode="auto">
          <a:xfrm>
            <a:off x="3746500" y="2659062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3" name="AutoShape 415"/>
          <p:cNvSpPr>
            <a:spLocks/>
          </p:cNvSpPr>
          <p:nvPr/>
        </p:nvSpPr>
        <p:spPr bwMode="auto">
          <a:xfrm>
            <a:off x="3746500" y="3967162"/>
            <a:ext cx="74613" cy="584200"/>
          </a:xfrm>
          <a:prstGeom prst="rightBrace">
            <a:avLst>
              <a:gd name="adj1" fmla="val 65248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4" name="AutoShape 416"/>
          <p:cNvSpPr>
            <a:spLocks/>
          </p:cNvSpPr>
          <p:nvPr/>
        </p:nvSpPr>
        <p:spPr bwMode="auto">
          <a:xfrm>
            <a:off x="3746500" y="4576762"/>
            <a:ext cx="76200" cy="355600"/>
          </a:xfrm>
          <a:prstGeom prst="rightBrace">
            <a:avLst>
              <a:gd name="adj1" fmla="val 38889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5" name="AutoShape 417"/>
          <p:cNvSpPr>
            <a:spLocks/>
          </p:cNvSpPr>
          <p:nvPr/>
        </p:nvSpPr>
        <p:spPr bwMode="auto">
          <a:xfrm>
            <a:off x="3746500" y="4983162"/>
            <a:ext cx="76200" cy="647700"/>
          </a:xfrm>
          <a:prstGeom prst="rightBrace">
            <a:avLst>
              <a:gd name="adj1" fmla="val 7083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66" name="Text Box 420"/>
          <p:cNvSpPr txBox="1">
            <a:spLocks noChangeArrowheads="1"/>
          </p:cNvSpPr>
          <p:nvPr/>
        </p:nvSpPr>
        <p:spPr bwMode="auto">
          <a:xfrm>
            <a:off x="3822700" y="1439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67" name="Text Box 423"/>
          <p:cNvSpPr txBox="1">
            <a:spLocks noChangeArrowheads="1"/>
          </p:cNvSpPr>
          <p:nvPr/>
        </p:nvSpPr>
        <p:spPr bwMode="auto">
          <a:xfrm>
            <a:off x="211180" y="2430462"/>
            <a:ext cx="649203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libc.so</a:t>
            </a:r>
          </a:p>
        </p:txBody>
      </p:sp>
      <p:sp>
        <p:nvSpPr>
          <p:cNvPr id="68" name="Rectangle 424"/>
          <p:cNvSpPr>
            <a:spLocks noChangeArrowheads="1"/>
          </p:cNvSpPr>
          <p:nvPr/>
        </p:nvSpPr>
        <p:spPr bwMode="auto">
          <a:xfrm>
            <a:off x="88900" y="27352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dirty="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69" name="Rectangle 425"/>
          <p:cNvSpPr>
            <a:spLocks noChangeArrowheads="1"/>
          </p:cNvSpPr>
          <p:nvPr/>
        </p:nvSpPr>
        <p:spPr bwMode="auto">
          <a:xfrm>
            <a:off x="88900" y="2963862"/>
            <a:ext cx="914400" cy="228600"/>
          </a:xfrm>
          <a:prstGeom prst="rect">
            <a:avLst/>
          </a:prstGeom>
          <a:solidFill>
            <a:srgbClr val="D5F1C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0" name="Line 428"/>
          <p:cNvSpPr>
            <a:spLocks noChangeShapeType="1"/>
          </p:cNvSpPr>
          <p:nvPr/>
        </p:nvSpPr>
        <p:spPr bwMode="auto">
          <a:xfrm>
            <a:off x="1003300" y="2811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1" name="Line 429"/>
          <p:cNvSpPr>
            <a:spLocks noChangeShapeType="1"/>
          </p:cNvSpPr>
          <p:nvPr/>
        </p:nvSpPr>
        <p:spPr bwMode="auto">
          <a:xfrm>
            <a:off x="1003300" y="31162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72" name="Text Box 430"/>
          <p:cNvSpPr txBox="1">
            <a:spLocks noChangeArrowheads="1"/>
          </p:cNvSpPr>
          <p:nvPr/>
        </p:nvSpPr>
        <p:spPr bwMode="auto">
          <a:xfrm>
            <a:off x="3822700" y="2811462"/>
            <a:ext cx="1711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Shared, file-backed</a:t>
            </a:r>
          </a:p>
        </p:txBody>
      </p:sp>
      <p:sp>
        <p:nvSpPr>
          <p:cNvPr id="73" name="Text Box 431"/>
          <p:cNvSpPr txBox="1">
            <a:spLocks noChangeArrowheads="1"/>
          </p:cNvSpPr>
          <p:nvPr/>
        </p:nvSpPr>
        <p:spPr bwMode="auto">
          <a:xfrm>
            <a:off x="3822700" y="41068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4" name="Text Box 432"/>
          <p:cNvSpPr txBox="1">
            <a:spLocks noChangeArrowheads="1"/>
          </p:cNvSpPr>
          <p:nvPr/>
        </p:nvSpPr>
        <p:spPr bwMode="auto">
          <a:xfrm>
            <a:off x="3822700" y="4564062"/>
            <a:ext cx="1878013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demand-zero</a:t>
            </a:r>
          </a:p>
        </p:txBody>
      </p:sp>
      <p:sp>
        <p:nvSpPr>
          <p:cNvPr id="75" name="Text Box 434"/>
          <p:cNvSpPr txBox="1">
            <a:spLocks noChangeArrowheads="1"/>
          </p:cNvSpPr>
          <p:nvPr/>
        </p:nvSpPr>
        <p:spPr bwMode="auto">
          <a:xfrm>
            <a:off x="3822700" y="5173662"/>
            <a:ext cx="16922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i="1"/>
              <a:t>Private, file-backed</a:t>
            </a:r>
          </a:p>
        </p:txBody>
      </p:sp>
      <p:sp>
        <p:nvSpPr>
          <p:cNvPr id="76" name="Text Box 435"/>
          <p:cNvSpPr txBox="1">
            <a:spLocks noChangeArrowheads="1"/>
          </p:cNvSpPr>
          <p:nvPr/>
        </p:nvSpPr>
        <p:spPr bwMode="auto">
          <a:xfrm>
            <a:off x="275700" y="4792662"/>
            <a:ext cx="534450" cy="287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prstTxWarp prst="textNoShape">
              <a:avLst/>
            </a:prstTxWarp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 b="1">
                <a:solidFill>
                  <a:schemeClr val="tx2"/>
                </a:solidFill>
              </a:rPr>
              <a:t>a.out</a:t>
            </a:r>
          </a:p>
        </p:txBody>
      </p:sp>
      <p:sp>
        <p:nvSpPr>
          <p:cNvPr id="77" name="Rectangle 436"/>
          <p:cNvSpPr>
            <a:spLocks noChangeArrowheads="1"/>
          </p:cNvSpPr>
          <p:nvPr/>
        </p:nvSpPr>
        <p:spPr bwMode="auto">
          <a:xfrm>
            <a:off x="88900" y="5097462"/>
            <a:ext cx="914400" cy="228600"/>
          </a:xfrm>
          <a:prstGeom prst="rect">
            <a:avLst/>
          </a:prstGeom>
          <a:solidFill>
            <a:srgbClr val="F6F5BD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.data</a:t>
            </a:r>
          </a:p>
        </p:txBody>
      </p:sp>
      <p:sp>
        <p:nvSpPr>
          <p:cNvPr id="78" name="Rectangle 437"/>
          <p:cNvSpPr>
            <a:spLocks noChangeArrowheads="1"/>
          </p:cNvSpPr>
          <p:nvPr/>
        </p:nvSpPr>
        <p:spPr bwMode="auto">
          <a:xfrm>
            <a:off x="88900" y="5326062"/>
            <a:ext cx="914400" cy="228600"/>
          </a:xfrm>
          <a:prstGeom prst="rect">
            <a:avLst/>
          </a:prstGeom>
          <a:solidFill>
            <a:srgbClr val="F1C7C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487" tIns="44450" rIns="90487" bIns="44450" anchor="ctr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n-US" sz="1400">
                <a:solidFill>
                  <a:schemeClr val="tx2"/>
                </a:solidFill>
              </a:rPr>
              <a:t>.text</a:t>
            </a:r>
          </a:p>
        </p:txBody>
      </p:sp>
      <p:sp>
        <p:nvSpPr>
          <p:cNvPr id="79" name="Line 438"/>
          <p:cNvSpPr>
            <a:spLocks noChangeShapeType="1"/>
          </p:cNvSpPr>
          <p:nvPr/>
        </p:nvSpPr>
        <p:spPr bwMode="auto">
          <a:xfrm>
            <a:off x="1003300" y="51736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  <p:sp>
        <p:nvSpPr>
          <p:cNvPr id="80" name="Line 439"/>
          <p:cNvSpPr>
            <a:spLocks noChangeShapeType="1"/>
          </p:cNvSpPr>
          <p:nvPr/>
        </p:nvSpPr>
        <p:spPr bwMode="auto">
          <a:xfrm>
            <a:off x="1003300" y="5478462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Symbols</a:t>
            </a:r>
            <a:endParaRPr lang="en-US" dirty="0"/>
          </a:p>
        </p:txBody>
      </p:sp>
      <p:sp>
        <p:nvSpPr>
          <p:cNvPr id="59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4"/>
            <a:ext cx="7896225" cy="52673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Basic Parameters</a:t>
            </a:r>
          </a:p>
          <a:p>
            <a:pPr lvl="1"/>
            <a:r>
              <a:rPr lang="en-US" b="1" dirty="0" smtClean="0"/>
              <a:t>N = 2</a:t>
            </a:r>
            <a:r>
              <a:rPr lang="en-US" b="1" baseline="30000" dirty="0" smtClean="0"/>
              <a:t>n </a:t>
            </a:r>
            <a:r>
              <a:rPr lang="en-US" dirty="0" smtClean="0"/>
              <a:t>: Number of addresses in virtual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M = 2</a:t>
            </a:r>
            <a:r>
              <a:rPr lang="en-US" b="1" baseline="30000" dirty="0" smtClean="0"/>
              <a:t>m </a:t>
            </a:r>
            <a:r>
              <a:rPr lang="en-US" dirty="0" smtClean="0"/>
              <a:t>: Number of addresses in physical address space</a:t>
            </a:r>
            <a:endParaRPr lang="en-US" baseline="30000" dirty="0" smtClean="0"/>
          </a:p>
          <a:p>
            <a:pPr lvl="1"/>
            <a:r>
              <a:rPr lang="en-US" b="1" dirty="0" smtClean="0"/>
              <a:t>P = 2</a:t>
            </a:r>
            <a:r>
              <a:rPr lang="en-US" b="1" baseline="30000" dirty="0" smtClean="0"/>
              <a:t>p </a:t>
            </a:r>
            <a:r>
              <a:rPr lang="en-US" b="1" dirty="0" smtClean="0"/>
              <a:t> </a:t>
            </a:r>
            <a:r>
              <a:rPr lang="en-US" dirty="0" smtClean="0"/>
              <a:t>: Page size (bytes)</a:t>
            </a:r>
            <a:endParaRPr lang="en-US" baseline="30000" dirty="0" smtClean="0"/>
          </a:p>
          <a:p>
            <a:r>
              <a:rPr lang="en-US" dirty="0" smtClean="0"/>
              <a:t>Components of the virtual address (VA)</a:t>
            </a:r>
          </a:p>
          <a:p>
            <a:pPr lvl="1"/>
            <a:r>
              <a:rPr lang="en-US" b="1" dirty="0" smtClean="0"/>
              <a:t>TLBI</a:t>
            </a:r>
            <a:r>
              <a:rPr lang="en-US" dirty="0" smtClean="0"/>
              <a:t>: TLB index</a:t>
            </a:r>
          </a:p>
          <a:p>
            <a:pPr lvl="1"/>
            <a:r>
              <a:rPr lang="en-US" b="1" dirty="0" smtClean="0"/>
              <a:t>TLBT</a:t>
            </a:r>
            <a:r>
              <a:rPr lang="en-US" dirty="0" smtClean="0"/>
              <a:t>: TLB tag</a:t>
            </a:r>
          </a:p>
          <a:p>
            <a:pPr lvl="1"/>
            <a:r>
              <a:rPr lang="en-US" b="1" dirty="0" smtClean="0"/>
              <a:t>VPO</a:t>
            </a:r>
            <a:r>
              <a:rPr lang="en-US" dirty="0" smtClean="0"/>
              <a:t>: Virtual page offset </a:t>
            </a:r>
          </a:p>
          <a:p>
            <a:pPr lvl="1"/>
            <a:r>
              <a:rPr lang="en-US" b="1" dirty="0" smtClean="0"/>
              <a:t>VPN</a:t>
            </a:r>
            <a:r>
              <a:rPr lang="en-US" dirty="0" smtClean="0"/>
              <a:t>: Virtual page number </a:t>
            </a:r>
          </a:p>
          <a:p>
            <a:r>
              <a:rPr lang="en-US" dirty="0" smtClean="0"/>
              <a:t>Components of the physical address (PA)</a:t>
            </a:r>
          </a:p>
          <a:p>
            <a:pPr lvl="1"/>
            <a:r>
              <a:rPr lang="en-US" b="1" dirty="0" smtClean="0"/>
              <a:t>PPO</a:t>
            </a:r>
            <a:r>
              <a:rPr lang="en-US" dirty="0" smtClean="0"/>
              <a:t>: Physical page offset (same as VPO)</a:t>
            </a:r>
          </a:p>
          <a:p>
            <a:pPr lvl="1"/>
            <a:r>
              <a:rPr lang="en-US" b="1" dirty="0" smtClean="0"/>
              <a:t>PPN:</a:t>
            </a:r>
            <a:r>
              <a:rPr lang="en-US" dirty="0" smtClean="0"/>
              <a:t> Physical page number</a:t>
            </a:r>
          </a:p>
          <a:p>
            <a:pPr lvl="1"/>
            <a:r>
              <a:rPr lang="en-US" b="1" dirty="0" smtClean="0"/>
              <a:t>CO</a:t>
            </a:r>
            <a:r>
              <a:rPr lang="en-US" dirty="0" smtClean="0"/>
              <a:t>: Byte offset within cache line</a:t>
            </a:r>
          </a:p>
          <a:p>
            <a:pPr lvl="1"/>
            <a:r>
              <a:rPr lang="en-US" b="1" dirty="0" smtClean="0"/>
              <a:t>CI:</a:t>
            </a:r>
            <a:r>
              <a:rPr lang="en-US" dirty="0" smtClean="0"/>
              <a:t> Cache index</a:t>
            </a:r>
          </a:p>
          <a:p>
            <a:pPr lvl="1"/>
            <a:r>
              <a:rPr lang="en-US" b="1" dirty="0" smtClean="0"/>
              <a:t>CT</a:t>
            </a:r>
            <a:r>
              <a:rPr lang="en-US" dirty="0" smtClean="0"/>
              <a:t>: Cache tag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3497" y="434447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220788"/>
            <a:ext cx="8459787" cy="56372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>
                <a:effectLst/>
              </a:rPr>
              <a:t>)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Map </a:t>
            </a:r>
            <a:r>
              <a:rPr lang="en-GB" b="1" dirty="0" err="1">
                <a:latin typeface="Courier New" pitchFamily="49" charset="0"/>
              </a:rPr>
              <a:t>len</a:t>
            </a:r>
            <a:r>
              <a:rPr lang="en-GB" dirty="0"/>
              <a:t> bytes starting at offset </a:t>
            </a:r>
            <a:r>
              <a:rPr lang="en-GB" b="1" dirty="0" err="1">
                <a:latin typeface="Courier New" pitchFamily="49" charset="0"/>
              </a:rPr>
              <a:t>offset</a:t>
            </a:r>
            <a:r>
              <a:rPr lang="en-GB" dirty="0">
                <a:latin typeface="Courier New" pitchFamily="49" charset="0"/>
              </a:rPr>
              <a:t> </a:t>
            </a:r>
            <a:r>
              <a:rPr lang="en-GB" dirty="0"/>
              <a:t>of the file specified by file description </a:t>
            </a:r>
            <a:r>
              <a:rPr lang="en-GB" b="1" dirty="0" err="1">
                <a:latin typeface="Courier New" pitchFamily="49" charset="0"/>
              </a:rPr>
              <a:t>fd</a:t>
            </a:r>
            <a:r>
              <a:rPr lang="en-GB" dirty="0"/>
              <a:t>, preferably at address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/>
              <a:t> 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>
                <a:latin typeface="Courier New" pitchFamily="49" charset="0"/>
              </a:rPr>
              <a:t>:</a:t>
            </a:r>
            <a:r>
              <a:rPr lang="en-GB" dirty="0"/>
              <a:t> may be 0 for “pick an address”</a:t>
            </a:r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 err="1">
                <a:latin typeface="Courier New" pitchFamily="49" charset="0"/>
              </a:rPr>
              <a:t>prot</a:t>
            </a:r>
            <a:r>
              <a:rPr lang="en-GB" dirty="0"/>
              <a:t>: </a:t>
            </a:r>
            <a:r>
              <a:rPr lang="en-GB" dirty="0" smtClean="0"/>
              <a:t>PROT_READ</a:t>
            </a:r>
            <a:r>
              <a:rPr lang="en-GB" dirty="0"/>
              <a:t>, </a:t>
            </a:r>
            <a:r>
              <a:rPr lang="en-GB" dirty="0" smtClean="0"/>
              <a:t>PROT_WRITE, ...</a:t>
            </a:r>
            <a:endParaRPr lang="en-GB" dirty="0"/>
          </a:p>
          <a:p>
            <a:pPr lvl="1">
              <a:lnSpc>
                <a:spcPct val="101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b="1" dirty="0">
                <a:latin typeface="Courier New" pitchFamily="49" charset="0"/>
              </a:rPr>
              <a:t>flags</a:t>
            </a:r>
            <a:r>
              <a:rPr lang="en-GB" dirty="0"/>
              <a:t>:</a:t>
            </a:r>
            <a:r>
              <a:rPr lang="en-GB" dirty="0" smtClean="0"/>
              <a:t> MAP_ANON, MAP_PRIVATE</a:t>
            </a:r>
            <a:r>
              <a:rPr lang="en-GB" dirty="0"/>
              <a:t>, </a:t>
            </a:r>
            <a:r>
              <a:rPr lang="en-GB" dirty="0" smtClean="0"/>
              <a:t>MAP_SHARED, ...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Return </a:t>
            </a:r>
            <a:r>
              <a:rPr lang="en-GB" dirty="0"/>
              <a:t>a pointer to start of mapped area (may not be </a:t>
            </a:r>
            <a:r>
              <a:rPr lang="en-GB" b="1" dirty="0">
                <a:latin typeface="Courier New" pitchFamily="49" charset="0"/>
              </a:rPr>
              <a:t>start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493713"/>
            <a:ext cx="725963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User-Level Memory Mapping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30201" y="1220789"/>
            <a:ext cx="8307387" cy="836612"/>
          </a:xfrm>
          <a:ln/>
        </p:spPr>
        <p:txBody>
          <a:bodyPr/>
          <a:lstStyle/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void *</a:t>
            </a:r>
            <a:r>
              <a:rPr lang="en-GB" sz="1800" dirty="0" err="1">
                <a:effectLst/>
                <a:latin typeface="Courier New" pitchFamily="49" charset="0"/>
              </a:rPr>
              <a:t>mmap</a:t>
            </a:r>
            <a:r>
              <a:rPr lang="en-GB" sz="1800" dirty="0">
                <a:effectLst/>
                <a:latin typeface="Courier New" pitchFamily="49" charset="0"/>
              </a:rPr>
              <a:t>(void *start,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len</a:t>
            </a:r>
            <a:r>
              <a:rPr lang="en-GB" sz="1800" dirty="0">
                <a:effectLst/>
                <a:latin typeface="Courier New" pitchFamily="49" charset="0"/>
              </a:rPr>
              <a:t>,</a:t>
            </a:r>
          </a:p>
          <a:p>
            <a:pPr>
              <a:lnSpc>
                <a:spcPct val="94000"/>
              </a:lnSpc>
              <a:spcBef>
                <a:spcPct val="0"/>
              </a:spcBef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800" dirty="0">
                <a:effectLst/>
                <a:latin typeface="Courier New" pitchFamily="49" charset="0"/>
              </a:rPr>
              <a:t>          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prot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flags,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</a:t>
            </a:r>
            <a:r>
              <a:rPr lang="en-GB" sz="1800" dirty="0" err="1">
                <a:effectLst/>
                <a:latin typeface="Courier New" pitchFamily="49" charset="0"/>
              </a:rPr>
              <a:t>fd</a:t>
            </a:r>
            <a:r>
              <a:rPr lang="en-GB" sz="1800" dirty="0">
                <a:effectLst/>
                <a:latin typeface="Courier New" pitchFamily="49" charset="0"/>
              </a:rPr>
              <a:t>, </a:t>
            </a:r>
            <a:r>
              <a:rPr lang="en-GB" sz="1800" dirty="0" err="1">
                <a:effectLst/>
                <a:latin typeface="Courier New" pitchFamily="49" charset="0"/>
              </a:rPr>
              <a:t>int</a:t>
            </a:r>
            <a:r>
              <a:rPr lang="en-GB" sz="1800" dirty="0">
                <a:effectLst/>
                <a:latin typeface="Courier New" pitchFamily="49" charset="0"/>
              </a:rPr>
              <a:t> offset</a:t>
            </a:r>
            <a:r>
              <a:rPr lang="en-GB" sz="2000" dirty="0" smtClean="0">
                <a:effectLst/>
              </a:rPr>
              <a:t>)</a:t>
            </a:r>
            <a:endParaRPr lang="en-GB" sz="2000" dirty="0">
              <a:effectLst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2057400" y="2362200"/>
            <a:ext cx="990600" cy="3657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057400" y="3733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638800" y="1981200"/>
            <a:ext cx="990600" cy="403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38800" y="2590800"/>
            <a:ext cx="9906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 sz="1600" dirty="0" smtClean="0">
              <a:latin typeface="+mn-lt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 flipV="1">
            <a:off x="3048000" y="2590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 flipV="1">
            <a:off x="3048000" y="3733800"/>
            <a:ext cx="2590800" cy="1143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AutoShape 51"/>
          <p:cNvSpPr>
            <a:spLocks/>
          </p:cNvSpPr>
          <p:nvPr/>
        </p:nvSpPr>
        <p:spPr bwMode="auto">
          <a:xfrm>
            <a:off x="6705600" y="2590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934200" y="2963336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rot="10800000">
            <a:off x="6629400" y="3733800"/>
            <a:ext cx="6096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Rectangle 15"/>
          <p:cNvSpPr/>
          <p:nvPr/>
        </p:nvSpPr>
        <p:spPr>
          <a:xfrm>
            <a:off x="7239000" y="3536889"/>
            <a:ext cx="9541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start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81800" y="3857936"/>
            <a:ext cx="18635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latin typeface="Calibri" pitchFamily="34" charset="0"/>
              </a:rPr>
              <a:t>(or address </a:t>
            </a:r>
          </a:p>
          <a:p>
            <a:pPr algn="ctr"/>
            <a:r>
              <a:rPr lang="en-US" sz="1800" dirty="0" smtClean="0">
                <a:latin typeface="Calibri" pitchFamily="34" charset="0"/>
              </a:rPr>
              <a:t>chosen by kernel)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834468" y="6031468"/>
            <a:ext cx="26722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virtual memory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71753" y="6019800"/>
            <a:ext cx="23874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Disk file specified by </a:t>
            </a:r>
          </a:p>
          <a:p>
            <a:pPr algn="ctr"/>
            <a:r>
              <a:rPr lang="en-US" sz="20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file descriptor </a:t>
            </a:r>
            <a:r>
              <a:rPr lang="en-US" sz="2000" dirty="0" err="1" smtClean="0">
                <a:latin typeface="Courier New" pitchFamily="49" charset="0"/>
              </a:rPr>
              <a:t>fd</a:t>
            </a:r>
            <a:endParaRPr lang="en-US" sz="2000" dirty="0" smtClean="0">
              <a:latin typeface="Courier New" pitchFamily="49" charset="0"/>
            </a:endParaRPr>
          </a:p>
        </p:txBody>
      </p:sp>
      <p:sp>
        <p:nvSpPr>
          <p:cNvPr id="20" name="AutoShape 51"/>
          <p:cNvSpPr>
            <a:spLocks/>
          </p:cNvSpPr>
          <p:nvPr/>
        </p:nvSpPr>
        <p:spPr bwMode="auto">
          <a:xfrm flipH="1">
            <a:off x="1752600" y="3733800"/>
            <a:ext cx="228600" cy="1143000"/>
          </a:xfrm>
          <a:prstGeom prst="rightBrace">
            <a:avLst>
              <a:gd name="adj1" fmla="val 63889"/>
              <a:gd name="adj2" fmla="val 5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58366" y="4104157"/>
            <a:ext cx="13773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err="1" smtClean="0">
                <a:latin typeface="Courier New" pitchFamily="49" charset="0"/>
              </a:rPr>
              <a:t>len</a:t>
            </a:r>
            <a:r>
              <a:rPr lang="en-GB" sz="2000" dirty="0" smtClean="0">
                <a:latin typeface="Courier New" pitchFamily="49" charset="0"/>
              </a:rPr>
              <a:t> </a:t>
            </a:r>
            <a:r>
              <a:rPr lang="en-GB" sz="2000" dirty="0" smtClean="0">
                <a:latin typeface="+mn-lt"/>
              </a:rPr>
              <a:t>bytes</a:t>
            </a:r>
            <a:endParaRPr lang="en-US" sz="2000" dirty="0">
              <a:latin typeface="+mn-lt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52400" y="4676745"/>
            <a:ext cx="11079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dirty="0" smtClean="0">
                <a:latin typeface="Courier New" pitchFamily="49" charset="0"/>
              </a:rPr>
              <a:t>offset</a:t>
            </a:r>
            <a:endParaRPr lang="en-US" sz="2000" dirty="0"/>
          </a:p>
        </p:txBody>
      </p:sp>
      <p:cxnSp>
        <p:nvCxnSpPr>
          <p:cNvPr id="24" name="Straight Arrow Connector 23"/>
          <p:cNvCxnSpPr>
            <a:stCxn id="22" idx="3"/>
          </p:cNvCxnSpPr>
          <p:nvPr/>
        </p:nvCxnSpPr>
        <p:spPr bwMode="auto">
          <a:xfrm>
            <a:off x="1260396" y="4876800"/>
            <a:ext cx="797004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262468" y="5003799"/>
            <a:ext cx="8454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(bytes)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790004" y="5819001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51542" y="5791200"/>
            <a:ext cx="292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>
                <a:latin typeface="Courier New"/>
                <a:cs typeface="Courier New"/>
              </a:rPr>
              <a:t>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1963"/>
            <a:ext cx="9144000" cy="604837"/>
          </a:xfrm>
          <a:ln/>
        </p:spPr>
        <p:txBody>
          <a:bodyPr/>
          <a:lstStyle/>
          <a:p>
            <a:pPr>
              <a:lnSpc>
                <a:spcPct val="82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>
                <a:latin typeface="+mn-lt"/>
              </a:rPr>
              <a:t>Example: Using </a:t>
            </a:r>
            <a:r>
              <a:rPr lang="en-GB" dirty="0" err="1" smtClean="0">
                <a:latin typeface="Courier New"/>
                <a:cs typeface="Courier New"/>
              </a:rPr>
              <a:t>mmap</a:t>
            </a:r>
            <a:r>
              <a:rPr lang="en-GB" dirty="0" smtClean="0">
                <a:latin typeface="+mn-lt"/>
              </a:rPr>
              <a:t> to Copy Files</a:t>
            </a:r>
            <a:endParaRPr lang="en-GB" dirty="0">
              <a:latin typeface="Courier New"/>
              <a:cs typeface="Courier New"/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4419600" y="2436812"/>
            <a:ext cx="4572000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driver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**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 err="1">
                <a:solidFill>
                  <a:srgbClr val="C200FF"/>
                </a:solidFill>
                <a:latin typeface="Menlo-Regular"/>
              </a:rPr>
              <a:t>struct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2D961E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stat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2D961E"/>
                </a:solidFill>
                <a:latin typeface="Menlo-Regular"/>
              </a:rPr>
              <a:t>int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/* Check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for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required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cmd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line </a:t>
            </a:r>
            <a:r>
              <a:rPr lang="nl-NL" sz="1400" dirty="0" err="1">
                <a:solidFill>
                  <a:srgbClr val="CB2418"/>
                </a:solidFill>
                <a:latin typeface="Menlo-Regular"/>
              </a:rPr>
              <a:t>arg</a:t>
            </a:r>
            <a:r>
              <a:rPr lang="nl-NL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nl-NL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argc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!= 2)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"usage: %s &lt;filename&gt;\n"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[0]);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Copy input file to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stdout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 = Open(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argv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[1], O_RDONLY, 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Fstat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&amp;stat);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mmapcopy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l-NL" sz="1400" dirty="0" err="1">
                <a:solidFill>
                  <a:srgbClr val="000000"/>
                </a:solidFill>
                <a:latin typeface="Menlo-Regular"/>
              </a:rPr>
              <a:t>stat.st_size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}</a:t>
            </a:r>
            <a:endParaRPr lang="en-GB" sz="1400" dirty="0">
              <a:latin typeface="Courier New" pitchFamily="49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78962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6875" y="1362075"/>
            <a:ext cx="8594725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GB" kern="0" dirty="0" smtClean="0">
                <a:latin typeface="Calibri" pitchFamily="34" charset="0"/>
              </a:rPr>
              <a:t>Copying a file to </a:t>
            </a:r>
            <a:r>
              <a:rPr lang="en-GB" kern="0" dirty="0" err="1" smtClean="0">
                <a:latin typeface="Courier New"/>
                <a:cs typeface="Courier New"/>
              </a:rPr>
              <a:t>stdout</a:t>
            </a:r>
            <a:r>
              <a:rPr lang="en-GB" kern="0" dirty="0" smtClean="0">
                <a:latin typeface="Calibri" pitchFamily="34" charset="0"/>
              </a:rPr>
              <a:t> without transferring data to user space .</a:t>
            </a:r>
            <a:endParaRPr kumimoji="0" lang="en-GB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23318" y="2436812"/>
            <a:ext cx="3991482" cy="4116388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360" tIns="44280" rIns="90360" bIns="44280"/>
          <a:lstStyle/>
          <a:p>
            <a:r>
              <a:rPr lang="en-US" sz="1400" dirty="0">
                <a:solidFill>
                  <a:srgbClr val="926492"/>
                </a:solidFill>
                <a:latin typeface="Menlo-Regular"/>
              </a:rPr>
              <a:t>#include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en-US" sz="1400" dirty="0" err="1">
                <a:solidFill>
                  <a:srgbClr val="9D206F"/>
                </a:solidFill>
                <a:latin typeface="Menlo-Regular"/>
              </a:rPr>
              <a:t>csapp.h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 smtClean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 smtClean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4A00FF"/>
                </a:solidFill>
                <a:latin typeface="Menlo-Regular"/>
              </a:rPr>
              <a:t>mmapcopy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 err="1">
                <a:solidFill>
                  <a:srgbClr val="C1651C"/>
                </a:solidFill>
                <a:latin typeface="Menlo-Regular"/>
              </a:rPr>
              <a:t>fd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C1651C"/>
                </a:solidFill>
                <a:latin typeface="Menlo-Regular"/>
              </a:rPr>
              <a:t>size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</a:t>
            </a:r>
            <a:r>
              <a:rPr lang="en-US" sz="1400" dirty="0" err="1">
                <a:solidFill>
                  <a:srgbClr val="CB2418"/>
                </a:solidFill>
                <a:latin typeface="Menlo-Regular"/>
              </a:rPr>
              <a:t>Ptr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 to memory mapped </a:t>
            </a:r>
            <a:r>
              <a:rPr lang="en-US" sz="1400" dirty="0" smtClean="0">
                <a:solidFill>
                  <a:srgbClr val="CB2418"/>
                </a:solidFill>
                <a:latin typeface="Menlo-Regular"/>
              </a:rPr>
              <a:t>area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2D961E"/>
                </a:solidFill>
                <a:latin typeface="Menlo-Regular"/>
              </a:rPr>
              <a:t>char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da-DK" sz="1400" dirty="0" err="1">
                <a:solidFill>
                  <a:srgbClr val="C1651C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da-DK" sz="14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Mmap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2C9290"/>
                </a:solidFill>
                <a:latin typeface="Menlo-Regular"/>
              </a:rPr>
              <a:t>NULL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endParaRPr lang="da-DK" sz="14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400" dirty="0" smtClean="0">
                <a:solidFill>
                  <a:srgbClr val="000000"/>
                </a:solidFill>
                <a:latin typeface="Menlo-Regular"/>
              </a:rPr>
              <a:t>               PROT_READ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               MAP_PRIVATE, </a:t>
            </a:r>
            <a:endParaRPr lang="nl-NL" sz="1400" dirty="0" smtClean="0">
              <a:solidFill>
                <a:srgbClr val="000000"/>
              </a:solidFill>
              <a:latin typeface="Menlo-Regular"/>
            </a:endParaRPr>
          </a:p>
          <a:p>
            <a:r>
              <a:rPr lang="nl-NL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l-NL" sz="1400" dirty="0" smtClean="0">
                <a:solidFill>
                  <a:srgbClr val="000000"/>
                </a:solidFill>
                <a:latin typeface="Menlo-Regular"/>
              </a:rPr>
              <a:t>               </a:t>
            </a:r>
            <a:r>
              <a:rPr lang="nl-NL" sz="1400" dirty="0" err="1" smtClean="0">
                <a:solidFill>
                  <a:srgbClr val="000000"/>
                </a:solidFill>
                <a:latin typeface="Menlo-Regular"/>
              </a:rPr>
              <a:t>fd</a:t>
            </a:r>
            <a:r>
              <a:rPr lang="nl-NL" sz="14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r>
              <a:rPr lang="de-DE" sz="1400" dirty="0">
                <a:solidFill>
                  <a:srgbClr val="000000"/>
                </a:solidFill>
                <a:latin typeface="Menlo-Regular"/>
              </a:rPr>
              <a:t>    Write(1,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bufp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e-DE" sz="1400" dirty="0" err="1">
                <a:solidFill>
                  <a:srgbClr val="000000"/>
                </a:solidFill>
                <a:latin typeface="Menlo-Regular"/>
              </a:rPr>
              <a:t>size</a:t>
            </a:r>
            <a:r>
              <a:rPr lang="de-DE" sz="14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is-IS" sz="1400" dirty="0">
                <a:solidFill>
                  <a:srgbClr val="C200FF"/>
                </a:solidFill>
                <a:latin typeface="Menlo-Regular"/>
              </a:rPr>
              <a:t>return</a:t>
            </a:r>
            <a:r>
              <a:rPr lang="is-IS" sz="14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is-I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667000" y="6172200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1426" y="6183868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mmapcopy.c</a:t>
            </a:r>
            <a:endParaRPr lang="en-US" sz="1800" dirty="0" smtClean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510647"/>
            <a:ext cx="7308850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Simple Memory System Example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220788"/>
            <a:ext cx="8307387" cy="15827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>
                <a:effectLst/>
              </a:rPr>
              <a:t>Addressing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14-bit virtual addresses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12-bit physical address</a:t>
            </a:r>
          </a:p>
          <a:p>
            <a:pPr lvl="1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Page size = 64 bytes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96043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9604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4780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14478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193516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9351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42252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4225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2909888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29098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3397250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3" name="Rectangle 21"/>
          <p:cNvSpPr>
            <a:spLocks noChangeArrowheads="1"/>
          </p:cNvSpPr>
          <p:nvPr/>
        </p:nvSpPr>
        <p:spPr bwMode="auto">
          <a:xfrm>
            <a:off x="33972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15" name="Rectangle 23"/>
          <p:cNvSpPr>
            <a:spLocks noChangeArrowheads="1"/>
          </p:cNvSpPr>
          <p:nvPr/>
        </p:nvSpPr>
        <p:spPr bwMode="auto">
          <a:xfrm>
            <a:off x="3884613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6" name="Rectangle 24"/>
          <p:cNvSpPr>
            <a:spLocks noChangeArrowheads="1"/>
          </p:cNvSpPr>
          <p:nvPr/>
        </p:nvSpPr>
        <p:spPr bwMode="auto">
          <a:xfrm>
            <a:off x="388461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18" name="Rectangle 26"/>
          <p:cNvSpPr>
            <a:spLocks noChangeArrowheads="1"/>
          </p:cNvSpPr>
          <p:nvPr/>
        </p:nvSpPr>
        <p:spPr bwMode="auto">
          <a:xfrm>
            <a:off x="4371975" y="339566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19" name="Rectangle 27"/>
          <p:cNvSpPr>
            <a:spLocks noChangeArrowheads="1"/>
          </p:cNvSpPr>
          <p:nvPr/>
        </p:nvSpPr>
        <p:spPr bwMode="auto">
          <a:xfrm>
            <a:off x="437197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21" name="Rectangle 29"/>
          <p:cNvSpPr>
            <a:spLocks noChangeArrowheads="1"/>
          </p:cNvSpPr>
          <p:nvPr/>
        </p:nvSpPr>
        <p:spPr bwMode="auto">
          <a:xfrm>
            <a:off x="485933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2" name="Rectangle 30"/>
          <p:cNvSpPr>
            <a:spLocks noChangeArrowheads="1"/>
          </p:cNvSpPr>
          <p:nvPr/>
        </p:nvSpPr>
        <p:spPr bwMode="auto">
          <a:xfrm>
            <a:off x="485933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24" name="Rectangle 32"/>
          <p:cNvSpPr>
            <a:spLocks noChangeArrowheads="1"/>
          </p:cNvSpPr>
          <p:nvPr/>
        </p:nvSpPr>
        <p:spPr bwMode="auto">
          <a:xfrm>
            <a:off x="534670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5" name="Rectangle 33"/>
          <p:cNvSpPr>
            <a:spLocks noChangeArrowheads="1"/>
          </p:cNvSpPr>
          <p:nvPr/>
        </p:nvSpPr>
        <p:spPr bwMode="auto">
          <a:xfrm>
            <a:off x="534670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27" name="Rectangle 35"/>
          <p:cNvSpPr>
            <a:spLocks noChangeArrowheads="1"/>
          </p:cNvSpPr>
          <p:nvPr/>
        </p:nvSpPr>
        <p:spPr bwMode="auto">
          <a:xfrm>
            <a:off x="5834063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28" name="Rectangle 36"/>
          <p:cNvSpPr>
            <a:spLocks noChangeArrowheads="1"/>
          </p:cNvSpPr>
          <p:nvPr/>
        </p:nvSpPr>
        <p:spPr bwMode="auto">
          <a:xfrm>
            <a:off x="5834063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30" name="Rectangle 38"/>
          <p:cNvSpPr>
            <a:spLocks noChangeArrowheads="1"/>
          </p:cNvSpPr>
          <p:nvPr/>
        </p:nvSpPr>
        <p:spPr bwMode="auto">
          <a:xfrm>
            <a:off x="6321425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1" name="Rectangle 39"/>
          <p:cNvSpPr>
            <a:spLocks noChangeArrowheads="1"/>
          </p:cNvSpPr>
          <p:nvPr/>
        </p:nvSpPr>
        <p:spPr bwMode="auto">
          <a:xfrm>
            <a:off x="6321425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33" name="Rectangle 41"/>
          <p:cNvSpPr>
            <a:spLocks noChangeArrowheads="1"/>
          </p:cNvSpPr>
          <p:nvPr/>
        </p:nvSpPr>
        <p:spPr bwMode="auto">
          <a:xfrm>
            <a:off x="6808788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4" name="Rectangle 42"/>
          <p:cNvSpPr>
            <a:spLocks noChangeArrowheads="1"/>
          </p:cNvSpPr>
          <p:nvPr/>
        </p:nvSpPr>
        <p:spPr bwMode="auto">
          <a:xfrm>
            <a:off x="6808788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36" name="Rectangle 44"/>
          <p:cNvSpPr>
            <a:spLocks noChangeArrowheads="1"/>
          </p:cNvSpPr>
          <p:nvPr/>
        </p:nvSpPr>
        <p:spPr bwMode="auto">
          <a:xfrm>
            <a:off x="7296150" y="339566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37" name="Rectangle 45"/>
          <p:cNvSpPr>
            <a:spLocks noChangeArrowheads="1"/>
          </p:cNvSpPr>
          <p:nvPr/>
        </p:nvSpPr>
        <p:spPr bwMode="auto">
          <a:xfrm>
            <a:off x="7296150" y="309086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sp>
        <p:nvSpPr>
          <p:cNvPr id="33840" name="Rectangle 48"/>
          <p:cNvSpPr>
            <a:spLocks noChangeArrowheads="1"/>
          </p:cNvSpPr>
          <p:nvPr/>
        </p:nvSpPr>
        <p:spPr bwMode="auto">
          <a:xfrm>
            <a:off x="193516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1" name="Rectangle 49"/>
          <p:cNvSpPr>
            <a:spLocks noChangeArrowheads="1"/>
          </p:cNvSpPr>
          <p:nvPr/>
        </p:nvSpPr>
        <p:spPr bwMode="auto">
          <a:xfrm>
            <a:off x="19351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3843" name="Rectangle 51"/>
          <p:cNvSpPr>
            <a:spLocks noChangeArrowheads="1"/>
          </p:cNvSpPr>
          <p:nvPr/>
        </p:nvSpPr>
        <p:spPr bwMode="auto">
          <a:xfrm>
            <a:off x="242252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4" name="Rectangle 52"/>
          <p:cNvSpPr>
            <a:spLocks noChangeArrowheads="1"/>
          </p:cNvSpPr>
          <p:nvPr/>
        </p:nvSpPr>
        <p:spPr bwMode="auto">
          <a:xfrm>
            <a:off x="24225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3846" name="Rectangle 54"/>
          <p:cNvSpPr>
            <a:spLocks noChangeArrowheads="1"/>
          </p:cNvSpPr>
          <p:nvPr/>
        </p:nvSpPr>
        <p:spPr bwMode="auto">
          <a:xfrm>
            <a:off x="2909888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47" name="Rectangle 55"/>
          <p:cNvSpPr>
            <a:spLocks noChangeArrowheads="1"/>
          </p:cNvSpPr>
          <p:nvPr/>
        </p:nvSpPr>
        <p:spPr bwMode="auto">
          <a:xfrm>
            <a:off x="29098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3849" name="Rectangle 57"/>
          <p:cNvSpPr>
            <a:spLocks noChangeArrowheads="1"/>
          </p:cNvSpPr>
          <p:nvPr/>
        </p:nvSpPr>
        <p:spPr bwMode="auto">
          <a:xfrm>
            <a:off x="3397250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0" name="Rectangle 58"/>
          <p:cNvSpPr>
            <a:spLocks noChangeArrowheads="1"/>
          </p:cNvSpPr>
          <p:nvPr/>
        </p:nvSpPr>
        <p:spPr bwMode="auto">
          <a:xfrm>
            <a:off x="33972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3852" name="Rectangle 60"/>
          <p:cNvSpPr>
            <a:spLocks noChangeArrowheads="1"/>
          </p:cNvSpPr>
          <p:nvPr/>
        </p:nvSpPr>
        <p:spPr bwMode="auto">
          <a:xfrm>
            <a:off x="3884613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388461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3855" name="Rectangle 63"/>
          <p:cNvSpPr>
            <a:spLocks noChangeArrowheads="1"/>
          </p:cNvSpPr>
          <p:nvPr/>
        </p:nvSpPr>
        <p:spPr bwMode="auto">
          <a:xfrm>
            <a:off x="4371975" y="5432425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437197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3858" name="Rectangle 66"/>
          <p:cNvSpPr>
            <a:spLocks noChangeArrowheads="1"/>
          </p:cNvSpPr>
          <p:nvPr/>
        </p:nvSpPr>
        <p:spPr bwMode="auto">
          <a:xfrm>
            <a:off x="485933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59" name="Rectangle 67"/>
          <p:cNvSpPr>
            <a:spLocks noChangeArrowheads="1"/>
          </p:cNvSpPr>
          <p:nvPr/>
        </p:nvSpPr>
        <p:spPr bwMode="auto">
          <a:xfrm>
            <a:off x="485933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3861" name="Rectangle 69"/>
          <p:cNvSpPr>
            <a:spLocks noChangeArrowheads="1"/>
          </p:cNvSpPr>
          <p:nvPr/>
        </p:nvSpPr>
        <p:spPr bwMode="auto">
          <a:xfrm>
            <a:off x="534670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2" name="Rectangle 70"/>
          <p:cNvSpPr>
            <a:spLocks noChangeArrowheads="1"/>
          </p:cNvSpPr>
          <p:nvPr/>
        </p:nvSpPr>
        <p:spPr bwMode="auto">
          <a:xfrm>
            <a:off x="534670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3864" name="Rectangle 72"/>
          <p:cNvSpPr>
            <a:spLocks noChangeArrowheads="1"/>
          </p:cNvSpPr>
          <p:nvPr/>
        </p:nvSpPr>
        <p:spPr bwMode="auto">
          <a:xfrm>
            <a:off x="5834063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5" name="Rectangle 73"/>
          <p:cNvSpPr>
            <a:spLocks noChangeArrowheads="1"/>
          </p:cNvSpPr>
          <p:nvPr/>
        </p:nvSpPr>
        <p:spPr bwMode="auto">
          <a:xfrm>
            <a:off x="5834063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3867" name="Rectangle 75"/>
          <p:cNvSpPr>
            <a:spLocks noChangeArrowheads="1"/>
          </p:cNvSpPr>
          <p:nvPr/>
        </p:nvSpPr>
        <p:spPr bwMode="auto">
          <a:xfrm>
            <a:off x="6321425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68" name="Rectangle 76"/>
          <p:cNvSpPr>
            <a:spLocks noChangeArrowheads="1"/>
          </p:cNvSpPr>
          <p:nvPr/>
        </p:nvSpPr>
        <p:spPr bwMode="auto">
          <a:xfrm>
            <a:off x="6321425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3870" name="Rectangle 78"/>
          <p:cNvSpPr>
            <a:spLocks noChangeArrowheads="1"/>
          </p:cNvSpPr>
          <p:nvPr/>
        </p:nvSpPr>
        <p:spPr bwMode="auto">
          <a:xfrm>
            <a:off x="6808788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808788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3873" name="Rectangle 81"/>
          <p:cNvSpPr>
            <a:spLocks noChangeArrowheads="1"/>
          </p:cNvSpPr>
          <p:nvPr/>
        </p:nvSpPr>
        <p:spPr bwMode="auto">
          <a:xfrm>
            <a:off x="7296150" y="5432425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7296150" y="5127625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83"/>
          <p:cNvGrpSpPr>
            <a:grpSpLocks/>
          </p:cNvGrpSpPr>
          <p:nvPr/>
        </p:nvGrpSpPr>
        <p:grpSpPr bwMode="auto">
          <a:xfrm>
            <a:off x="4859337" y="3860800"/>
            <a:ext cx="2924174" cy="333375"/>
            <a:chOff x="3061" y="2261"/>
            <a:chExt cx="1842" cy="210"/>
          </a:xfrm>
        </p:grpSpPr>
        <p:sp>
          <p:nvSpPr>
            <p:cNvPr id="33876" name="Line 84"/>
            <p:cNvSpPr>
              <a:spLocks noChangeShapeType="1"/>
            </p:cNvSpPr>
            <p:nvPr/>
          </p:nvSpPr>
          <p:spPr bwMode="auto">
            <a:xfrm>
              <a:off x="3061" y="23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77" name="Text Box 85"/>
            <p:cNvSpPr txBox="1">
              <a:spLocks noChangeArrowheads="1"/>
            </p:cNvSpPr>
            <p:nvPr/>
          </p:nvSpPr>
          <p:spPr bwMode="auto">
            <a:xfrm>
              <a:off x="3768" y="22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86"/>
          <p:cNvGrpSpPr>
            <a:grpSpLocks/>
          </p:cNvGrpSpPr>
          <p:nvPr/>
        </p:nvGrpSpPr>
        <p:grpSpPr bwMode="auto">
          <a:xfrm>
            <a:off x="4876801" y="5813425"/>
            <a:ext cx="2924176" cy="333375"/>
            <a:chOff x="3072" y="3312"/>
            <a:chExt cx="1842" cy="210"/>
          </a:xfrm>
        </p:grpSpPr>
        <p:sp>
          <p:nvSpPr>
            <p:cNvPr id="33879" name="Line 87"/>
            <p:cNvSpPr>
              <a:spLocks noChangeShapeType="1"/>
            </p:cNvSpPr>
            <p:nvPr/>
          </p:nvSpPr>
          <p:spPr bwMode="auto">
            <a:xfrm>
              <a:off x="3072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0" name="Text Box 88"/>
            <p:cNvSpPr txBox="1">
              <a:spLocks noChangeArrowheads="1"/>
            </p:cNvSpPr>
            <p:nvPr/>
          </p:nvSpPr>
          <p:spPr bwMode="auto">
            <a:xfrm>
              <a:off x="3779" y="331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4" name="Group 89"/>
          <p:cNvGrpSpPr>
            <a:grpSpLocks/>
          </p:cNvGrpSpPr>
          <p:nvPr/>
        </p:nvGrpSpPr>
        <p:grpSpPr bwMode="auto">
          <a:xfrm>
            <a:off x="1981200" y="5813425"/>
            <a:ext cx="2924176" cy="333375"/>
            <a:chOff x="1248" y="3312"/>
            <a:chExt cx="1842" cy="210"/>
          </a:xfrm>
        </p:grpSpPr>
        <p:sp>
          <p:nvSpPr>
            <p:cNvPr id="33882" name="Line 90"/>
            <p:cNvSpPr>
              <a:spLocks noChangeShapeType="1"/>
            </p:cNvSpPr>
            <p:nvPr/>
          </p:nvSpPr>
          <p:spPr bwMode="auto">
            <a:xfrm>
              <a:off x="1248" y="340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3" name="Text Box 91"/>
            <p:cNvSpPr txBox="1">
              <a:spLocks noChangeArrowheads="1"/>
            </p:cNvSpPr>
            <p:nvPr/>
          </p:nvSpPr>
          <p:spPr bwMode="auto">
            <a:xfrm>
              <a:off x="1955" y="331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5" name="Group 92"/>
          <p:cNvGrpSpPr>
            <a:grpSpLocks/>
          </p:cNvGrpSpPr>
          <p:nvPr/>
        </p:nvGrpSpPr>
        <p:grpSpPr bwMode="auto">
          <a:xfrm>
            <a:off x="960438" y="3852862"/>
            <a:ext cx="3916363" cy="333375"/>
            <a:chOff x="605" y="2256"/>
            <a:chExt cx="2467" cy="210"/>
          </a:xfrm>
        </p:grpSpPr>
        <p:sp>
          <p:nvSpPr>
            <p:cNvPr id="33885" name="Line 93"/>
            <p:cNvSpPr>
              <a:spLocks noChangeShapeType="1"/>
            </p:cNvSpPr>
            <p:nvPr/>
          </p:nvSpPr>
          <p:spPr bwMode="auto">
            <a:xfrm>
              <a:off x="605" y="23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3886" name="Text Box 94"/>
            <p:cNvSpPr txBox="1">
              <a:spLocks noChangeArrowheads="1"/>
            </p:cNvSpPr>
            <p:nvPr/>
          </p:nvSpPr>
          <p:spPr bwMode="auto">
            <a:xfrm>
              <a:off x="1553" y="22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3887" name="Text Box 95"/>
          <p:cNvSpPr txBox="1">
            <a:spLocks noChangeArrowheads="1"/>
          </p:cNvSpPr>
          <p:nvPr/>
        </p:nvSpPr>
        <p:spPr bwMode="auto">
          <a:xfrm>
            <a:off x="1657352" y="4289425"/>
            <a:ext cx="217444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8" name="Text Box 96"/>
          <p:cNvSpPr txBox="1">
            <a:spLocks noChangeArrowheads="1"/>
          </p:cNvSpPr>
          <p:nvPr/>
        </p:nvSpPr>
        <p:spPr bwMode="auto">
          <a:xfrm>
            <a:off x="5291668" y="4278312"/>
            <a:ext cx="197663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89" name="Text Box 97"/>
          <p:cNvSpPr txBox="1">
            <a:spLocks noChangeArrowheads="1"/>
          </p:cNvSpPr>
          <p:nvPr/>
        </p:nvSpPr>
        <p:spPr bwMode="auto">
          <a:xfrm>
            <a:off x="2203983" y="6162675"/>
            <a:ext cx="2289280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33890" name="Text Box 98"/>
          <p:cNvSpPr txBox="1">
            <a:spLocks noChangeArrowheads="1"/>
          </p:cNvSpPr>
          <p:nvPr/>
        </p:nvSpPr>
        <p:spPr bwMode="auto">
          <a:xfrm>
            <a:off x="5232399" y="6194425"/>
            <a:ext cx="2091469" cy="3332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</a:t>
            </a:r>
            <a:r>
              <a:rPr lang="en-GB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</a:t>
            </a:r>
            <a:r>
              <a:rPr lang="en-GB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Offset</a:t>
            </a:r>
            <a:endParaRPr lang="en-GB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6694487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1. Simple </a:t>
            </a:r>
            <a:r>
              <a:rPr lang="en-GB" dirty="0"/>
              <a:t>Memory System TLB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5613" y="1179512"/>
            <a:ext cx="8307387" cy="5221288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</a:t>
            </a:r>
            <a:r>
              <a:rPr lang="en-GB" dirty="0"/>
              <a:t>entries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4-way associative</a:t>
            </a:r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2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 lvl="1"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112553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11255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13</a:t>
            </a:r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161290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16129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12</a:t>
            </a:r>
          </a:p>
        </p:txBody>
      </p:sp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2100263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21002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5855" name="Rectangle 15"/>
          <p:cNvSpPr>
            <a:spLocks noChangeArrowheads="1"/>
          </p:cNvSpPr>
          <p:nvPr/>
        </p:nvSpPr>
        <p:spPr bwMode="auto">
          <a:xfrm>
            <a:off x="2587625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6" name="Rectangle 16"/>
          <p:cNvSpPr>
            <a:spLocks noChangeArrowheads="1"/>
          </p:cNvSpPr>
          <p:nvPr/>
        </p:nvSpPr>
        <p:spPr bwMode="auto">
          <a:xfrm>
            <a:off x="25876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5858" name="Rectangle 18"/>
          <p:cNvSpPr>
            <a:spLocks noChangeArrowheads="1"/>
          </p:cNvSpPr>
          <p:nvPr/>
        </p:nvSpPr>
        <p:spPr bwMode="auto">
          <a:xfrm>
            <a:off x="3074988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Rectangle 19"/>
          <p:cNvSpPr>
            <a:spLocks noChangeArrowheads="1"/>
          </p:cNvSpPr>
          <p:nvPr/>
        </p:nvSpPr>
        <p:spPr bwMode="auto">
          <a:xfrm>
            <a:off x="30749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5861" name="Rectangle 21"/>
          <p:cNvSpPr>
            <a:spLocks noChangeArrowheads="1"/>
          </p:cNvSpPr>
          <p:nvPr/>
        </p:nvSpPr>
        <p:spPr bwMode="auto">
          <a:xfrm>
            <a:off x="3562350" y="3275012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2" name="Rectangle 22"/>
          <p:cNvSpPr>
            <a:spLocks noChangeArrowheads="1"/>
          </p:cNvSpPr>
          <p:nvPr/>
        </p:nvSpPr>
        <p:spPr bwMode="auto">
          <a:xfrm>
            <a:off x="35623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5864" name="Rectangle 24"/>
          <p:cNvSpPr>
            <a:spLocks noChangeArrowheads="1"/>
          </p:cNvSpPr>
          <p:nvPr/>
        </p:nvSpPr>
        <p:spPr bwMode="auto">
          <a:xfrm>
            <a:off x="4049713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5" name="Rectangle 25"/>
          <p:cNvSpPr>
            <a:spLocks noChangeArrowheads="1"/>
          </p:cNvSpPr>
          <p:nvPr/>
        </p:nvSpPr>
        <p:spPr bwMode="auto">
          <a:xfrm>
            <a:off x="404971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5867" name="Rectangle 27"/>
          <p:cNvSpPr>
            <a:spLocks noChangeArrowheads="1"/>
          </p:cNvSpPr>
          <p:nvPr/>
        </p:nvSpPr>
        <p:spPr bwMode="auto">
          <a:xfrm>
            <a:off x="4537075" y="3275012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68" name="Rectangle 28"/>
          <p:cNvSpPr>
            <a:spLocks noChangeArrowheads="1"/>
          </p:cNvSpPr>
          <p:nvPr/>
        </p:nvSpPr>
        <p:spPr bwMode="auto">
          <a:xfrm>
            <a:off x="453707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5870" name="Rectangle 30"/>
          <p:cNvSpPr>
            <a:spLocks noChangeArrowheads="1"/>
          </p:cNvSpPr>
          <p:nvPr/>
        </p:nvSpPr>
        <p:spPr bwMode="auto">
          <a:xfrm>
            <a:off x="502443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1" name="Rectangle 31"/>
          <p:cNvSpPr>
            <a:spLocks noChangeArrowheads="1"/>
          </p:cNvSpPr>
          <p:nvPr/>
        </p:nvSpPr>
        <p:spPr bwMode="auto">
          <a:xfrm>
            <a:off x="502443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551180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4" name="Rectangle 34"/>
          <p:cNvSpPr>
            <a:spLocks noChangeArrowheads="1"/>
          </p:cNvSpPr>
          <p:nvPr/>
        </p:nvSpPr>
        <p:spPr bwMode="auto">
          <a:xfrm>
            <a:off x="551180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5876" name="Rectangle 36"/>
          <p:cNvSpPr>
            <a:spLocks noChangeArrowheads="1"/>
          </p:cNvSpPr>
          <p:nvPr/>
        </p:nvSpPr>
        <p:spPr bwMode="auto">
          <a:xfrm>
            <a:off x="5999163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77" name="Rectangle 37"/>
          <p:cNvSpPr>
            <a:spLocks noChangeArrowheads="1"/>
          </p:cNvSpPr>
          <p:nvPr/>
        </p:nvSpPr>
        <p:spPr bwMode="auto">
          <a:xfrm>
            <a:off x="5999163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6486525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Rectangle 40"/>
          <p:cNvSpPr>
            <a:spLocks noChangeArrowheads="1"/>
          </p:cNvSpPr>
          <p:nvPr/>
        </p:nvSpPr>
        <p:spPr bwMode="auto">
          <a:xfrm>
            <a:off x="6486525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5882" name="Rectangle 42"/>
          <p:cNvSpPr>
            <a:spLocks noChangeArrowheads="1"/>
          </p:cNvSpPr>
          <p:nvPr/>
        </p:nvSpPr>
        <p:spPr bwMode="auto">
          <a:xfrm>
            <a:off x="6973888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3" name="Rectangle 43"/>
          <p:cNvSpPr>
            <a:spLocks noChangeArrowheads="1"/>
          </p:cNvSpPr>
          <p:nvPr/>
        </p:nvSpPr>
        <p:spPr bwMode="auto">
          <a:xfrm>
            <a:off x="6973888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5885" name="Rectangle 45"/>
          <p:cNvSpPr>
            <a:spLocks noChangeArrowheads="1"/>
          </p:cNvSpPr>
          <p:nvPr/>
        </p:nvSpPr>
        <p:spPr bwMode="auto">
          <a:xfrm>
            <a:off x="7461250" y="3275012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886" name="Rectangle 46"/>
          <p:cNvSpPr>
            <a:spLocks noChangeArrowheads="1"/>
          </p:cNvSpPr>
          <p:nvPr/>
        </p:nvSpPr>
        <p:spPr bwMode="auto">
          <a:xfrm>
            <a:off x="7461250" y="2970212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5024437" y="3731683"/>
            <a:ext cx="2924175" cy="333375"/>
            <a:chOff x="3061" y="2140"/>
            <a:chExt cx="1842" cy="210"/>
          </a:xfrm>
        </p:grpSpPr>
        <p:sp>
          <p:nvSpPr>
            <p:cNvPr id="35888" name="Line 48"/>
            <p:cNvSpPr>
              <a:spLocks noChangeShapeType="1"/>
            </p:cNvSpPr>
            <p:nvPr/>
          </p:nvSpPr>
          <p:spPr bwMode="auto">
            <a:xfrm>
              <a:off x="3061" y="2231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89" name="Text Box 49"/>
            <p:cNvSpPr txBox="1">
              <a:spLocks noChangeArrowheads="1"/>
            </p:cNvSpPr>
            <p:nvPr/>
          </p:nvSpPr>
          <p:spPr bwMode="auto">
            <a:xfrm>
              <a:off x="3768" y="2140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117071" y="3732212"/>
            <a:ext cx="3916362" cy="333375"/>
            <a:chOff x="605" y="2135"/>
            <a:chExt cx="2467" cy="210"/>
          </a:xfrm>
        </p:grpSpPr>
        <p:sp>
          <p:nvSpPr>
            <p:cNvPr id="35891" name="Line 51"/>
            <p:cNvSpPr>
              <a:spLocks noChangeShapeType="1"/>
            </p:cNvSpPr>
            <p:nvPr/>
          </p:nvSpPr>
          <p:spPr bwMode="auto">
            <a:xfrm>
              <a:off x="605" y="2226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2" name="Text Box 52"/>
            <p:cNvSpPr txBox="1">
              <a:spLocks noChangeArrowheads="1"/>
            </p:cNvSpPr>
            <p:nvPr/>
          </p:nvSpPr>
          <p:spPr bwMode="auto">
            <a:xfrm>
              <a:off x="1553" y="2135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VPN</a:t>
              </a:r>
            </a:p>
          </p:txBody>
        </p:sp>
      </p:grpSp>
      <p:grpSp>
        <p:nvGrpSpPr>
          <p:cNvPr id="4" name="Group 53"/>
          <p:cNvGrpSpPr>
            <a:grpSpLocks/>
          </p:cNvGrpSpPr>
          <p:nvPr/>
        </p:nvGrpSpPr>
        <p:grpSpPr bwMode="auto">
          <a:xfrm>
            <a:off x="4046538" y="2708803"/>
            <a:ext cx="992187" cy="306388"/>
            <a:chOff x="2445" y="1501"/>
            <a:chExt cx="625" cy="193"/>
          </a:xfrm>
        </p:grpSpPr>
        <p:sp>
          <p:nvSpPr>
            <p:cNvPr id="35894" name="Line 54"/>
            <p:cNvSpPr>
              <a:spLocks noChangeShapeType="1"/>
            </p:cNvSpPr>
            <p:nvPr/>
          </p:nvSpPr>
          <p:spPr bwMode="auto">
            <a:xfrm>
              <a:off x="2445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5" name="Text Box 55"/>
            <p:cNvSpPr txBox="1">
              <a:spLocks noChangeArrowheads="1"/>
            </p:cNvSpPr>
            <p:nvPr/>
          </p:nvSpPr>
          <p:spPr bwMode="auto">
            <a:xfrm>
              <a:off x="2586" y="1501"/>
              <a:ext cx="340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TLBI</a:t>
              </a:r>
            </a:p>
          </p:txBody>
        </p:sp>
      </p:grp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1125538" y="2705099"/>
            <a:ext cx="2925762" cy="306388"/>
            <a:chOff x="605" y="1488"/>
            <a:chExt cx="1843" cy="193"/>
          </a:xfrm>
        </p:grpSpPr>
        <p:sp>
          <p:nvSpPr>
            <p:cNvPr id="35897" name="Line 57"/>
            <p:cNvSpPr>
              <a:spLocks noChangeShapeType="1"/>
            </p:cNvSpPr>
            <p:nvPr/>
          </p:nvSpPr>
          <p:spPr bwMode="auto">
            <a:xfrm>
              <a:off x="605" y="1566"/>
              <a:ext cx="184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5898" name="Text Box 58"/>
            <p:cNvSpPr txBox="1">
              <a:spLocks noChangeArrowheads="1"/>
            </p:cNvSpPr>
            <p:nvPr/>
          </p:nvSpPr>
          <p:spPr bwMode="auto">
            <a:xfrm>
              <a:off x="1387" y="1488"/>
              <a:ext cx="367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TLBT</a:t>
              </a:r>
            </a:p>
          </p:txBody>
        </p:sp>
      </p:grpSp>
      <p:sp>
        <p:nvSpPr>
          <p:cNvPr id="35900" name="Rectangle 60"/>
          <p:cNvSpPr>
            <a:spLocks noChangeArrowheads="1"/>
          </p:cNvSpPr>
          <p:nvPr/>
        </p:nvSpPr>
        <p:spPr bwMode="auto">
          <a:xfrm>
            <a:off x="8062912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01" name="Rectangle 61"/>
          <p:cNvSpPr>
            <a:spLocks noChangeArrowheads="1"/>
          </p:cNvSpPr>
          <p:nvPr/>
        </p:nvSpPr>
        <p:spPr bwMode="auto">
          <a:xfrm>
            <a:off x="7432675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02" name="Rectangle 62"/>
          <p:cNvSpPr>
            <a:spLocks noChangeArrowheads="1"/>
          </p:cNvSpPr>
          <p:nvPr/>
        </p:nvSpPr>
        <p:spPr bwMode="auto">
          <a:xfrm>
            <a:off x="68072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03" name="Rectangle 63"/>
          <p:cNvSpPr>
            <a:spLocks noChangeArrowheads="1"/>
          </p:cNvSpPr>
          <p:nvPr/>
        </p:nvSpPr>
        <p:spPr bwMode="auto">
          <a:xfrm>
            <a:off x="6178550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4" name="Rectangle 64"/>
          <p:cNvSpPr>
            <a:spLocks noChangeArrowheads="1"/>
          </p:cNvSpPr>
          <p:nvPr/>
        </p:nvSpPr>
        <p:spPr bwMode="auto">
          <a:xfrm>
            <a:off x="555307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35905" name="Rectangle 65"/>
          <p:cNvSpPr>
            <a:spLocks noChangeArrowheads="1"/>
          </p:cNvSpPr>
          <p:nvPr/>
        </p:nvSpPr>
        <p:spPr bwMode="auto">
          <a:xfrm>
            <a:off x="4926012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06" name="Rectangle 66"/>
          <p:cNvSpPr>
            <a:spLocks noChangeArrowheads="1"/>
          </p:cNvSpPr>
          <p:nvPr/>
        </p:nvSpPr>
        <p:spPr bwMode="auto">
          <a:xfrm>
            <a:off x="4297362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07" name="Rectangle 67"/>
          <p:cNvSpPr>
            <a:spLocks noChangeArrowheads="1"/>
          </p:cNvSpPr>
          <p:nvPr/>
        </p:nvSpPr>
        <p:spPr bwMode="auto">
          <a:xfrm>
            <a:off x="3670300" y="6024563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08" name="Rectangle 68"/>
          <p:cNvSpPr>
            <a:spLocks noChangeArrowheads="1"/>
          </p:cNvSpPr>
          <p:nvPr/>
        </p:nvSpPr>
        <p:spPr bwMode="auto">
          <a:xfrm>
            <a:off x="3044825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09" name="Rectangle 69"/>
          <p:cNvSpPr>
            <a:spLocks noChangeArrowheads="1"/>
          </p:cNvSpPr>
          <p:nvPr/>
        </p:nvSpPr>
        <p:spPr bwMode="auto">
          <a:xfrm>
            <a:off x="2416175" y="6024563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0" name="Rectangle 70"/>
          <p:cNvSpPr>
            <a:spLocks noChangeArrowheads="1"/>
          </p:cNvSpPr>
          <p:nvPr/>
        </p:nvSpPr>
        <p:spPr bwMode="auto">
          <a:xfrm>
            <a:off x="1790700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1" name="Rectangle 71"/>
          <p:cNvSpPr>
            <a:spLocks noChangeArrowheads="1"/>
          </p:cNvSpPr>
          <p:nvPr/>
        </p:nvSpPr>
        <p:spPr bwMode="auto">
          <a:xfrm>
            <a:off x="1160462" y="6024563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12" name="Rectangle 72"/>
          <p:cNvSpPr>
            <a:spLocks noChangeArrowheads="1"/>
          </p:cNvSpPr>
          <p:nvPr/>
        </p:nvSpPr>
        <p:spPr bwMode="auto">
          <a:xfrm>
            <a:off x="534987" y="6024563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5913" name="Rectangle 73"/>
          <p:cNvSpPr>
            <a:spLocks noChangeArrowheads="1"/>
          </p:cNvSpPr>
          <p:nvPr/>
        </p:nvSpPr>
        <p:spPr bwMode="auto">
          <a:xfrm>
            <a:off x="8062912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4" name="Rectangle 74"/>
          <p:cNvSpPr>
            <a:spLocks noChangeArrowheads="1"/>
          </p:cNvSpPr>
          <p:nvPr/>
        </p:nvSpPr>
        <p:spPr bwMode="auto">
          <a:xfrm>
            <a:off x="7432675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5" name="Rectangle 75"/>
          <p:cNvSpPr>
            <a:spLocks noChangeArrowheads="1"/>
          </p:cNvSpPr>
          <p:nvPr/>
        </p:nvSpPr>
        <p:spPr bwMode="auto">
          <a:xfrm>
            <a:off x="68072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16" name="Rectangle 76"/>
          <p:cNvSpPr>
            <a:spLocks noChangeArrowheads="1"/>
          </p:cNvSpPr>
          <p:nvPr/>
        </p:nvSpPr>
        <p:spPr bwMode="auto">
          <a:xfrm>
            <a:off x="6178550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17" name="Rectangle 77"/>
          <p:cNvSpPr>
            <a:spLocks noChangeArrowheads="1"/>
          </p:cNvSpPr>
          <p:nvPr/>
        </p:nvSpPr>
        <p:spPr bwMode="auto">
          <a:xfrm>
            <a:off x="555307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18" name="Rectangle 78"/>
          <p:cNvSpPr>
            <a:spLocks noChangeArrowheads="1"/>
          </p:cNvSpPr>
          <p:nvPr/>
        </p:nvSpPr>
        <p:spPr bwMode="auto">
          <a:xfrm>
            <a:off x="4926012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06</a:t>
            </a:r>
          </a:p>
        </p:txBody>
      </p:sp>
      <p:sp>
        <p:nvSpPr>
          <p:cNvPr id="35919" name="Rectangle 79"/>
          <p:cNvSpPr>
            <a:spLocks noChangeArrowheads="1"/>
          </p:cNvSpPr>
          <p:nvPr/>
        </p:nvSpPr>
        <p:spPr bwMode="auto">
          <a:xfrm>
            <a:off x="4297362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0" name="Rectangle 80"/>
          <p:cNvSpPr>
            <a:spLocks noChangeArrowheads="1"/>
          </p:cNvSpPr>
          <p:nvPr/>
        </p:nvSpPr>
        <p:spPr bwMode="auto">
          <a:xfrm>
            <a:off x="3670300" y="5699125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1" name="Rectangle 81"/>
          <p:cNvSpPr>
            <a:spLocks noChangeArrowheads="1"/>
          </p:cNvSpPr>
          <p:nvPr/>
        </p:nvSpPr>
        <p:spPr bwMode="auto">
          <a:xfrm>
            <a:off x="3044825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5922" name="Rectangle 82"/>
          <p:cNvSpPr>
            <a:spLocks noChangeArrowheads="1"/>
          </p:cNvSpPr>
          <p:nvPr/>
        </p:nvSpPr>
        <p:spPr bwMode="auto">
          <a:xfrm>
            <a:off x="2416175" y="5699125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3" name="Rectangle 83"/>
          <p:cNvSpPr>
            <a:spLocks noChangeArrowheads="1"/>
          </p:cNvSpPr>
          <p:nvPr/>
        </p:nvSpPr>
        <p:spPr bwMode="auto">
          <a:xfrm>
            <a:off x="1790700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4" name="Rectangle 84"/>
          <p:cNvSpPr>
            <a:spLocks noChangeArrowheads="1"/>
          </p:cNvSpPr>
          <p:nvPr/>
        </p:nvSpPr>
        <p:spPr bwMode="auto">
          <a:xfrm>
            <a:off x="1160462" y="5699125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25" name="Rectangle 85"/>
          <p:cNvSpPr>
            <a:spLocks noChangeArrowheads="1"/>
          </p:cNvSpPr>
          <p:nvPr/>
        </p:nvSpPr>
        <p:spPr bwMode="auto">
          <a:xfrm>
            <a:off x="534987" y="5699125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5926" name="Rectangle 86"/>
          <p:cNvSpPr>
            <a:spLocks noChangeArrowheads="1"/>
          </p:cNvSpPr>
          <p:nvPr/>
        </p:nvSpPr>
        <p:spPr bwMode="auto">
          <a:xfrm>
            <a:off x="8062912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27" name="Rectangle 87"/>
          <p:cNvSpPr>
            <a:spLocks noChangeArrowheads="1"/>
          </p:cNvSpPr>
          <p:nvPr/>
        </p:nvSpPr>
        <p:spPr bwMode="auto">
          <a:xfrm>
            <a:off x="7432675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28" name="Rectangle 88"/>
          <p:cNvSpPr>
            <a:spLocks noChangeArrowheads="1"/>
          </p:cNvSpPr>
          <p:nvPr/>
        </p:nvSpPr>
        <p:spPr bwMode="auto">
          <a:xfrm>
            <a:off x="68072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0A</a:t>
            </a:r>
          </a:p>
        </p:txBody>
      </p:sp>
      <p:sp>
        <p:nvSpPr>
          <p:cNvPr id="35929" name="Rectangle 89"/>
          <p:cNvSpPr>
            <a:spLocks noChangeArrowheads="1"/>
          </p:cNvSpPr>
          <p:nvPr/>
        </p:nvSpPr>
        <p:spPr bwMode="auto">
          <a:xfrm>
            <a:off x="6178550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0" name="Rectangle 90"/>
          <p:cNvSpPr>
            <a:spLocks noChangeArrowheads="1"/>
          </p:cNvSpPr>
          <p:nvPr/>
        </p:nvSpPr>
        <p:spPr bwMode="auto">
          <a:xfrm>
            <a:off x="555307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1" name="Rectangle 91"/>
          <p:cNvSpPr>
            <a:spLocks noChangeArrowheads="1"/>
          </p:cNvSpPr>
          <p:nvPr/>
        </p:nvSpPr>
        <p:spPr bwMode="auto">
          <a:xfrm>
            <a:off x="4926012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5932" name="Rectangle 92"/>
          <p:cNvSpPr>
            <a:spLocks noChangeArrowheads="1"/>
          </p:cNvSpPr>
          <p:nvPr/>
        </p:nvSpPr>
        <p:spPr bwMode="auto">
          <a:xfrm>
            <a:off x="4297362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33" name="Rectangle 93"/>
          <p:cNvSpPr>
            <a:spLocks noChangeArrowheads="1"/>
          </p:cNvSpPr>
          <p:nvPr/>
        </p:nvSpPr>
        <p:spPr bwMode="auto">
          <a:xfrm>
            <a:off x="3670300" y="5375275"/>
            <a:ext cx="627063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34" name="Rectangle 94"/>
          <p:cNvSpPr>
            <a:spLocks noChangeArrowheads="1"/>
          </p:cNvSpPr>
          <p:nvPr/>
        </p:nvSpPr>
        <p:spPr bwMode="auto">
          <a:xfrm>
            <a:off x="3044825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35" name="Rectangle 95"/>
          <p:cNvSpPr>
            <a:spLocks noChangeArrowheads="1"/>
          </p:cNvSpPr>
          <p:nvPr/>
        </p:nvSpPr>
        <p:spPr bwMode="auto">
          <a:xfrm>
            <a:off x="2416175" y="5375275"/>
            <a:ext cx="628650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36" name="Rectangle 96"/>
          <p:cNvSpPr>
            <a:spLocks noChangeArrowheads="1"/>
          </p:cNvSpPr>
          <p:nvPr/>
        </p:nvSpPr>
        <p:spPr bwMode="auto">
          <a:xfrm>
            <a:off x="1790700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35937" name="Rectangle 97"/>
          <p:cNvSpPr>
            <a:spLocks noChangeArrowheads="1"/>
          </p:cNvSpPr>
          <p:nvPr/>
        </p:nvSpPr>
        <p:spPr bwMode="auto">
          <a:xfrm>
            <a:off x="1160462" y="5375275"/>
            <a:ext cx="630238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38" name="Rectangle 98"/>
          <p:cNvSpPr>
            <a:spLocks noChangeArrowheads="1"/>
          </p:cNvSpPr>
          <p:nvPr/>
        </p:nvSpPr>
        <p:spPr bwMode="auto">
          <a:xfrm>
            <a:off x="534987" y="5375275"/>
            <a:ext cx="625475" cy="3238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5939" name="Rectangle 99"/>
          <p:cNvSpPr>
            <a:spLocks noChangeArrowheads="1"/>
          </p:cNvSpPr>
          <p:nvPr/>
        </p:nvSpPr>
        <p:spPr bwMode="auto">
          <a:xfrm>
            <a:off x="8062912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0" name="Rectangle 100"/>
          <p:cNvSpPr>
            <a:spLocks noChangeArrowheads="1"/>
          </p:cNvSpPr>
          <p:nvPr/>
        </p:nvSpPr>
        <p:spPr bwMode="auto">
          <a:xfrm>
            <a:off x="7432675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5941" name="Rectangle 101"/>
          <p:cNvSpPr>
            <a:spLocks noChangeArrowheads="1"/>
          </p:cNvSpPr>
          <p:nvPr/>
        </p:nvSpPr>
        <p:spPr bwMode="auto">
          <a:xfrm>
            <a:off x="68072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07</a:t>
            </a:r>
          </a:p>
        </p:txBody>
      </p:sp>
      <p:sp>
        <p:nvSpPr>
          <p:cNvPr id="35942" name="Rectangle 102"/>
          <p:cNvSpPr>
            <a:spLocks noChangeArrowheads="1"/>
          </p:cNvSpPr>
          <p:nvPr/>
        </p:nvSpPr>
        <p:spPr bwMode="auto">
          <a:xfrm>
            <a:off x="6178550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3" name="Rectangle 103"/>
          <p:cNvSpPr>
            <a:spLocks noChangeArrowheads="1"/>
          </p:cNvSpPr>
          <p:nvPr/>
        </p:nvSpPr>
        <p:spPr bwMode="auto">
          <a:xfrm>
            <a:off x="555307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44" name="Rectangle 104"/>
          <p:cNvSpPr>
            <a:spLocks noChangeArrowheads="1"/>
          </p:cNvSpPr>
          <p:nvPr/>
        </p:nvSpPr>
        <p:spPr bwMode="auto">
          <a:xfrm>
            <a:off x="4926012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5945" name="Rectangle 105"/>
          <p:cNvSpPr>
            <a:spLocks noChangeArrowheads="1"/>
          </p:cNvSpPr>
          <p:nvPr/>
        </p:nvSpPr>
        <p:spPr bwMode="auto">
          <a:xfrm>
            <a:off x="4297362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5946" name="Rectangle 106"/>
          <p:cNvSpPr>
            <a:spLocks noChangeArrowheads="1"/>
          </p:cNvSpPr>
          <p:nvPr/>
        </p:nvSpPr>
        <p:spPr bwMode="auto">
          <a:xfrm>
            <a:off x="3670300" y="5049838"/>
            <a:ext cx="627063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5947" name="Rectangle 107"/>
          <p:cNvSpPr>
            <a:spLocks noChangeArrowheads="1"/>
          </p:cNvSpPr>
          <p:nvPr/>
        </p:nvSpPr>
        <p:spPr bwMode="auto">
          <a:xfrm>
            <a:off x="3044825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5948" name="Rectangle 108"/>
          <p:cNvSpPr>
            <a:spLocks noChangeArrowheads="1"/>
          </p:cNvSpPr>
          <p:nvPr/>
        </p:nvSpPr>
        <p:spPr bwMode="auto">
          <a:xfrm>
            <a:off x="2416175" y="5049838"/>
            <a:ext cx="628650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5949" name="Rectangle 109"/>
          <p:cNvSpPr>
            <a:spLocks noChangeArrowheads="1"/>
          </p:cNvSpPr>
          <p:nvPr/>
        </p:nvSpPr>
        <p:spPr bwMode="auto">
          <a:xfrm>
            <a:off x="1790700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5950" name="Rectangle 110"/>
          <p:cNvSpPr>
            <a:spLocks noChangeArrowheads="1"/>
          </p:cNvSpPr>
          <p:nvPr/>
        </p:nvSpPr>
        <p:spPr bwMode="auto">
          <a:xfrm>
            <a:off x="1160462" y="5049838"/>
            <a:ext cx="630238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5951" name="Rectangle 111"/>
          <p:cNvSpPr>
            <a:spLocks noChangeArrowheads="1"/>
          </p:cNvSpPr>
          <p:nvPr/>
        </p:nvSpPr>
        <p:spPr bwMode="auto">
          <a:xfrm>
            <a:off x="534987" y="5049838"/>
            <a:ext cx="625475" cy="32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5952" name="Rectangle 112"/>
          <p:cNvSpPr>
            <a:spLocks noChangeArrowheads="1"/>
          </p:cNvSpPr>
          <p:nvPr/>
        </p:nvSpPr>
        <p:spPr bwMode="auto">
          <a:xfrm>
            <a:off x="8062912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3" name="Rectangle 113"/>
          <p:cNvSpPr>
            <a:spLocks noChangeArrowheads="1"/>
          </p:cNvSpPr>
          <p:nvPr/>
        </p:nvSpPr>
        <p:spPr bwMode="auto">
          <a:xfrm>
            <a:off x="7432675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4" name="Rectangle 114"/>
          <p:cNvSpPr>
            <a:spLocks noChangeArrowheads="1"/>
          </p:cNvSpPr>
          <p:nvPr/>
        </p:nvSpPr>
        <p:spPr bwMode="auto">
          <a:xfrm>
            <a:off x="68072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5" name="Rectangle 115"/>
          <p:cNvSpPr>
            <a:spLocks noChangeArrowheads="1"/>
          </p:cNvSpPr>
          <p:nvPr/>
        </p:nvSpPr>
        <p:spPr bwMode="auto">
          <a:xfrm>
            <a:off x="6178550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6" name="Rectangle 116"/>
          <p:cNvSpPr>
            <a:spLocks noChangeArrowheads="1"/>
          </p:cNvSpPr>
          <p:nvPr/>
        </p:nvSpPr>
        <p:spPr bwMode="auto">
          <a:xfrm>
            <a:off x="555307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57" name="Rectangle 117"/>
          <p:cNvSpPr>
            <a:spLocks noChangeArrowheads="1"/>
          </p:cNvSpPr>
          <p:nvPr/>
        </p:nvSpPr>
        <p:spPr bwMode="auto">
          <a:xfrm>
            <a:off x="4926012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58" name="Rectangle 118"/>
          <p:cNvSpPr>
            <a:spLocks noChangeArrowheads="1"/>
          </p:cNvSpPr>
          <p:nvPr/>
        </p:nvSpPr>
        <p:spPr bwMode="auto">
          <a:xfrm>
            <a:off x="4297362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59" name="Rectangle 119"/>
          <p:cNvSpPr>
            <a:spLocks noChangeArrowheads="1"/>
          </p:cNvSpPr>
          <p:nvPr/>
        </p:nvSpPr>
        <p:spPr bwMode="auto">
          <a:xfrm>
            <a:off x="3670300" y="4724400"/>
            <a:ext cx="627063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0" name="Rectangle 120"/>
          <p:cNvSpPr>
            <a:spLocks noChangeArrowheads="1"/>
          </p:cNvSpPr>
          <p:nvPr/>
        </p:nvSpPr>
        <p:spPr bwMode="auto">
          <a:xfrm>
            <a:off x="3044825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1" name="Rectangle 121"/>
          <p:cNvSpPr>
            <a:spLocks noChangeArrowheads="1"/>
          </p:cNvSpPr>
          <p:nvPr/>
        </p:nvSpPr>
        <p:spPr bwMode="auto">
          <a:xfrm>
            <a:off x="2416175" y="4724400"/>
            <a:ext cx="628650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5962" name="Rectangle 122"/>
          <p:cNvSpPr>
            <a:spLocks noChangeArrowheads="1"/>
          </p:cNvSpPr>
          <p:nvPr/>
        </p:nvSpPr>
        <p:spPr bwMode="auto">
          <a:xfrm>
            <a:off x="1790700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5963" name="Rectangle 123"/>
          <p:cNvSpPr>
            <a:spLocks noChangeArrowheads="1"/>
          </p:cNvSpPr>
          <p:nvPr/>
        </p:nvSpPr>
        <p:spPr bwMode="auto">
          <a:xfrm>
            <a:off x="1160462" y="4724400"/>
            <a:ext cx="630238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5964" name="Rectangle 124"/>
          <p:cNvSpPr>
            <a:spLocks noChangeArrowheads="1"/>
          </p:cNvSpPr>
          <p:nvPr/>
        </p:nvSpPr>
        <p:spPr bwMode="auto">
          <a:xfrm>
            <a:off x="534987" y="4724400"/>
            <a:ext cx="625475" cy="32543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Set</a:t>
            </a:r>
          </a:p>
        </p:txBody>
      </p:sp>
      <p:sp>
        <p:nvSpPr>
          <p:cNvPr id="35965" name="Line 125"/>
          <p:cNvSpPr>
            <a:spLocks noChangeShapeType="1"/>
          </p:cNvSpPr>
          <p:nvPr/>
        </p:nvSpPr>
        <p:spPr bwMode="auto">
          <a:xfrm>
            <a:off x="534987" y="5049838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66" name="Line 126"/>
          <p:cNvSpPr>
            <a:spLocks noChangeShapeType="1"/>
          </p:cNvSpPr>
          <p:nvPr/>
        </p:nvSpPr>
        <p:spPr bwMode="auto">
          <a:xfrm>
            <a:off x="534987" y="537527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7" name="Line 127"/>
          <p:cNvSpPr>
            <a:spLocks noChangeShapeType="1"/>
          </p:cNvSpPr>
          <p:nvPr/>
        </p:nvSpPr>
        <p:spPr bwMode="auto">
          <a:xfrm>
            <a:off x="534987" y="5699125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8" name="Line 128"/>
          <p:cNvSpPr>
            <a:spLocks noChangeShapeType="1"/>
          </p:cNvSpPr>
          <p:nvPr/>
        </p:nvSpPr>
        <p:spPr bwMode="auto">
          <a:xfrm>
            <a:off x="534987" y="6024563"/>
            <a:ext cx="8153401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69" name="Line 129"/>
          <p:cNvSpPr>
            <a:spLocks noChangeShapeType="1"/>
          </p:cNvSpPr>
          <p:nvPr/>
        </p:nvSpPr>
        <p:spPr bwMode="auto">
          <a:xfrm>
            <a:off x="17907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0" name="Line 130"/>
          <p:cNvSpPr>
            <a:spLocks noChangeShapeType="1"/>
          </p:cNvSpPr>
          <p:nvPr/>
        </p:nvSpPr>
        <p:spPr bwMode="auto">
          <a:xfrm>
            <a:off x="24161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1" name="Line 131"/>
          <p:cNvSpPr>
            <a:spLocks noChangeShapeType="1"/>
          </p:cNvSpPr>
          <p:nvPr/>
        </p:nvSpPr>
        <p:spPr bwMode="auto">
          <a:xfrm>
            <a:off x="367030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2" name="Line 132"/>
          <p:cNvSpPr>
            <a:spLocks noChangeShapeType="1"/>
          </p:cNvSpPr>
          <p:nvPr/>
        </p:nvSpPr>
        <p:spPr bwMode="auto">
          <a:xfrm>
            <a:off x="429736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3" name="Line 133"/>
          <p:cNvSpPr>
            <a:spLocks noChangeShapeType="1"/>
          </p:cNvSpPr>
          <p:nvPr/>
        </p:nvSpPr>
        <p:spPr bwMode="auto">
          <a:xfrm>
            <a:off x="55530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4" name="Line 134"/>
          <p:cNvSpPr>
            <a:spLocks noChangeShapeType="1"/>
          </p:cNvSpPr>
          <p:nvPr/>
        </p:nvSpPr>
        <p:spPr bwMode="auto">
          <a:xfrm>
            <a:off x="6178550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5" name="Line 135"/>
          <p:cNvSpPr>
            <a:spLocks noChangeShapeType="1"/>
          </p:cNvSpPr>
          <p:nvPr/>
        </p:nvSpPr>
        <p:spPr bwMode="auto">
          <a:xfrm>
            <a:off x="7432675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6" name="Line 136"/>
          <p:cNvSpPr>
            <a:spLocks noChangeShapeType="1"/>
          </p:cNvSpPr>
          <p:nvPr/>
        </p:nvSpPr>
        <p:spPr bwMode="auto">
          <a:xfrm>
            <a:off x="8062912" y="4724400"/>
            <a:ext cx="1588" cy="1625601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7" name="Line 137"/>
          <p:cNvSpPr>
            <a:spLocks noChangeShapeType="1"/>
          </p:cNvSpPr>
          <p:nvPr/>
        </p:nvSpPr>
        <p:spPr bwMode="auto">
          <a:xfrm>
            <a:off x="116046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8" name="Line 138"/>
          <p:cNvSpPr>
            <a:spLocks noChangeShapeType="1"/>
          </p:cNvSpPr>
          <p:nvPr/>
        </p:nvSpPr>
        <p:spPr bwMode="auto">
          <a:xfrm>
            <a:off x="3044825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79" name="Line 139"/>
          <p:cNvSpPr>
            <a:spLocks noChangeShapeType="1"/>
          </p:cNvSpPr>
          <p:nvPr/>
        </p:nvSpPr>
        <p:spPr bwMode="auto">
          <a:xfrm>
            <a:off x="534987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0" name="Line 140"/>
          <p:cNvSpPr>
            <a:spLocks noChangeShapeType="1"/>
          </p:cNvSpPr>
          <p:nvPr/>
        </p:nvSpPr>
        <p:spPr bwMode="auto">
          <a:xfrm>
            <a:off x="4926012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1" name="Line 141"/>
          <p:cNvSpPr>
            <a:spLocks noChangeShapeType="1"/>
          </p:cNvSpPr>
          <p:nvPr/>
        </p:nvSpPr>
        <p:spPr bwMode="auto">
          <a:xfrm>
            <a:off x="6807200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2" name="Line 142"/>
          <p:cNvSpPr>
            <a:spLocks noChangeShapeType="1"/>
          </p:cNvSpPr>
          <p:nvPr/>
        </p:nvSpPr>
        <p:spPr bwMode="auto">
          <a:xfrm>
            <a:off x="534987" y="4724400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5983" name="Line 143"/>
          <p:cNvSpPr>
            <a:spLocks noChangeShapeType="1"/>
          </p:cNvSpPr>
          <p:nvPr/>
        </p:nvSpPr>
        <p:spPr bwMode="auto">
          <a:xfrm>
            <a:off x="8688388" y="4724400"/>
            <a:ext cx="1588" cy="1625601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84" name="Line 144"/>
          <p:cNvSpPr>
            <a:spLocks noChangeShapeType="1"/>
          </p:cNvSpPr>
          <p:nvPr/>
        </p:nvSpPr>
        <p:spPr bwMode="auto">
          <a:xfrm>
            <a:off x="534987" y="6350001"/>
            <a:ext cx="8153401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ChangeArrowheads="1"/>
          </p:cNvSpPr>
          <p:nvPr>
            <p:ph type="title"/>
          </p:nvPr>
        </p:nvSpPr>
        <p:spPr>
          <a:xfrm>
            <a:off x="431799" y="241300"/>
            <a:ext cx="8110538" cy="1054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2. Simple </a:t>
            </a:r>
            <a:r>
              <a:rPr lang="en-GB" dirty="0"/>
              <a:t>Memory System Page Table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1745" y="1298575"/>
            <a:ext cx="8307387" cy="454025"/>
          </a:xfrm>
          <a:ln/>
        </p:spPr>
        <p:txBody>
          <a:bodyPr/>
          <a:lstStyle/>
          <a:p>
            <a:pPr>
              <a:buNone/>
              <a:tabLst>
                <a:tab pos="669925" algn="l"/>
                <a:tab pos="1584325" algn="l"/>
                <a:tab pos="2498725" algn="l"/>
                <a:tab pos="3413125" algn="l"/>
                <a:tab pos="4327525" algn="l"/>
                <a:tab pos="5241925" algn="l"/>
                <a:tab pos="6156325" algn="l"/>
                <a:tab pos="7070725" algn="l"/>
                <a:tab pos="7985125" algn="l"/>
                <a:tab pos="8899525" algn="l"/>
                <a:tab pos="9813925" algn="l"/>
              </a:tabLst>
            </a:pPr>
            <a:r>
              <a:rPr lang="en-GB" sz="2000" b="0" dirty="0"/>
              <a:t>Only show first 16 entries (out of 256)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1102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4181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0D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7244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0F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61102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27" name="Rectangle 11"/>
          <p:cNvSpPr>
            <a:spLocks noChangeArrowheads="1"/>
          </p:cNvSpPr>
          <p:nvPr/>
        </p:nvSpPr>
        <p:spPr bwMode="auto">
          <a:xfrm>
            <a:off x="54181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11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47244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0E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1102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4181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2D</a:t>
            </a:r>
          </a:p>
        </p:txBody>
      </p:sp>
      <p:sp>
        <p:nvSpPr>
          <p:cNvPr id="34834" name="Rectangle 18"/>
          <p:cNvSpPr>
            <a:spLocks noChangeArrowheads="1"/>
          </p:cNvSpPr>
          <p:nvPr/>
        </p:nvSpPr>
        <p:spPr bwMode="auto">
          <a:xfrm>
            <a:off x="47244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0D</a:t>
            </a:r>
          </a:p>
        </p:txBody>
      </p:sp>
      <p:sp>
        <p:nvSpPr>
          <p:cNvPr id="34838" name="Rectangle 22"/>
          <p:cNvSpPr>
            <a:spLocks noChangeArrowheads="1"/>
          </p:cNvSpPr>
          <p:nvPr/>
        </p:nvSpPr>
        <p:spPr bwMode="auto">
          <a:xfrm>
            <a:off x="61102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39" name="Rectangle 23"/>
          <p:cNvSpPr>
            <a:spLocks noChangeArrowheads="1"/>
          </p:cNvSpPr>
          <p:nvPr/>
        </p:nvSpPr>
        <p:spPr bwMode="auto">
          <a:xfrm>
            <a:off x="54181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0" name="Rectangle 24"/>
          <p:cNvSpPr>
            <a:spLocks noChangeArrowheads="1"/>
          </p:cNvSpPr>
          <p:nvPr/>
        </p:nvSpPr>
        <p:spPr bwMode="auto">
          <a:xfrm>
            <a:off x="47244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0C</a:t>
            </a:r>
          </a:p>
        </p:txBody>
      </p:sp>
      <p:sp>
        <p:nvSpPr>
          <p:cNvPr id="34844" name="Rectangle 28"/>
          <p:cNvSpPr>
            <a:spLocks noChangeArrowheads="1"/>
          </p:cNvSpPr>
          <p:nvPr/>
        </p:nvSpPr>
        <p:spPr bwMode="auto">
          <a:xfrm>
            <a:off x="61102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34845" name="Rectangle 29"/>
          <p:cNvSpPr>
            <a:spLocks noChangeArrowheads="1"/>
          </p:cNvSpPr>
          <p:nvPr/>
        </p:nvSpPr>
        <p:spPr bwMode="auto">
          <a:xfrm>
            <a:off x="54181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34846" name="Rectangle 30"/>
          <p:cNvSpPr>
            <a:spLocks noChangeArrowheads="1"/>
          </p:cNvSpPr>
          <p:nvPr/>
        </p:nvSpPr>
        <p:spPr bwMode="auto">
          <a:xfrm>
            <a:off x="47244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0B</a:t>
            </a:r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61102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1" name="Rectangle 35"/>
          <p:cNvSpPr>
            <a:spLocks noChangeArrowheads="1"/>
          </p:cNvSpPr>
          <p:nvPr/>
        </p:nvSpPr>
        <p:spPr bwMode="auto">
          <a:xfrm>
            <a:off x="54181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09</a:t>
            </a:r>
          </a:p>
        </p:txBody>
      </p:sp>
      <p:sp>
        <p:nvSpPr>
          <p:cNvPr id="34852" name="Rectangle 36"/>
          <p:cNvSpPr>
            <a:spLocks noChangeArrowheads="1"/>
          </p:cNvSpPr>
          <p:nvPr/>
        </p:nvSpPr>
        <p:spPr bwMode="auto">
          <a:xfrm>
            <a:off x="47244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0A</a:t>
            </a:r>
          </a:p>
        </p:txBody>
      </p:sp>
      <p:sp>
        <p:nvSpPr>
          <p:cNvPr id="34856" name="Rectangle 40"/>
          <p:cNvSpPr>
            <a:spLocks noChangeArrowheads="1"/>
          </p:cNvSpPr>
          <p:nvPr/>
        </p:nvSpPr>
        <p:spPr bwMode="auto">
          <a:xfrm>
            <a:off x="61102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57" name="Rectangle 41"/>
          <p:cNvSpPr>
            <a:spLocks noChangeArrowheads="1"/>
          </p:cNvSpPr>
          <p:nvPr/>
        </p:nvSpPr>
        <p:spPr bwMode="auto">
          <a:xfrm>
            <a:off x="54181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17</a:t>
            </a:r>
          </a:p>
        </p:txBody>
      </p:sp>
      <p:sp>
        <p:nvSpPr>
          <p:cNvPr id="34858" name="Rectangle 42"/>
          <p:cNvSpPr>
            <a:spLocks noChangeArrowheads="1"/>
          </p:cNvSpPr>
          <p:nvPr/>
        </p:nvSpPr>
        <p:spPr bwMode="auto">
          <a:xfrm>
            <a:off x="47244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09</a:t>
            </a:r>
          </a:p>
        </p:txBody>
      </p:sp>
      <p:sp>
        <p:nvSpPr>
          <p:cNvPr id="34862" name="Rectangle 46"/>
          <p:cNvSpPr>
            <a:spLocks noChangeArrowheads="1"/>
          </p:cNvSpPr>
          <p:nvPr/>
        </p:nvSpPr>
        <p:spPr bwMode="auto">
          <a:xfrm>
            <a:off x="61102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34863" name="Rectangle 47"/>
          <p:cNvSpPr>
            <a:spLocks noChangeArrowheads="1"/>
          </p:cNvSpPr>
          <p:nvPr/>
        </p:nvSpPr>
        <p:spPr bwMode="auto">
          <a:xfrm>
            <a:off x="54181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13</a:t>
            </a:r>
          </a:p>
        </p:txBody>
      </p:sp>
      <p:sp>
        <p:nvSpPr>
          <p:cNvPr id="34864" name="Rectangle 48"/>
          <p:cNvSpPr>
            <a:spLocks noChangeArrowheads="1"/>
          </p:cNvSpPr>
          <p:nvPr/>
        </p:nvSpPr>
        <p:spPr bwMode="auto">
          <a:xfrm>
            <a:off x="47244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08</a:t>
            </a:r>
          </a:p>
        </p:txBody>
      </p:sp>
      <p:sp>
        <p:nvSpPr>
          <p:cNvPr id="34868" name="Rectangle 52"/>
          <p:cNvSpPr>
            <a:spLocks noChangeArrowheads="1"/>
          </p:cNvSpPr>
          <p:nvPr/>
        </p:nvSpPr>
        <p:spPr bwMode="auto">
          <a:xfrm>
            <a:off x="61102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4869" name="Rectangle 53"/>
          <p:cNvSpPr>
            <a:spLocks noChangeArrowheads="1"/>
          </p:cNvSpPr>
          <p:nvPr/>
        </p:nvSpPr>
        <p:spPr bwMode="auto">
          <a:xfrm>
            <a:off x="54181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34870" name="Rectangle 54"/>
          <p:cNvSpPr>
            <a:spLocks noChangeArrowheads="1"/>
          </p:cNvSpPr>
          <p:nvPr/>
        </p:nvSpPr>
        <p:spPr bwMode="auto">
          <a:xfrm>
            <a:off x="47244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34874" name="Line 58"/>
          <p:cNvSpPr>
            <a:spLocks noChangeShapeType="1"/>
          </p:cNvSpPr>
          <p:nvPr/>
        </p:nvSpPr>
        <p:spPr bwMode="auto">
          <a:xfrm>
            <a:off x="4724400" y="263207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5" name="Line 59"/>
          <p:cNvSpPr>
            <a:spLocks noChangeShapeType="1"/>
          </p:cNvSpPr>
          <p:nvPr/>
        </p:nvSpPr>
        <p:spPr bwMode="auto">
          <a:xfrm>
            <a:off x="4724400" y="29400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6" name="Line 60"/>
          <p:cNvSpPr>
            <a:spLocks noChangeShapeType="1"/>
          </p:cNvSpPr>
          <p:nvPr/>
        </p:nvSpPr>
        <p:spPr bwMode="auto">
          <a:xfrm>
            <a:off x="4724400" y="324961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7" name="Line 61"/>
          <p:cNvSpPr>
            <a:spLocks noChangeShapeType="1"/>
          </p:cNvSpPr>
          <p:nvPr/>
        </p:nvSpPr>
        <p:spPr bwMode="auto">
          <a:xfrm>
            <a:off x="4724400" y="3552826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8" name="Line 62"/>
          <p:cNvSpPr>
            <a:spLocks noChangeShapeType="1"/>
          </p:cNvSpPr>
          <p:nvPr/>
        </p:nvSpPr>
        <p:spPr bwMode="auto">
          <a:xfrm>
            <a:off x="4724400" y="386080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79" name="Line 63"/>
          <p:cNvSpPr>
            <a:spLocks noChangeShapeType="1"/>
          </p:cNvSpPr>
          <p:nvPr/>
        </p:nvSpPr>
        <p:spPr bwMode="auto">
          <a:xfrm>
            <a:off x="4724400" y="4157135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0" name="Line 64"/>
          <p:cNvSpPr>
            <a:spLocks noChangeShapeType="1"/>
          </p:cNvSpPr>
          <p:nvPr/>
        </p:nvSpPr>
        <p:spPr bwMode="auto">
          <a:xfrm>
            <a:off x="4724400" y="4475163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1" name="Line 65"/>
          <p:cNvSpPr>
            <a:spLocks noChangeShapeType="1"/>
          </p:cNvSpPr>
          <p:nvPr/>
        </p:nvSpPr>
        <p:spPr bwMode="auto">
          <a:xfrm>
            <a:off x="4724400" y="4781551"/>
            <a:ext cx="210312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4" name="Line 68"/>
          <p:cNvSpPr>
            <a:spLocks noChangeShapeType="1"/>
          </p:cNvSpPr>
          <p:nvPr/>
        </p:nvSpPr>
        <p:spPr bwMode="auto">
          <a:xfrm>
            <a:off x="541813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5" name="Line 69"/>
          <p:cNvSpPr>
            <a:spLocks noChangeShapeType="1"/>
          </p:cNvSpPr>
          <p:nvPr/>
        </p:nvSpPr>
        <p:spPr bwMode="auto">
          <a:xfrm>
            <a:off x="61102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8" name="Line 72"/>
          <p:cNvSpPr>
            <a:spLocks noChangeShapeType="1"/>
          </p:cNvSpPr>
          <p:nvPr/>
        </p:nvSpPr>
        <p:spPr bwMode="auto">
          <a:xfrm>
            <a:off x="4724400" y="2325688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89" name="Line 73"/>
          <p:cNvSpPr>
            <a:spLocks noChangeShapeType="1"/>
          </p:cNvSpPr>
          <p:nvPr/>
        </p:nvSpPr>
        <p:spPr bwMode="auto">
          <a:xfrm>
            <a:off x="6810905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890" name="Line 74"/>
          <p:cNvSpPr>
            <a:spLocks noChangeShapeType="1"/>
          </p:cNvSpPr>
          <p:nvPr/>
        </p:nvSpPr>
        <p:spPr bwMode="auto">
          <a:xfrm>
            <a:off x="4724400" y="5089526"/>
            <a:ext cx="2103120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7" name="Line 73"/>
          <p:cNvSpPr>
            <a:spLocks noChangeShapeType="1"/>
          </p:cNvSpPr>
          <p:nvPr/>
        </p:nvSpPr>
        <p:spPr bwMode="auto">
          <a:xfrm>
            <a:off x="4724400" y="2333095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8" name="Rectangle 7"/>
          <p:cNvSpPr>
            <a:spLocks noChangeArrowheads="1"/>
          </p:cNvSpPr>
          <p:nvPr/>
        </p:nvSpPr>
        <p:spPr bwMode="auto">
          <a:xfrm>
            <a:off x="329088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49" name="Rectangle 8"/>
          <p:cNvSpPr>
            <a:spLocks noChangeArrowheads="1"/>
          </p:cNvSpPr>
          <p:nvPr/>
        </p:nvSpPr>
        <p:spPr bwMode="auto">
          <a:xfrm>
            <a:off x="2598738" y="47815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0" name="Rectangle 9"/>
          <p:cNvSpPr>
            <a:spLocks noChangeArrowheads="1"/>
          </p:cNvSpPr>
          <p:nvPr/>
        </p:nvSpPr>
        <p:spPr bwMode="auto">
          <a:xfrm>
            <a:off x="1905000" y="47815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07</a:t>
            </a:r>
          </a:p>
        </p:txBody>
      </p:sp>
      <p:sp>
        <p:nvSpPr>
          <p:cNvPr id="151" name="Rectangle 13"/>
          <p:cNvSpPr>
            <a:spLocks noChangeArrowheads="1"/>
          </p:cNvSpPr>
          <p:nvPr/>
        </p:nvSpPr>
        <p:spPr bwMode="auto">
          <a:xfrm>
            <a:off x="329088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2" name="Rectangle 14"/>
          <p:cNvSpPr>
            <a:spLocks noChangeArrowheads="1"/>
          </p:cNvSpPr>
          <p:nvPr/>
        </p:nvSpPr>
        <p:spPr bwMode="auto">
          <a:xfrm>
            <a:off x="2598738" y="4475163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3" name="Rectangle 15"/>
          <p:cNvSpPr>
            <a:spLocks noChangeArrowheads="1"/>
          </p:cNvSpPr>
          <p:nvPr/>
        </p:nvSpPr>
        <p:spPr bwMode="auto">
          <a:xfrm>
            <a:off x="1905000" y="4475163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06</a:t>
            </a:r>
          </a:p>
        </p:txBody>
      </p:sp>
      <p:sp>
        <p:nvSpPr>
          <p:cNvPr id="154" name="Rectangle 19"/>
          <p:cNvSpPr>
            <a:spLocks noChangeArrowheads="1"/>
          </p:cNvSpPr>
          <p:nvPr/>
        </p:nvSpPr>
        <p:spPr bwMode="auto">
          <a:xfrm>
            <a:off x="329088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55" name="Rectangle 20"/>
          <p:cNvSpPr>
            <a:spLocks noChangeArrowheads="1"/>
          </p:cNvSpPr>
          <p:nvPr/>
        </p:nvSpPr>
        <p:spPr bwMode="auto">
          <a:xfrm>
            <a:off x="2598738" y="41687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16</a:t>
            </a:r>
          </a:p>
        </p:txBody>
      </p:sp>
      <p:sp>
        <p:nvSpPr>
          <p:cNvPr id="156" name="Rectangle 21"/>
          <p:cNvSpPr>
            <a:spLocks noChangeArrowheads="1"/>
          </p:cNvSpPr>
          <p:nvPr/>
        </p:nvSpPr>
        <p:spPr bwMode="auto">
          <a:xfrm>
            <a:off x="1905000" y="41687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05</a:t>
            </a:r>
          </a:p>
        </p:txBody>
      </p:sp>
      <p:sp>
        <p:nvSpPr>
          <p:cNvPr id="157" name="Rectangle 25"/>
          <p:cNvSpPr>
            <a:spLocks noChangeArrowheads="1"/>
          </p:cNvSpPr>
          <p:nvPr/>
        </p:nvSpPr>
        <p:spPr bwMode="auto">
          <a:xfrm>
            <a:off x="329088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58" name="Rectangle 26"/>
          <p:cNvSpPr>
            <a:spLocks noChangeArrowheads="1"/>
          </p:cNvSpPr>
          <p:nvPr/>
        </p:nvSpPr>
        <p:spPr bwMode="auto">
          <a:xfrm>
            <a:off x="2598738" y="386080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59" name="Rectangle 27"/>
          <p:cNvSpPr>
            <a:spLocks noChangeArrowheads="1"/>
          </p:cNvSpPr>
          <p:nvPr/>
        </p:nvSpPr>
        <p:spPr bwMode="auto">
          <a:xfrm>
            <a:off x="1905000" y="386080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04</a:t>
            </a:r>
          </a:p>
        </p:txBody>
      </p:sp>
      <p:sp>
        <p:nvSpPr>
          <p:cNvPr id="160" name="Rectangle 31"/>
          <p:cNvSpPr>
            <a:spLocks noChangeArrowheads="1"/>
          </p:cNvSpPr>
          <p:nvPr/>
        </p:nvSpPr>
        <p:spPr bwMode="auto">
          <a:xfrm>
            <a:off x="329088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1" name="Rectangle 32"/>
          <p:cNvSpPr>
            <a:spLocks noChangeArrowheads="1"/>
          </p:cNvSpPr>
          <p:nvPr/>
        </p:nvSpPr>
        <p:spPr bwMode="auto">
          <a:xfrm>
            <a:off x="2598738" y="355282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02</a:t>
            </a:r>
          </a:p>
        </p:txBody>
      </p:sp>
      <p:sp>
        <p:nvSpPr>
          <p:cNvPr id="162" name="Rectangle 33"/>
          <p:cNvSpPr>
            <a:spLocks noChangeArrowheads="1"/>
          </p:cNvSpPr>
          <p:nvPr/>
        </p:nvSpPr>
        <p:spPr bwMode="auto">
          <a:xfrm>
            <a:off x="1905000" y="355282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03</a:t>
            </a:r>
          </a:p>
        </p:txBody>
      </p:sp>
      <p:sp>
        <p:nvSpPr>
          <p:cNvPr id="163" name="Rectangle 37"/>
          <p:cNvSpPr>
            <a:spLocks noChangeArrowheads="1"/>
          </p:cNvSpPr>
          <p:nvPr/>
        </p:nvSpPr>
        <p:spPr bwMode="auto">
          <a:xfrm>
            <a:off x="329088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64" name="Rectangle 38"/>
          <p:cNvSpPr>
            <a:spLocks noChangeArrowheads="1"/>
          </p:cNvSpPr>
          <p:nvPr/>
        </p:nvSpPr>
        <p:spPr bwMode="auto">
          <a:xfrm>
            <a:off x="2598738" y="3246438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33</a:t>
            </a:r>
          </a:p>
        </p:txBody>
      </p:sp>
      <p:sp>
        <p:nvSpPr>
          <p:cNvPr id="165" name="Rectangle 39"/>
          <p:cNvSpPr>
            <a:spLocks noChangeArrowheads="1"/>
          </p:cNvSpPr>
          <p:nvPr/>
        </p:nvSpPr>
        <p:spPr bwMode="auto">
          <a:xfrm>
            <a:off x="1905000" y="3246438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02</a:t>
            </a:r>
          </a:p>
        </p:txBody>
      </p:sp>
      <p:sp>
        <p:nvSpPr>
          <p:cNvPr id="166" name="Rectangle 43"/>
          <p:cNvSpPr>
            <a:spLocks noChangeArrowheads="1"/>
          </p:cNvSpPr>
          <p:nvPr/>
        </p:nvSpPr>
        <p:spPr bwMode="auto">
          <a:xfrm>
            <a:off x="329088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0</a:t>
            </a:r>
          </a:p>
        </p:txBody>
      </p:sp>
      <p:sp>
        <p:nvSpPr>
          <p:cNvPr id="167" name="Rectangle 44"/>
          <p:cNvSpPr>
            <a:spLocks noChangeArrowheads="1"/>
          </p:cNvSpPr>
          <p:nvPr/>
        </p:nvSpPr>
        <p:spPr bwMode="auto">
          <a:xfrm>
            <a:off x="2598738" y="2940051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–</a:t>
            </a:r>
          </a:p>
        </p:txBody>
      </p: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1905000" y="2940051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01</a:t>
            </a:r>
          </a:p>
        </p:txBody>
      </p:sp>
      <p:sp>
        <p:nvSpPr>
          <p:cNvPr id="169" name="Rectangle 49"/>
          <p:cNvSpPr>
            <a:spLocks noChangeArrowheads="1"/>
          </p:cNvSpPr>
          <p:nvPr/>
        </p:nvSpPr>
        <p:spPr bwMode="auto">
          <a:xfrm>
            <a:off x="329088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1</a:t>
            </a:r>
          </a:p>
        </p:txBody>
      </p:sp>
      <p:sp>
        <p:nvSpPr>
          <p:cNvPr id="170" name="Rectangle 50"/>
          <p:cNvSpPr>
            <a:spLocks noChangeArrowheads="1"/>
          </p:cNvSpPr>
          <p:nvPr/>
        </p:nvSpPr>
        <p:spPr bwMode="auto">
          <a:xfrm>
            <a:off x="2598738" y="2632076"/>
            <a:ext cx="69215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28</a:t>
            </a:r>
          </a:p>
        </p:txBody>
      </p:sp>
      <p:sp>
        <p:nvSpPr>
          <p:cNvPr id="171" name="Rectangle 51"/>
          <p:cNvSpPr>
            <a:spLocks noChangeArrowheads="1"/>
          </p:cNvSpPr>
          <p:nvPr/>
        </p:nvSpPr>
        <p:spPr bwMode="auto">
          <a:xfrm>
            <a:off x="1905000" y="2632076"/>
            <a:ext cx="693738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990000"/>
                </a:solidFill>
                <a:latin typeface="Calibri" pitchFamily="34" charset="0"/>
              </a:rPr>
              <a:t>00</a:t>
            </a:r>
          </a:p>
        </p:txBody>
      </p:sp>
      <p:sp>
        <p:nvSpPr>
          <p:cNvPr id="172" name="Rectangle 55"/>
          <p:cNvSpPr>
            <a:spLocks noChangeArrowheads="1"/>
          </p:cNvSpPr>
          <p:nvPr/>
        </p:nvSpPr>
        <p:spPr bwMode="auto">
          <a:xfrm>
            <a:off x="329088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73" name="Rectangle 56"/>
          <p:cNvSpPr>
            <a:spLocks noChangeArrowheads="1"/>
          </p:cNvSpPr>
          <p:nvPr/>
        </p:nvSpPr>
        <p:spPr bwMode="auto">
          <a:xfrm>
            <a:off x="2598738" y="2325688"/>
            <a:ext cx="692150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PPN</a:t>
            </a:r>
          </a:p>
        </p:txBody>
      </p:sp>
      <p:sp>
        <p:nvSpPr>
          <p:cNvPr id="174" name="Rectangle 57"/>
          <p:cNvSpPr>
            <a:spLocks noChangeArrowheads="1"/>
          </p:cNvSpPr>
          <p:nvPr/>
        </p:nvSpPr>
        <p:spPr bwMode="auto">
          <a:xfrm>
            <a:off x="1905000" y="2325688"/>
            <a:ext cx="693738" cy="3063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10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rgbClr val="990000"/>
                </a:solidFill>
                <a:latin typeface="Calibri" pitchFamily="34" charset="0"/>
              </a:rPr>
              <a:t>VPN</a:t>
            </a:r>
          </a:p>
        </p:txBody>
      </p:sp>
      <p:sp>
        <p:nvSpPr>
          <p:cNvPr id="175" name="Line 58"/>
          <p:cNvSpPr>
            <a:spLocks noChangeShapeType="1"/>
          </p:cNvSpPr>
          <p:nvPr/>
        </p:nvSpPr>
        <p:spPr bwMode="auto">
          <a:xfrm>
            <a:off x="1905000" y="263207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6" name="Line 59"/>
          <p:cNvSpPr>
            <a:spLocks noChangeShapeType="1"/>
          </p:cNvSpPr>
          <p:nvPr/>
        </p:nvSpPr>
        <p:spPr bwMode="auto">
          <a:xfrm>
            <a:off x="1905000" y="29400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7" name="Line 60"/>
          <p:cNvSpPr>
            <a:spLocks noChangeShapeType="1"/>
          </p:cNvSpPr>
          <p:nvPr/>
        </p:nvSpPr>
        <p:spPr bwMode="auto">
          <a:xfrm>
            <a:off x="1905000" y="324961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8" name="Line 61"/>
          <p:cNvSpPr>
            <a:spLocks noChangeShapeType="1"/>
          </p:cNvSpPr>
          <p:nvPr/>
        </p:nvSpPr>
        <p:spPr bwMode="auto">
          <a:xfrm>
            <a:off x="1905000" y="3552826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9" name="Line 62"/>
          <p:cNvSpPr>
            <a:spLocks noChangeShapeType="1"/>
          </p:cNvSpPr>
          <p:nvPr/>
        </p:nvSpPr>
        <p:spPr bwMode="auto">
          <a:xfrm>
            <a:off x="1905000" y="386080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0" name="Line 63"/>
          <p:cNvSpPr>
            <a:spLocks noChangeShapeType="1"/>
          </p:cNvSpPr>
          <p:nvPr/>
        </p:nvSpPr>
        <p:spPr bwMode="auto">
          <a:xfrm>
            <a:off x="1905000" y="4172478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1" name="Line 64"/>
          <p:cNvSpPr>
            <a:spLocks noChangeShapeType="1"/>
          </p:cNvSpPr>
          <p:nvPr/>
        </p:nvSpPr>
        <p:spPr bwMode="auto">
          <a:xfrm>
            <a:off x="1905000" y="4475163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2" name="Line 65"/>
          <p:cNvSpPr>
            <a:spLocks noChangeShapeType="1"/>
          </p:cNvSpPr>
          <p:nvPr/>
        </p:nvSpPr>
        <p:spPr bwMode="auto">
          <a:xfrm>
            <a:off x="1905000" y="4781551"/>
            <a:ext cx="2075688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3" name="Line 66"/>
          <p:cNvSpPr>
            <a:spLocks noChangeShapeType="1"/>
          </p:cNvSpPr>
          <p:nvPr/>
        </p:nvSpPr>
        <p:spPr bwMode="auto">
          <a:xfrm>
            <a:off x="2589212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4" name="Line 67"/>
          <p:cNvSpPr>
            <a:spLocks noChangeShapeType="1"/>
          </p:cNvSpPr>
          <p:nvPr/>
        </p:nvSpPr>
        <p:spPr bwMode="auto">
          <a:xfrm>
            <a:off x="3290888" y="2325688"/>
            <a:ext cx="1588" cy="276383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5" name="Line 70"/>
          <p:cNvSpPr>
            <a:spLocks noChangeShapeType="1"/>
          </p:cNvSpPr>
          <p:nvPr/>
        </p:nvSpPr>
        <p:spPr bwMode="auto">
          <a:xfrm>
            <a:off x="1905000" y="2325688"/>
            <a:ext cx="1588" cy="276383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6" name="Line 72"/>
          <p:cNvSpPr>
            <a:spLocks noChangeShapeType="1"/>
          </p:cNvSpPr>
          <p:nvPr/>
        </p:nvSpPr>
        <p:spPr bwMode="auto">
          <a:xfrm>
            <a:off x="1905000" y="2325688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7" name="Line 74"/>
          <p:cNvSpPr>
            <a:spLocks noChangeShapeType="1"/>
          </p:cNvSpPr>
          <p:nvPr/>
        </p:nvSpPr>
        <p:spPr bwMode="auto">
          <a:xfrm>
            <a:off x="1905000" y="5089526"/>
            <a:ext cx="2075688" cy="1588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8" name="Line 70"/>
          <p:cNvSpPr>
            <a:spLocks noChangeShapeType="1"/>
          </p:cNvSpPr>
          <p:nvPr/>
        </p:nvSpPr>
        <p:spPr bwMode="auto">
          <a:xfrm>
            <a:off x="3989386" y="2316480"/>
            <a:ext cx="1588" cy="2788920"/>
          </a:xfrm>
          <a:prstGeom prst="line">
            <a:avLst/>
          </a:prstGeom>
          <a:noFill/>
          <a:ln w="127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ChangeArrowheads="1"/>
          </p:cNvSpPr>
          <p:nvPr>
            <p:ph type="title"/>
          </p:nvPr>
        </p:nvSpPr>
        <p:spPr>
          <a:xfrm>
            <a:off x="385284" y="417512"/>
            <a:ext cx="7285038" cy="57308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3. Simple </a:t>
            </a:r>
            <a:r>
              <a:rPr lang="en-GB" dirty="0"/>
              <a:t>Memory System Cache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79413" y="1068387"/>
            <a:ext cx="8307387" cy="144621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16 lines, 4-byte block size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Physically addressed</a:t>
            </a:r>
            <a:endParaRPr lang="en-GB" dirty="0"/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Direct mapped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711325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1711325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11</a:t>
            </a:r>
          </a:p>
        </p:txBody>
      </p:sp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2198688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2198688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10</a:t>
            </a:r>
          </a:p>
        </p:txBody>
      </p:sp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2686051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77" name="Rectangle 13"/>
          <p:cNvSpPr>
            <a:spLocks noChangeArrowheads="1"/>
          </p:cNvSpPr>
          <p:nvPr/>
        </p:nvSpPr>
        <p:spPr bwMode="auto">
          <a:xfrm>
            <a:off x="268605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9</a:t>
            </a:r>
          </a:p>
        </p:txBody>
      </p:sp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3173414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0" name="Rectangle 16"/>
          <p:cNvSpPr>
            <a:spLocks noChangeArrowheads="1"/>
          </p:cNvSpPr>
          <p:nvPr/>
        </p:nvSpPr>
        <p:spPr bwMode="auto">
          <a:xfrm>
            <a:off x="3173414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8</a:t>
            </a:r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3660777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3660777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7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4148140" y="3125787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6" name="Rectangle 22"/>
          <p:cNvSpPr>
            <a:spLocks noChangeArrowheads="1"/>
          </p:cNvSpPr>
          <p:nvPr/>
        </p:nvSpPr>
        <p:spPr bwMode="auto">
          <a:xfrm>
            <a:off x="4148140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6</a:t>
            </a:r>
          </a:p>
        </p:txBody>
      </p:sp>
      <p:sp>
        <p:nvSpPr>
          <p:cNvPr id="36888" name="Rectangle 24"/>
          <p:cNvSpPr>
            <a:spLocks noChangeArrowheads="1"/>
          </p:cNvSpPr>
          <p:nvPr/>
        </p:nvSpPr>
        <p:spPr bwMode="auto">
          <a:xfrm>
            <a:off x="4635503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89" name="Rectangle 25"/>
          <p:cNvSpPr>
            <a:spLocks noChangeArrowheads="1"/>
          </p:cNvSpPr>
          <p:nvPr/>
        </p:nvSpPr>
        <p:spPr bwMode="auto">
          <a:xfrm>
            <a:off x="463550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5</a:t>
            </a:r>
          </a:p>
        </p:txBody>
      </p:sp>
      <p:sp>
        <p:nvSpPr>
          <p:cNvPr id="36891" name="Rectangle 27"/>
          <p:cNvSpPr>
            <a:spLocks noChangeArrowheads="1"/>
          </p:cNvSpPr>
          <p:nvPr/>
        </p:nvSpPr>
        <p:spPr bwMode="auto">
          <a:xfrm>
            <a:off x="5122866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2" name="Rectangle 28"/>
          <p:cNvSpPr>
            <a:spLocks noChangeArrowheads="1"/>
          </p:cNvSpPr>
          <p:nvPr/>
        </p:nvSpPr>
        <p:spPr bwMode="auto">
          <a:xfrm>
            <a:off x="5122866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4</a:t>
            </a:r>
          </a:p>
        </p:txBody>
      </p:sp>
      <p:sp>
        <p:nvSpPr>
          <p:cNvPr id="36894" name="Rectangle 30"/>
          <p:cNvSpPr>
            <a:spLocks noChangeArrowheads="1"/>
          </p:cNvSpPr>
          <p:nvPr/>
        </p:nvSpPr>
        <p:spPr bwMode="auto">
          <a:xfrm>
            <a:off x="5610229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5" name="Rectangle 31"/>
          <p:cNvSpPr>
            <a:spLocks noChangeArrowheads="1"/>
          </p:cNvSpPr>
          <p:nvPr/>
        </p:nvSpPr>
        <p:spPr bwMode="auto">
          <a:xfrm>
            <a:off x="5610229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3</a:t>
            </a:r>
          </a:p>
        </p:txBody>
      </p:sp>
      <p:sp>
        <p:nvSpPr>
          <p:cNvPr id="36897" name="Rectangle 33"/>
          <p:cNvSpPr>
            <a:spLocks noChangeArrowheads="1"/>
          </p:cNvSpPr>
          <p:nvPr/>
        </p:nvSpPr>
        <p:spPr bwMode="auto">
          <a:xfrm>
            <a:off x="6097591" y="3125787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898" name="Rectangle 34"/>
          <p:cNvSpPr>
            <a:spLocks noChangeArrowheads="1"/>
          </p:cNvSpPr>
          <p:nvPr/>
        </p:nvSpPr>
        <p:spPr bwMode="auto">
          <a:xfrm>
            <a:off x="6097591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2</a:t>
            </a:r>
          </a:p>
        </p:txBody>
      </p:sp>
      <p:sp>
        <p:nvSpPr>
          <p:cNvPr id="36900" name="Rectangle 36"/>
          <p:cNvSpPr>
            <a:spLocks noChangeArrowheads="1"/>
          </p:cNvSpPr>
          <p:nvPr/>
        </p:nvSpPr>
        <p:spPr bwMode="auto">
          <a:xfrm>
            <a:off x="6584953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1" name="Rectangle 37"/>
          <p:cNvSpPr>
            <a:spLocks noChangeArrowheads="1"/>
          </p:cNvSpPr>
          <p:nvPr/>
        </p:nvSpPr>
        <p:spPr bwMode="auto">
          <a:xfrm>
            <a:off x="6584953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1</a:t>
            </a:r>
          </a:p>
        </p:txBody>
      </p:sp>
      <p:sp>
        <p:nvSpPr>
          <p:cNvPr id="36903" name="Rectangle 39"/>
          <p:cNvSpPr>
            <a:spLocks noChangeArrowheads="1"/>
          </p:cNvSpPr>
          <p:nvPr/>
        </p:nvSpPr>
        <p:spPr bwMode="auto">
          <a:xfrm>
            <a:off x="7072312" y="3125787"/>
            <a:ext cx="487363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Rectangle 40"/>
          <p:cNvSpPr>
            <a:spLocks noChangeArrowheads="1"/>
          </p:cNvSpPr>
          <p:nvPr/>
        </p:nvSpPr>
        <p:spPr bwMode="auto">
          <a:xfrm>
            <a:off x="7072312" y="2820987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latin typeface="Calibri" pitchFamily="34" charset="0"/>
              </a:rPr>
              <a:t>0</a:t>
            </a:r>
          </a:p>
        </p:txBody>
      </p:sp>
      <p:grpSp>
        <p:nvGrpSpPr>
          <p:cNvPr id="2" name="Group 41"/>
          <p:cNvGrpSpPr>
            <a:grpSpLocks/>
          </p:cNvGrpSpPr>
          <p:nvPr/>
        </p:nvGrpSpPr>
        <p:grpSpPr bwMode="auto">
          <a:xfrm>
            <a:off x="4652964" y="3478212"/>
            <a:ext cx="2924175" cy="333375"/>
            <a:chOff x="2931" y="2156"/>
            <a:chExt cx="1842" cy="210"/>
          </a:xfrm>
        </p:grpSpPr>
        <p:sp>
          <p:nvSpPr>
            <p:cNvPr id="36906" name="Line 42"/>
            <p:cNvSpPr>
              <a:spLocks noChangeShapeType="1"/>
            </p:cNvSpPr>
            <p:nvPr/>
          </p:nvSpPr>
          <p:spPr bwMode="auto">
            <a:xfrm>
              <a:off x="2931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07" name="Text Box 43"/>
            <p:cNvSpPr txBox="1">
              <a:spLocks noChangeArrowheads="1"/>
            </p:cNvSpPr>
            <p:nvPr/>
          </p:nvSpPr>
          <p:spPr bwMode="auto">
            <a:xfrm>
              <a:off x="3638" y="2156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3" name="Group 44"/>
          <p:cNvGrpSpPr>
            <a:grpSpLocks/>
          </p:cNvGrpSpPr>
          <p:nvPr/>
        </p:nvGrpSpPr>
        <p:grpSpPr bwMode="auto">
          <a:xfrm>
            <a:off x="1757364" y="3478212"/>
            <a:ext cx="2924175" cy="333375"/>
            <a:chOff x="1107" y="2156"/>
            <a:chExt cx="1842" cy="210"/>
          </a:xfrm>
        </p:grpSpPr>
        <p:sp>
          <p:nvSpPr>
            <p:cNvPr id="36909" name="Line 45"/>
            <p:cNvSpPr>
              <a:spLocks noChangeShapeType="1"/>
            </p:cNvSpPr>
            <p:nvPr/>
          </p:nvSpPr>
          <p:spPr bwMode="auto">
            <a:xfrm>
              <a:off x="1107" y="2247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0" name="Text Box 46"/>
            <p:cNvSpPr txBox="1">
              <a:spLocks noChangeArrowheads="1"/>
            </p:cNvSpPr>
            <p:nvPr/>
          </p:nvSpPr>
          <p:spPr bwMode="auto">
            <a:xfrm>
              <a:off x="1814" y="2156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4" name="Group 47"/>
          <p:cNvGrpSpPr>
            <a:grpSpLocks/>
          </p:cNvGrpSpPr>
          <p:nvPr/>
        </p:nvGrpSpPr>
        <p:grpSpPr bwMode="auto">
          <a:xfrm>
            <a:off x="6556382" y="2523067"/>
            <a:ext cx="992189" cy="306388"/>
            <a:chOff x="4130" y="1501"/>
            <a:chExt cx="625" cy="193"/>
          </a:xfrm>
        </p:grpSpPr>
        <p:sp>
          <p:nvSpPr>
            <p:cNvPr id="36912" name="Line 48"/>
            <p:cNvSpPr>
              <a:spLocks noChangeShapeType="1"/>
            </p:cNvSpPr>
            <p:nvPr/>
          </p:nvSpPr>
          <p:spPr bwMode="auto">
            <a:xfrm>
              <a:off x="4130" y="1579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3" name="Text Box 49"/>
            <p:cNvSpPr txBox="1">
              <a:spLocks noChangeArrowheads="1"/>
            </p:cNvSpPr>
            <p:nvPr/>
          </p:nvSpPr>
          <p:spPr bwMode="auto">
            <a:xfrm>
              <a:off x="4316" y="1501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4627033" y="2519363"/>
            <a:ext cx="1927225" cy="306388"/>
            <a:chOff x="2920" y="1488"/>
            <a:chExt cx="1214" cy="193"/>
          </a:xfrm>
        </p:grpSpPr>
        <p:sp>
          <p:nvSpPr>
            <p:cNvPr id="36915" name="Line 51"/>
            <p:cNvSpPr>
              <a:spLocks noChangeShapeType="1"/>
            </p:cNvSpPr>
            <p:nvPr/>
          </p:nvSpPr>
          <p:spPr bwMode="auto">
            <a:xfrm>
              <a:off x="2920" y="1566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6" name="Text Box 52"/>
            <p:cNvSpPr txBox="1">
              <a:spLocks noChangeArrowheads="1"/>
            </p:cNvSpPr>
            <p:nvPr/>
          </p:nvSpPr>
          <p:spPr bwMode="auto">
            <a:xfrm>
              <a:off x="3460" y="1488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6" name="Group 53"/>
          <p:cNvGrpSpPr>
            <a:grpSpLocks/>
          </p:cNvGrpSpPr>
          <p:nvPr/>
        </p:nvGrpSpPr>
        <p:grpSpPr bwMode="auto">
          <a:xfrm>
            <a:off x="1711325" y="2514600"/>
            <a:ext cx="2894013" cy="306388"/>
            <a:chOff x="1078" y="1501"/>
            <a:chExt cx="1823" cy="193"/>
          </a:xfrm>
        </p:grpSpPr>
        <p:sp>
          <p:nvSpPr>
            <p:cNvPr id="36918" name="Line 54"/>
            <p:cNvSpPr>
              <a:spLocks noChangeShapeType="1"/>
            </p:cNvSpPr>
            <p:nvPr/>
          </p:nvSpPr>
          <p:spPr bwMode="auto">
            <a:xfrm>
              <a:off x="1078" y="1579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6919" name="Text Box 55"/>
            <p:cNvSpPr txBox="1">
              <a:spLocks noChangeArrowheads="1"/>
            </p:cNvSpPr>
            <p:nvPr/>
          </p:nvSpPr>
          <p:spPr bwMode="auto">
            <a:xfrm>
              <a:off x="1928" y="1501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6928" name="Rectangle 64"/>
          <p:cNvSpPr>
            <a:spLocks noChangeArrowheads="1"/>
          </p:cNvSpPr>
          <p:nvPr/>
        </p:nvSpPr>
        <p:spPr bwMode="auto">
          <a:xfrm>
            <a:off x="38750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03</a:t>
            </a:r>
          </a:p>
        </p:txBody>
      </p:sp>
      <p:sp>
        <p:nvSpPr>
          <p:cNvPr id="36929" name="Rectangle 65"/>
          <p:cNvSpPr>
            <a:spLocks noChangeArrowheads="1"/>
          </p:cNvSpPr>
          <p:nvPr/>
        </p:nvSpPr>
        <p:spPr bwMode="auto">
          <a:xfrm>
            <a:off x="32559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DF</a:t>
            </a:r>
          </a:p>
        </p:txBody>
      </p:sp>
      <p:sp>
        <p:nvSpPr>
          <p:cNvPr id="36930" name="Rectangle 66"/>
          <p:cNvSpPr>
            <a:spLocks noChangeArrowheads="1"/>
          </p:cNvSpPr>
          <p:nvPr/>
        </p:nvSpPr>
        <p:spPr bwMode="auto">
          <a:xfrm>
            <a:off x="26352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C2</a:t>
            </a:r>
          </a:p>
        </p:txBody>
      </p:sp>
      <p:sp>
        <p:nvSpPr>
          <p:cNvPr id="36931" name="Rectangle 67"/>
          <p:cNvSpPr>
            <a:spLocks noChangeArrowheads="1"/>
          </p:cNvSpPr>
          <p:nvPr/>
        </p:nvSpPr>
        <p:spPr bwMode="auto">
          <a:xfrm>
            <a:off x="20129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6932" name="Rectangle 68"/>
          <p:cNvSpPr>
            <a:spLocks noChangeArrowheads="1"/>
          </p:cNvSpPr>
          <p:nvPr/>
        </p:nvSpPr>
        <p:spPr bwMode="auto">
          <a:xfrm>
            <a:off x="13922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33" name="Rectangle 69"/>
          <p:cNvSpPr>
            <a:spLocks noChangeArrowheads="1"/>
          </p:cNvSpPr>
          <p:nvPr/>
        </p:nvSpPr>
        <p:spPr bwMode="auto">
          <a:xfrm>
            <a:off x="7731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36934" name="Rectangle 70"/>
          <p:cNvSpPr>
            <a:spLocks noChangeArrowheads="1"/>
          </p:cNvSpPr>
          <p:nvPr/>
        </p:nvSpPr>
        <p:spPr bwMode="auto">
          <a:xfrm>
            <a:off x="1524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6942" name="Rectangle 78"/>
          <p:cNvSpPr>
            <a:spLocks noChangeArrowheads="1"/>
          </p:cNvSpPr>
          <p:nvPr/>
        </p:nvSpPr>
        <p:spPr bwMode="auto">
          <a:xfrm>
            <a:off x="38750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3" name="Rectangle 79"/>
          <p:cNvSpPr>
            <a:spLocks noChangeArrowheads="1"/>
          </p:cNvSpPr>
          <p:nvPr/>
        </p:nvSpPr>
        <p:spPr bwMode="auto">
          <a:xfrm>
            <a:off x="32559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4" name="Rectangle 80"/>
          <p:cNvSpPr>
            <a:spLocks noChangeArrowheads="1"/>
          </p:cNvSpPr>
          <p:nvPr/>
        </p:nvSpPr>
        <p:spPr bwMode="auto">
          <a:xfrm>
            <a:off x="26352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5" name="Rectangle 81"/>
          <p:cNvSpPr>
            <a:spLocks noChangeArrowheads="1"/>
          </p:cNvSpPr>
          <p:nvPr/>
        </p:nvSpPr>
        <p:spPr bwMode="auto">
          <a:xfrm>
            <a:off x="20129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46" name="Rectangle 82"/>
          <p:cNvSpPr>
            <a:spLocks noChangeArrowheads="1"/>
          </p:cNvSpPr>
          <p:nvPr/>
        </p:nvSpPr>
        <p:spPr bwMode="auto">
          <a:xfrm>
            <a:off x="13922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47" name="Rectangle 83"/>
          <p:cNvSpPr>
            <a:spLocks noChangeArrowheads="1"/>
          </p:cNvSpPr>
          <p:nvPr/>
        </p:nvSpPr>
        <p:spPr bwMode="auto">
          <a:xfrm>
            <a:off x="7731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31</a:t>
            </a:r>
          </a:p>
        </p:txBody>
      </p:sp>
      <p:sp>
        <p:nvSpPr>
          <p:cNvPr id="36948" name="Rectangle 84"/>
          <p:cNvSpPr>
            <a:spLocks noChangeArrowheads="1"/>
          </p:cNvSpPr>
          <p:nvPr/>
        </p:nvSpPr>
        <p:spPr bwMode="auto">
          <a:xfrm>
            <a:off x="1524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6956" name="Rectangle 92"/>
          <p:cNvSpPr>
            <a:spLocks noChangeArrowheads="1"/>
          </p:cNvSpPr>
          <p:nvPr/>
        </p:nvSpPr>
        <p:spPr bwMode="auto">
          <a:xfrm>
            <a:off x="38750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1D</a:t>
            </a:r>
          </a:p>
        </p:txBody>
      </p:sp>
      <p:sp>
        <p:nvSpPr>
          <p:cNvPr id="36957" name="Rectangle 93"/>
          <p:cNvSpPr>
            <a:spLocks noChangeArrowheads="1"/>
          </p:cNvSpPr>
          <p:nvPr/>
        </p:nvSpPr>
        <p:spPr bwMode="auto">
          <a:xfrm>
            <a:off x="32559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F0</a:t>
            </a:r>
          </a:p>
        </p:txBody>
      </p:sp>
      <p:sp>
        <p:nvSpPr>
          <p:cNvPr id="36958" name="Rectangle 94"/>
          <p:cNvSpPr>
            <a:spLocks noChangeArrowheads="1"/>
          </p:cNvSpPr>
          <p:nvPr/>
        </p:nvSpPr>
        <p:spPr bwMode="auto">
          <a:xfrm>
            <a:off x="26352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72</a:t>
            </a:r>
          </a:p>
        </p:txBody>
      </p:sp>
      <p:sp>
        <p:nvSpPr>
          <p:cNvPr id="36959" name="Rectangle 95"/>
          <p:cNvSpPr>
            <a:spLocks noChangeArrowheads="1"/>
          </p:cNvSpPr>
          <p:nvPr/>
        </p:nvSpPr>
        <p:spPr bwMode="auto">
          <a:xfrm>
            <a:off x="20129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60" name="Rectangle 96"/>
          <p:cNvSpPr>
            <a:spLocks noChangeArrowheads="1"/>
          </p:cNvSpPr>
          <p:nvPr/>
        </p:nvSpPr>
        <p:spPr bwMode="auto">
          <a:xfrm>
            <a:off x="13922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61" name="Rectangle 97"/>
          <p:cNvSpPr>
            <a:spLocks noChangeArrowheads="1"/>
          </p:cNvSpPr>
          <p:nvPr/>
        </p:nvSpPr>
        <p:spPr bwMode="auto">
          <a:xfrm>
            <a:off x="7731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0D</a:t>
            </a:r>
          </a:p>
        </p:txBody>
      </p:sp>
      <p:sp>
        <p:nvSpPr>
          <p:cNvPr id="36962" name="Rectangle 98"/>
          <p:cNvSpPr>
            <a:spLocks noChangeArrowheads="1"/>
          </p:cNvSpPr>
          <p:nvPr/>
        </p:nvSpPr>
        <p:spPr bwMode="auto">
          <a:xfrm>
            <a:off x="1524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6970" name="Rectangle 106"/>
          <p:cNvSpPr>
            <a:spLocks noChangeArrowheads="1"/>
          </p:cNvSpPr>
          <p:nvPr/>
        </p:nvSpPr>
        <p:spPr bwMode="auto">
          <a:xfrm>
            <a:off x="38750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09</a:t>
            </a:r>
          </a:p>
        </p:txBody>
      </p:sp>
      <p:sp>
        <p:nvSpPr>
          <p:cNvPr id="36971" name="Rectangle 107"/>
          <p:cNvSpPr>
            <a:spLocks noChangeArrowheads="1"/>
          </p:cNvSpPr>
          <p:nvPr/>
        </p:nvSpPr>
        <p:spPr bwMode="auto">
          <a:xfrm>
            <a:off x="32559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8F</a:t>
            </a:r>
          </a:p>
        </p:txBody>
      </p:sp>
      <p:sp>
        <p:nvSpPr>
          <p:cNvPr id="36972" name="Rectangle 108"/>
          <p:cNvSpPr>
            <a:spLocks noChangeArrowheads="1"/>
          </p:cNvSpPr>
          <p:nvPr/>
        </p:nvSpPr>
        <p:spPr bwMode="auto">
          <a:xfrm>
            <a:off x="26352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6D</a:t>
            </a:r>
          </a:p>
        </p:txBody>
      </p:sp>
      <p:sp>
        <p:nvSpPr>
          <p:cNvPr id="36973" name="Rectangle 109"/>
          <p:cNvSpPr>
            <a:spLocks noChangeArrowheads="1"/>
          </p:cNvSpPr>
          <p:nvPr/>
        </p:nvSpPr>
        <p:spPr bwMode="auto">
          <a:xfrm>
            <a:off x="20129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43</a:t>
            </a:r>
          </a:p>
        </p:txBody>
      </p:sp>
      <p:sp>
        <p:nvSpPr>
          <p:cNvPr id="36974" name="Rectangle 110"/>
          <p:cNvSpPr>
            <a:spLocks noChangeArrowheads="1"/>
          </p:cNvSpPr>
          <p:nvPr/>
        </p:nvSpPr>
        <p:spPr bwMode="auto">
          <a:xfrm>
            <a:off x="13922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6975" name="Rectangle 111"/>
          <p:cNvSpPr>
            <a:spLocks noChangeArrowheads="1"/>
          </p:cNvSpPr>
          <p:nvPr/>
        </p:nvSpPr>
        <p:spPr bwMode="auto">
          <a:xfrm>
            <a:off x="7731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32</a:t>
            </a:r>
          </a:p>
        </p:txBody>
      </p:sp>
      <p:sp>
        <p:nvSpPr>
          <p:cNvPr id="36976" name="Rectangle 112"/>
          <p:cNvSpPr>
            <a:spLocks noChangeArrowheads="1"/>
          </p:cNvSpPr>
          <p:nvPr/>
        </p:nvSpPr>
        <p:spPr bwMode="auto">
          <a:xfrm>
            <a:off x="1524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6984" name="Rectangle 120"/>
          <p:cNvSpPr>
            <a:spLocks noChangeArrowheads="1"/>
          </p:cNvSpPr>
          <p:nvPr/>
        </p:nvSpPr>
        <p:spPr bwMode="auto">
          <a:xfrm>
            <a:off x="38750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5" name="Rectangle 121"/>
          <p:cNvSpPr>
            <a:spLocks noChangeArrowheads="1"/>
          </p:cNvSpPr>
          <p:nvPr/>
        </p:nvSpPr>
        <p:spPr bwMode="auto">
          <a:xfrm>
            <a:off x="32559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6" name="Rectangle 122"/>
          <p:cNvSpPr>
            <a:spLocks noChangeArrowheads="1"/>
          </p:cNvSpPr>
          <p:nvPr/>
        </p:nvSpPr>
        <p:spPr bwMode="auto">
          <a:xfrm>
            <a:off x="26352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7" name="Rectangle 123"/>
          <p:cNvSpPr>
            <a:spLocks noChangeArrowheads="1"/>
          </p:cNvSpPr>
          <p:nvPr/>
        </p:nvSpPr>
        <p:spPr bwMode="auto">
          <a:xfrm>
            <a:off x="20129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6988" name="Rectangle 124"/>
          <p:cNvSpPr>
            <a:spLocks noChangeArrowheads="1"/>
          </p:cNvSpPr>
          <p:nvPr/>
        </p:nvSpPr>
        <p:spPr bwMode="auto">
          <a:xfrm>
            <a:off x="13922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6989" name="Rectangle 125"/>
          <p:cNvSpPr>
            <a:spLocks noChangeArrowheads="1"/>
          </p:cNvSpPr>
          <p:nvPr/>
        </p:nvSpPr>
        <p:spPr bwMode="auto">
          <a:xfrm>
            <a:off x="7731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36</a:t>
            </a:r>
          </a:p>
        </p:txBody>
      </p:sp>
      <p:sp>
        <p:nvSpPr>
          <p:cNvPr id="36990" name="Rectangle 126"/>
          <p:cNvSpPr>
            <a:spLocks noChangeArrowheads="1"/>
          </p:cNvSpPr>
          <p:nvPr/>
        </p:nvSpPr>
        <p:spPr bwMode="auto">
          <a:xfrm>
            <a:off x="1524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6998" name="Rectangle 134"/>
          <p:cNvSpPr>
            <a:spLocks noChangeArrowheads="1"/>
          </p:cNvSpPr>
          <p:nvPr/>
        </p:nvSpPr>
        <p:spPr bwMode="auto">
          <a:xfrm>
            <a:off x="38750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08</a:t>
            </a:r>
          </a:p>
        </p:txBody>
      </p:sp>
      <p:sp>
        <p:nvSpPr>
          <p:cNvPr id="36999" name="Rectangle 135"/>
          <p:cNvSpPr>
            <a:spLocks noChangeArrowheads="1"/>
          </p:cNvSpPr>
          <p:nvPr/>
        </p:nvSpPr>
        <p:spPr bwMode="auto">
          <a:xfrm>
            <a:off x="32559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37000" name="Rectangle 136"/>
          <p:cNvSpPr>
            <a:spLocks noChangeArrowheads="1"/>
          </p:cNvSpPr>
          <p:nvPr/>
        </p:nvSpPr>
        <p:spPr bwMode="auto">
          <a:xfrm>
            <a:off x="26352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02</a:t>
            </a:r>
          </a:p>
        </p:txBody>
      </p:sp>
      <p:sp>
        <p:nvSpPr>
          <p:cNvPr id="37001" name="Rectangle 137"/>
          <p:cNvSpPr>
            <a:spLocks noChangeArrowheads="1"/>
          </p:cNvSpPr>
          <p:nvPr/>
        </p:nvSpPr>
        <p:spPr bwMode="auto">
          <a:xfrm>
            <a:off x="20129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37002" name="Rectangle 138"/>
          <p:cNvSpPr>
            <a:spLocks noChangeArrowheads="1"/>
          </p:cNvSpPr>
          <p:nvPr/>
        </p:nvSpPr>
        <p:spPr bwMode="auto">
          <a:xfrm>
            <a:off x="13922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03" name="Rectangle 139"/>
          <p:cNvSpPr>
            <a:spLocks noChangeArrowheads="1"/>
          </p:cNvSpPr>
          <p:nvPr/>
        </p:nvSpPr>
        <p:spPr bwMode="auto">
          <a:xfrm>
            <a:off x="7731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37004" name="Rectangle 140"/>
          <p:cNvSpPr>
            <a:spLocks noChangeArrowheads="1"/>
          </p:cNvSpPr>
          <p:nvPr/>
        </p:nvSpPr>
        <p:spPr bwMode="auto">
          <a:xfrm>
            <a:off x="1524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012" name="Rectangle 148"/>
          <p:cNvSpPr>
            <a:spLocks noChangeArrowheads="1"/>
          </p:cNvSpPr>
          <p:nvPr/>
        </p:nvSpPr>
        <p:spPr bwMode="auto">
          <a:xfrm>
            <a:off x="38750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3" name="Rectangle 149"/>
          <p:cNvSpPr>
            <a:spLocks noChangeArrowheads="1"/>
          </p:cNvSpPr>
          <p:nvPr/>
        </p:nvSpPr>
        <p:spPr bwMode="auto">
          <a:xfrm>
            <a:off x="32559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4" name="Rectangle 150"/>
          <p:cNvSpPr>
            <a:spLocks noChangeArrowheads="1"/>
          </p:cNvSpPr>
          <p:nvPr/>
        </p:nvSpPr>
        <p:spPr bwMode="auto">
          <a:xfrm>
            <a:off x="26352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5" name="Rectangle 151"/>
          <p:cNvSpPr>
            <a:spLocks noChangeArrowheads="1"/>
          </p:cNvSpPr>
          <p:nvPr/>
        </p:nvSpPr>
        <p:spPr bwMode="auto">
          <a:xfrm>
            <a:off x="20129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37016" name="Rectangle 152"/>
          <p:cNvSpPr>
            <a:spLocks noChangeArrowheads="1"/>
          </p:cNvSpPr>
          <p:nvPr/>
        </p:nvSpPr>
        <p:spPr bwMode="auto">
          <a:xfrm>
            <a:off x="13922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37017" name="Rectangle 153"/>
          <p:cNvSpPr>
            <a:spLocks noChangeArrowheads="1"/>
          </p:cNvSpPr>
          <p:nvPr/>
        </p:nvSpPr>
        <p:spPr bwMode="auto">
          <a:xfrm>
            <a:off x="7731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37018" name="Rectangle 154"/>
          <p:cNvSpPr>
            <a:spLocks noChangeArrowheads="1"/>
          </p:cNvSpPr>
          <p:nvPr/>
        </p:nvSpPr>
        <p:spPr bwMode="auto">
          <a:xfrm>
            <a:off x="1524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026" name="Rectangle 162"/>
          <p:cNvSpPr>
            <a:spLocks noChangeArrowheads="1"/>
          </p:cNvSpPr>
          <p:nvPr/>
        </p:nvSpPr>
        <p:spPr bwMode="auto">
          <a:xfrm>
            <a:off x="38750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7" name="Rectangle 163"/>
          <p:cNvSpPr>
            <a:spLocks noChangeArrowheads="1"/>
          </p:cNvSpPr>
          <p:nvPr/>
        </p:nvSpPr>
        <p:spPr bwMode="auto">
          <a:xfrm>
            <a:off x="32559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23</a:t>
            </a:r>
          </a:p>
        </p:txBody>
      </p:sp>
      <p:sp>
        <p:nvSpPr>
          <p:cNvPr id="37028" name="Rectangle 164"/>
          <p:cNvSpPr>
            <a:spLocks noChangeArrowheads="1"/>
          </p:cNvSpPr>
          <p:nvPr/>
        </p:nvSpPr>
        <p:spPr bwMode="auto">
          <a:xfrm>
            <a:off x="26352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11</a:t>
            </a:r>
          </a:p>
        </p:txBody>
      </p:sp>
      <p:sp>
        <p:nvSpPr>
          <p:cNvPr id="37029" name="Rectangle 165"/>
          <p:cNvSpPr>
            <a:spLocks noChangeArrowheads="1"/>
          </p:cNvSpPr>
          <p:nvPr/>
        </p:nvSpPr>
        <p:spPr bwMode="auto">
          <a:xfrm>
            <a:off x="20129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99</a:t>
            </a:r>
          </a:p>
        </p:txBody>
      </p:sp>
      <p:sp>
        <p:nvSpPr>
          <p:cNvPr id="37030" name="Rectangle 166"/>
          <p:cNvSpPr>
            <a:spLocks noChangeArrowheads="1"/>
          </p:cNvSpPr>
          <p:nvPr/>
        </p:nvSpPr>
        <p:spPr bwMode="auto">
          <a:xfrm>
            <a:off x="13922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37031" name="Rectangle 167"/>
          <p:cNvSpPr>
            <a:spLocks noChangeArrowheads="1"/>
          </p:cNvSpPr>
          <p:nvPr/>
        </p:nvSpPr>
        <p:spPr bwMode="auto">
          <a:xfrm>
            <a:off x="7731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19</a:t>
            </a:r>
          </a:p>
        </p:txBody>
      </p:sp>
      <p:sp>
        <p:nvSpPr>
          <p:cNvPr id="37032" name="Rectangle 168"/>
          <p:cNvSpPr>
            <a:spLocks noChangeArrowheads="1"/>
          </p:cNvSpPr>
          <p:nvPr/>
        </p:nvSpPr>
        <p:spPr bwMode="auto">
          <a:xfrm>
            <a:off x="1524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7040" name="Rectangle 176"/>
          <p:cNvSpPr>
            <a:spLocks noChangeArrowheads="1"/>
          </p:cNvSpPr>
          <p:nvPr/>
        </p:nvSpPr>
        <p:spPr bwMode="auto">
          <a:xfrm>
            <a:off x="38750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37041" name="Rectangle 177"/>
          <p:cNvSpPr>
            <a:spLocks noChangeArrowheads="1"/>
          </p:cNvSpPr>
          <p:nvPr/>
        </p:nvSpPr>
        <p:spPr bwMode="auto">
          <a:xfrm>
            <a:off x="32559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37042" name="Rectangle 178"/>
          <p:cNvSpPr>
            <a:spLocks noChangeArrowheads="1"/>
          </p:cNvSpPr>
          <p:nvPr/>
        </p:nvSpPr>
        <p:spPr bwMode="auto">
          <a:xfrm>
            <a:off x="26352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37043" name="Rectangle 179"/>
          <p:cNvSpPr>
            <a:spLocks noChangeArrowheads="1"/>
          </p:cNvSpPr>
          <p:nvPr/>
        </p:nvSpPr>
        <p:spPr bwMode="auto">
          <a:xfrm>
            <a:off x="20129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37044" name="Rectangle 180"/>
          <p:cNvSpPr>
            <a:spLocks noChangeArrowheads="1"/>
          </p:cNvSpPr>
          <p:nvPr/>
        </p:nvSpPr>
        <p:spPr bwMode="auto">
          <a:xfrm>
            <a:off x="13922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37045" name="Rectangle 181"/>
          <p:cNvSpPr>
            <a:spLocks noChangeArrowheads="1"/>
          </p:cNvSpPr>
          <p:nvPr/>
        </p:nvSpPr>
        <p:spPr bwMode="auto">
          <a:xfrm>
            <a:off x="7731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37046" name="Rectangle 182"/>
          <p:cNvSpPr>
            <a:spLocks noChangeArrowheads="1"/>
          </p:cNvSpPr>
          <p:nvPr/>
        </p:nvSpPr>
        <p:spPr bwMode="auto">
          <a:xfrm>
            <a:off x="1524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37047" name="Line 183"/>
          <p:cNvSpPr>
            <a:spLocks noChangeShapeType="1"/>
          </p:cNvSpPr>
          <p:nvPr/>
        </p:nvSpPr>
        <p:spPr bwMode="auto">
          <a:xfrm>
            <a:off x="152400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48" name="Line 184"/>
          <p:cNvSpPr>
            <a:spLocks noChangeShapeType="1"/>
          </p:cNvSpPr>
          <p:nvPr/>
        </p:nvSpPr>
        <p:spPr bwMode="auto">
          <a:xfrm>
            <a:off x="152400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49" name="Line 185"/>
          <p:cNvSpPr>
            <a:spLocks noChangeShapeType="1"/>
          </p:cNvSpPr>
          <p:nvPr/>
        </p:nvSpPr>
        <p:spPr bwMode="auto">
          <a:xfrm>
            <a:off x="152400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0" name="Line 186"/>
          <p:cNvSpPr>
            <a:spLocks noChangeShapeType="1"/>
          </p:cNvSpPr>
          <p:nvPr/>
        </p:nvSpPr>
        <p:spPr bwMode="auto">
          <a:xfrm>
            <a:off x="152400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1" name="Line 187"/>
          <p:cNvSpPr>
            <a:spLocks noChangeShapeType="1"/>
          </p:cNvSpPr>
          <p:nvPr/>
        </p:nvSpPr>
        <p:spPr bwMode="auto">
          <a:xfrm>
            <a:off x="152400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2" name="Line 188"/>
          <p:cNvSpPr>
            <a:spLocks noChangeShapeType="1"/>
          </p:cNvSpPr>
          <p:nvPr/>
        </p:nvSpPr>
        <p:spPr bwMode="auto">
          <a:xfrm>
            <a:off x="152400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3" name="Line 189"/>
          <p:cNvSpPr>
            <a:spLocks noChangeShapeType="1"/>
          </p:cNvSpPr>
          <p:nvPr/>
        </p:nvSpPr>
        <p:spPr bwMode="auto">
          <a:xfrm>
            <a:off x="152400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4" name="Line 190"/>
          <p:cNvSpPr>
            <a:spLocks noChangeShapeType="1"/>
          </p:cNvSpPr>
          <p:nvPr/>
        </p:nvSpPr>
        <p:spPr bwMode="auto">
          <a:xfrm>
            <a:off x="152400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5" name="Line 191"/>
          <p:cNvSpPr>
            <a:spLocks noChangeShapeType="1"/>
          </p:cNvSpPr>
          <p:nvPr/>
        </p:nvSpPr>
        <p:spPr bwMode="auto">
          <a:xfrm>
            <a:off x="7731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6" name="Line 192"/>
          <p:cNvSpPr>
            <a:spLocks noChangeShapeType="1"/>
          </p:cNvSpPr>
          <p:nvPr/>
        </p:nvSpPr>
        <p:spPr bwMode="auto">
          <a:xfrm>
            <a:off x="13922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7" name="Line 193"/>
          <p:cNvSpPr>
            <a:spLocks noChangeShapeType="1"/>
          </p:cNvSpPr>
          <p:nvPr/>
        </p:nvSpPr>
        <p:spPr bwMode="auto">
          <a:xfrm>
            <a:off x="20129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8" name="Line 194"/>
          <p:cNvSpPr>
            <a:spLocks noChangeShapeType="1"/>
          </p:cNvSpPr>
          <p:nvPr/>
        </p:nvSpPr>
        <p:spPr bwMode="auto">
          <a:xfrm>
            <a:off x="26352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59" name="Line 195"/>
          <p:cNvSpPr>
            <a:spLocks noChangeShapeType="1"/>
          </p:cNvSpPr>
          <p:nvPr/>
        </p:nvSpPr>
        <p:spPr bwMode="auto">
          <a:xfrm>
            <a:off x="32559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0" name="Line 196"/>
          <p:cNvSpPr>
            <a:spLocks noChangeShapeType="1"/>
          </p:cNvSpPr>
          <p:nvPr/>
        </p:nvSpPr>
        <p:spPr bwMode="auto">
          <a:xfrm>
            <a:off x="38750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7" name="Line 203"/>
          <p:cNvSpPr>
            <a:spLocks noChangeShapeType="1"/>
          </p:cNvSpPr>
          <p:nvPr/>
        </p:nvSpPr>
        <p:spPr bwMode="auto">
          <a:xfrm>
            <a:off x="152400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069" name="Line 205"/>
          <p:cNvSpPr>
            <a:spLocks noChangeShapeType="1"/>
          </p:cNvSpPr>
          <p:nvPr/>
        </p:nvSpPr>
        <p:spPr bwMode="auto">
          <a:xfrm>
            <a:off x="152400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37071" name="Line 207"/>
          <p:cNvSpPr>
            <a:spLocks noChangeShapeType="1"/>
          </p:cNvSpPr>
          <p:nvPr/>
        </p:nvSpPr>
        <p:spPr bwMode="auto">
          <a:xfrm>
            <a:off x="152400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9" name="Line 203"/>
          <p:cNvSpPr>
            <a:spLocks noChangeShapeType="1"/>
          </p:cNvSpPr>
          <p:nvPr/>
        </p:nvSpPr>
        <p:spPr bwMode="auto">
          <a:xfrm>
            <a:off x="4487333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0" name="Rectangle 57"/>
          <p:cNvSpPr>
            <a:spLocks noChangeArrowheads="1"/>
          </p:cNvSpPr>
          <p:nvPr/>
        </p:nvSpPr>
        <p:spPr bwMode="auto">
          <a:xfrm>
            <a:off x="837088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1" name="Rectangle 58"/>
          <p:cNvSpPr>
            <a:spLocks noChangeArrowheads="1"/>
          </p:cNvSpPr>
          <p:nvPr/>
        </p:nvSpPr>
        <p:spPr bwMode="auto">
          <a:xfrm>
            <a:off x="775176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2" name="Rectangle 59"/>
          <p:cNvSpPr>
            <a:spLocks noChangeArrowheads="1"/>
          </p:cNvSpPr>
          <p:nvPr/>
        </p:nvSpPr>
        <p:spPr bwMode="auto">
          <a:xfrm>
            <a:off x="713105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3" name="Rectangle 60"/>
          <p:cNvSpPr>
            <a:spLocks noChangeArrowheads="1"/>
          </p:cNvSpPr>
          <p:nvPr/>
        </p:nvSpPr>
        <p:spPr bwMode="auto">
          <a:xfrm>
            <a:off x="6508750" y="635000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14" name="Rectangle 61"/>
          <p:cNvSpPr>
            <a:spLocks noChangeArrowheads="1"/>
          </p:cNvSpPr>
          <p:nvPr/>
        </p:nvSpPr>
        <p:spPr bwMode="auto">
          <a:xfrm>
            <a:off x="5888038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15" name="Rectangle 62"/>
          <p:cNvSpPr>
            <a:spLocks noChangeArrowheads="1"/>
          </p:cNvSpPr>
          <p:nvPr/>
        </p:nvSpPr>
        <p:spPr bwMode="auto">
          <a:xfrm>
            <a:off x="5268913" y="635000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14</a:t>
            </a:r>
          </a:p>
        </p:txBody>
      </p:sp>
      <p:sp>
        <p:nvSpPr>
          <p:cNvPr id="216" name="Rectangle 63"/>
          <p:cNvSpPr>
            <a:spLocks noChangeArrowheads="1"/>
          </p:cNvSpPr>
          <p:nvPr/>
        </p:nvSpPr>
        <p:spPr bwMode="auto">
          <a:xfrm>
            <a:off x="4648200" y="635000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F</a:t>
            </a:r>
          </a:p>
        </p:txBody>
      </p:sp>
      <p:sp>
        <p:nvSpPr>
          <p:cNvPr id="217" name="Rectangle 71"/>
          <p:cNvSpPr>
            <a:spLocks noChangeArrowheads="1"/>
          </p:cNvSpPr>
          <p:nvPr/>
        </p:nvSpPr>
        <p:spPr bwMode="auto">
          <a:xfrm>
            <a:off x="837088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D3</a:t>
            </a:r>
          </a:p>
        </p:txBody>
      </p:sp>
      <p:sp>
        <p:nvSpPr>
          <p:cNvPr id="218" name="Rectangle 72"/>
          <p:cNvSpPr>
            <a:spLocks noChangeArrowheads="1"/>
          </p:cNvSpPr>
          <p:nvPr/>
        </p:nvSpPr>
        <p:spPr bwMode="auto">
          <a:xfrm>
            <a:off x="775176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1B</a:t>
            </a:r>
          </a:p>
        </p:txBody>
      </p:sp>
      <p:sp>
        <p:nvSpPr>
          <p:cNvPr id="219" name="Rectangle 73"/>
          <p:cNvSpPr>
            <a:spLocks noChangeArrowheads="1"/>
          </p:cNvSpPr>
          <p:nvPr/>
        </p:nvSpPr>
        <p:spPr bwMode="auto">
          <a:xfrm>
            <a:off x="713105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77</a:t>
            </a:r>
          </a:p>
        </p:txBody>
      </p:sp>
      <p:sp>
        <p:nvSpPr>
          <p:cNvPr id="220" name="Rectangle 74"/>
          <p:cNvSpPr>
            <a:spLocks noChangeArrowheads="1"/>
          </p:cNvSpPr>
          <p:nvPr/>
        </p:nvSpPr>
        <p:spPr bwMode="auto">
          <a:xfrm>
            <a:off x="6508750" y="606901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83</a:t>
            </a:r>
          </a:p>
        </p:txBody>
      </p:sp>
      <p:sp>
        <p:nvSpPr>
          <p:cNvPr id="221" name="Rectangle 75"/>
          <p:cNvSpPr>
            <a:spLocks noChangeArrowheads="1"/>
          </p:cNvSpPr>
          <p:nvPr/>
        </p:nvSpPr>
        <p:spPr bwMode="auto">
          <a:xfrm>
            <a:off x="5888038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2" name="Rectangle 76"/>
          <p:cNvSpPr>
            <a:spLocks noChangeArrowheads="1"/>
          </p:cNvSpPr>
          <p:nvPr/>
        </p:nvSpPr>
        <p:spPr bwMode="auto">
          <a:xfrm>
            <a:off x="5268913" y="606901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13</a:t>
            </a:r>
          </a:p>
        </p:txBody>
      </p:sp>
      <p:sp>
        <p:nvSpPr>
          <p:cNvPr id="223" name="Rectangle 77"/>
          <p:cNvSpPr>
            <a:spLocks noChangeArrowheads="1"/>
          </p:cNvSpPr>
          <p:nvPr/>
        </p:nvSpPr>
        <p:spPr bwMode="auto">
          <a:xfrm>
            <a:off x="4648200" y="606901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E</a:t>
            </a:r>
          </a:p>
        </p:txBody>
      </p:sp>
      <p:sp>
        <p:nvSpPr>
          <p:cNvPr id="224" name="Rectangle 85"/>
          <p:cNvSpPr>
            <a:spLocks noChangeArrowheads="1"/>
          </p:cNvSpPr>
          <p:nvPr/>
        </p:nvSpPr>
        <p:spPr bwMode="auto">
          <a:xfrm>
            <a:off x="837088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25" name="Rectangle 86"/>
          <p:cNvSpPr>
            <a:spLocks noChangeArrowheads="1"/>
          </p:cNvSpPr>
          <p:nvPr/>
        </p:nvSpPr>
        <p:spPr bwMode="auto">
          <a:xfrm>
            <a:off x="775176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34</a:t>
            </a:r>
          </a:p>
        </p:txBody>
      </p:sp>
      <p:sp>
        <p:nvSpPr>
          <p:cNvPr id="226" name="Rectangle 87"/>
          <p:cNvSpPr>
            <a:spLocks noChangeArrowheads="1"/>
          </p:cNvSpPr>
          <p:nvPr/>
        </p:nvSpPr>
        <p:spPr bwMode="auto">
          <a:xfrm>
            <a:off x="713105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96</a:t>
            </a:r>
          </a:p>
        </p:txBody>
      </p:sp>
      <p:sp>
        <p:nvSpPr>
          <p:cNvPr id="227" name="Rectangle 88"/>
          <p:cNvSpPr>
            <a:spLocks noChangeArrowheads="1"/>
          </p:cNvSpPr>
          <p:nvPr/>
        </p:nvSpPr>
        <p:spPr bwMode="auto">
          <a:xfrm>
            <a:off x="6508750" y="578802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04</a:t>
            </a:r>
          </a:p>
        </p:txBody>
      </p:sp>
      <p:sp>
        <p:nvSpPr>
          <p:cNvPr id="228" name="Rectangle 89"/>
          <p:cNvSpPr>
            <a:spLocks noChangeArrowheads="1"/>
          </p:cNvSpPr>
          <p:nvPr/>
        </p:nvSpPr>
        <p:spPr bwMode="auto">
          <a:xfrm>
            <a:off x="5888038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29" name="Rectangle 90"/>
          <p:cNvSpPr>
            <a:spLocks noChangeArrowheads="1"/>
          </p:cNvSpPr>
          <p:nvPr/>
        </p:nvSpPr>
        <p:spPr bwMode="auto">
          <a:xfrm>
            <a:off x="5268913" y="578802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16</a:t>
            </a:r>
          </a:p>
        </p:txBody>
      </p:sp>
      <p:sp>
        <p:nvSpPr>
          <p:cNvPr id="230" name="Rectangle 91"/>
          <p:cNvSpPr>
            <a:spLocks noChangeArrowheads="1"/>
          </p:cNvSpPr>
          <p:nvPr/>
        </p:nvSpPr>
        <p:spPr bwMode="auto">
          <a:xfrm>
            <a:off x="4648200" y="578802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D</a:t>
            </a:r>
          </a:p>
        </p:txBody>
      </p:sp>
      <p:sp>
        <p:nvSpPr>
          <p:cNvPr id="231" name="Rectangle 99"/>
          <p:cNvSpPr>
            <a:spLocks noChangeArrowheads="1"/>
          </p:cNvSpPr>
          <p:nvPr/>
        </p:nvSpPr>
        <p:spPr bwMode="auto">
          <a:xfrm>
            <a:off x="837088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2" name="Rectangle 100"/>
          <p:cNvSpPr>
            <a:spLocks noChangeArrowheads="1"/>
          </p:cNvSpPr>
          <p:nvPr/>
        </p:nvSpPr>
        <p:spPr bwMode="auto">
          <a:xfrm>
            <a:off x="775176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3" name="Rectangle 101"/>
          <p:cNvSpPr>
            <a:spLocks noChangeArrowheads="1"/>
          </p:cNvSpPr>
          <p:nvPr/>
        </p:nvSpPr>
        <p:spPr bwMode="auto">
          <a:xfrm>
            <a:off x="713105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4" name="Rectangle 102"/>
          <p:cNvSpPr>
            <a:spLocks noChangeArrowheads="1"/>
          </p:cNvSpPr>
          <p:nvPr/>
        </p:nvSpPr>
        <p:spPr bwMode="auto">
          <a:xfrm>
            <a:off x="6508750" y="5481638"/>
            <a:ext cx="622300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5" name="Rectangle 103"/>
          <p:cNvSpPr>
            <a:spLocks noChangeArrowheads="1"/>
          </p:cNvSpPr>
          <p:nvPr/>
        </p:nvSpPr>
        <p:spPr bwMode="auto">
          <a:xfrm>
            <a:off x="5888038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36" name="Rectangle 104"/>
          <p:cNvSpPr>
            <a:spLocks noChangeArrowheads="1"/>
          </p:cNvSpPr>
          <p:nvPr/>
        </p:nvSpPr>
        <p:spPr bwMode="auto">
          <a:xfrm>
            <a:off x="5268913" y="5481638"/>
            <a:ext cx="619125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12</a:t>
            </a:r>
          </a:p>
        </p:txBody>
      </p:sp>
      <p:sp>
        <p:nvSpPr>
          <p:cNvPr id="237" name="Rectangle 105"/>
          <p:cNvSpPr>
            <a:spLocks noChangeArrowheads="1"/>
          </p:cNvSpPr>
          <p:nvPr/>
        </p:nvSpPr>
        <p:spPr bwMode="auto">
          <a:xfrm>
            <a:off x="4648200" y="5481638"/>
            <a:ext cx="620713" cy="306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C</a:t>
            </a:r>
          </a:p>
        </p:txBody>
      </p:sp>
      <p:sp>
        <p:nvSpPr>
          <p:cNvPr id="238" name="Rectangle 113"/>
          <p:cNvSpPr>
            <a:spLocks noChangeArrowheads="1"/>
          </p:cNvSpPr>
          <p:nvPr/>
        </p:nvSpPr>
        <p:spPr bwMode="auto">
          <a:xfrm>
            <a:off x="837088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39" name="Rectangle 114"/>
          <p:cNvSpPr>
            <a:spLocks noChangeArrowheads="1"/>
          </p:cNvSpPr>
          <p:nvPr/>
        </p:nvSpPr>
        <p:spPr bwMode="auto">
          <a:xfrm>
            <a:off x="775176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0" name="Rectangle 115"/>
          <p:cNvSpPr>
            <a:spLocks noChangeArrowheads="1"/>
          </p:cNvSpPr>
          <p:nvPr/>
        </p:nvSpPr>
        <p:spPr bwMode="auto">
          <a:xfrm>
            <a:off x="713105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1" name="Rectangle 116"/>
          <p:cNvSpPr>
            <a:spLocks noChangeArrowheads="1"/>
          </p:cNvSpPr>
          <p:nvPr/>
        </p:nvSpPr>
        <p:spPr bwMode="auto">
          <a:xfrm>
            <a:off x="6508750" y="5200650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42" name="Rectangle 117"/>
          <p:cNvSpPr>
            <a:spLocks noChangeArrowheads="1"/>
          </p:cNvSpPr>
          <p:nvPr/>
        </p:nvSpPr>
        <p:spPr bwMode="auto">
          <a:xfrm>
            <a:off x="5888038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43" name="Rectangle 118"/>
          <p:cNvSpPr>
            <a:spLocks noChangeArrowheads="1"/>
          </p:cNvSpPr>
          <p:nvPr/>
        </p:nvSpPr>
        <p:spPr bwMode="auto">
          <a:xfrm>
            <a:off x="5268913" y="5200650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0B</a:t>
            </a:r>
          </a:p>
        </p:txBody>
      </p:sp>
      <p:sp>
        <p:nvSpPr>
          <p:cNvPr id="244" name="Rectangle 119"/>
          <p:cNvSpPr>
            <a:spLocks noChangeArrowheads="1"/>
          </p:cNvSpPr>
          <p:nvPr/>
        </p:nvSpPr>
        <p:spPr bwMode="auto">
          <a:xfrm>
            <a:off x="4648200" y="5200650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B</a:t>
            </a:r>
          </a:p>
        </p:txBody>
      </p:sp>
      <p:sp>
        <p:nvSpPr>
          <p:cNvPr id="245" name="Rectangle 127"/>
          <p:cNvSpPr>
            <a:spLocks noChangeArrowheads="1"/>
          </p:cNvSpPr>
          <p:nvPr/>
        </p:nvSpPr>
        <p:spPr bwMode="auto">
          <a:xfrm>
            <a:off x="837088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3B</a:t>
            </a:r>
          </a:p>
        </p:txBody>
      </p:sp>
      <p:sp>
        <p:nvSpPr>
          <p:cNvPr id="246" name="Rectangle 128"/>
          <p:cNvSpPr>
            <a:spLocks noChangeArrowheads="1"/>
          </p:cNvSpPr>
          <p:nvPr/>
        </p:nvSpPr>
        <p:spPr bwMode="auto">
          <a:xfrm>
            <a:off x="775176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</a:t>
            </a:r>
          </a:p>
        </p:txBody>
      </p:sp>
      <p:sp>
        <p:nvSpPr>
          <p:cNvPr id="247" name="Rectangle 129"/>
          <p:cNvSpPr>
            <a:spLocks noChangeArrowheads="1"/>
          </p:cNvSpPr>
          <p:nvPr/>
        </p:nvSpPr>
        <p:spPr bwMode="auto">
          <a:xfrm>
            <a:off x="713105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15</a:t>
            </a:r>
          </a:p>
        </p:txBody>
      </p:sp>
      <p:sp>
        <p:nvSpPr>
          <p:cNvPr id="248" name="Rectangle 130"/>
          <p:cNvSpPr>
            <a:spLocks noChangeArrowheads="1"/>
          </p:cNvSpPr>
          <p:nvPr/>
        </p:nvSpPr>
        <p:spPr bwMode="auto">
          <a:xfrm>
            <a:off x="6508750" y="4919663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93</a:t>
            </a:r>
          </a:p>
        </p:txBody>
      </p:sp>
      <p:sp>
        <p:nvSpPr>
          <p:cNvPr id="249" name="Rectangle 131"/>
          <p:cNvSpPr>
            <a:spLocks noChangeArrowheads="1"/>
          </p:cNvSpPr>
          <p:nvPr/>
        </p:nvSpPr>
        <p:spPr bwMode="auto">
          <a:xfrm>
            <a:off x="5888038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50" name="Rectangle 132"/>
          <p:cNvSpPr>
            <a:spLocks noChangeArrowheads="1"/>
          </p:cNvSpPr>
          <p:nvPr/>
        </p:nvSpPr>
        <p:spPr bwMode="auto">
          <a:xfrm>
            <a:off x="5268913" y="4919663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1" name="Rectangle 133"/>
          <p:cNvSpPr>
            <a:spLocks noChangeArrowheads="1"/>
          </p:cNvSpPr>
          <p:nvPr/>
        </p:nvSpPr>
        <p:spPr bwMode="auto">
          <a:xfrm>
            <a:off x="4648200" y="4919663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A</a:t>
            </a:r>
          </a:p>
        </p:txBody>
      </p:sp>
      <p:sp>
        <p:nvSpPr>
          <p:cNvPr id="252" name="Rectangle 141"/>
          <p:cNvSpPr>
            <a:spLocks noChangeArrowheads="1"/>
          </p:cNvSpPr>
          <p:nvPr/>
        </p:nvSpPr>
        <p:spPr bwMode="auto">
          <a:xfrm>
            <a:off x="837088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3" name="Rectangle 142"/>
          <p:cNvSpPr>
            <a:spLocks noChangeArrowheads="1"/>
          </p:cNvSpPr>
          <p:nvPr/>
        </p:nvSpPr>
        <p:spPr bwMode="auto">
          <a:xfrm>
            <a:off x="775176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4" name="Rectangle 143"/>
          <p:cNvSpPr>
            <a:spLocks noChangeArrowheads="1"/>
          </p:cNvSpPr>
          <p:nvPr/>
        </p:nvSpPr>
        <p:spPr bwMode="auto">
          <a:xfrm>
            <a:off x="713105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5" name="Rectangle 144"/>
          <p:cNvSpPr>
            <a:spLocks noChangeArrowheads="1"/>
          </p:cNvSpPr>
          <p:nvPr/>
        </p:nvSpPr>
        <p:spPr bwMode="auto">
          <a:xfrm>
            <a:off x="6508750" y="4638675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–</a:t>
            </a:r>
          </a:p>
        </p:txBody>
      </p:sp>
      <p:sp>
        <p:nvSpPr>
          <p:cNvPr id="256" name="Rectangle 145"/>
          <p:cNvSpPr>
            <a:spLocks noChangeArrowheads="1"/>
          </p:cNvSpPr>
          <p:nvPr/>
        </p:nvSpPr>
        <p:spPr bwMode="auto">
          <a:xfrm>
            <a:off x="5888038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</a:t>
            </a:r>
          </a:p>
        </p:txBody>
      </p:sp>
      <p:sp>
        <p:nvSpPr>
          <p:cNvPr id="257" name="Rectangle 146"/>
          <p:cNvSpPr>
            <a:spLocks noChangeArrowheads="1"/>
          </p:cNvSpPr>
          <p:nvPr/>
        </p:nvSpPr>
        <p:spPr bwMode="auto">
          <a:xfrm>
            <a:off x="5268913" y="4638675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2D</a:t>
            </a:r>
          </a:p>
        </p:txBody>
      </p:sp>
      <p:sp>
        <p:nvSpPr>
          <p:cNvPr id="258" name="Rectangle 147"/>
          <p:cNvSpPr>
            <a:spLocks noChangeArrowheads="1"/>
          </p:cNvSpPr>
          <p:nvPr/>
        </p:nvSpPr>
        <p:spPr bwMode="auto">
          <a:xfrm>
            <a:off x="4648200" y="4638675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259" name="Rectangle 155"/>
          <p:cNvSpPr>
            <a:spLocks noChangeArrowheads="1"/>
          </p:cNvSpPr>
          <p:nvPr/>
        </p:nvSpPr>
        <p:spPr bwMode="auto">
          <a:xfrm>
            <a:off x="837088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89</a:t>
            </a:r>
          </a:p>
        </p:txBody>
      </p:sp>
      <p:sp>
        <p:nvSpPr>
          <p:cNvPr id="260" name="Rectangle 156"/>
          <p:cNvSpPr>
            <a:spLocks noChangeArrowheads="1"/>
          </p:cNvSpPr>
          <p:nvPr/>
        </p:nvSpPr>
        <p:spPr bwMode="auto">
          <a:xfrm>
            <a:off x="775176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51</a:t>
            </a:r>
          </a:p>
        </p:txBody>
      </p:sp>
      <p:sp>
        <p:nvSpPr>
          <p:cNvPr id="261" name="Rectangle 157"/>
          <p:cNvSpPr>
            <a:spLocks noChangeArrowheads="1"/>
          </p:cNvSpPr>
          <p:nvPr/>
        </p:nvSpPr>
        <p:spPr bwMode="auto">
          <a:xfrm>
            <a:off x="713105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00</a:t>
            </a:r>
          </a:p>
        </p:txBody>
      </p:sp>
      <p:sp>
        <p:nvSpPr>
          <p:cNvPr id="262" name="Rectangle 158"/>
          <p:cNvSpPr>
            <a:spLocks noChangeArrowheads="1"/>
          </p:cNvSpPr>
          <p:nvPr/>
        </p:nvSpPr>
        <p:spPr bwMode="auto">
          <a:xfrm>
            <a:off x="6508750" y="4357688"/>
            <a:ext cx="622300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3A</a:t>
            </a:r>
          </a:p>
        </p:txBody>
      </p:sp>
      <p:sp>
        <p:nvSpPr>
          <p:cNvPr id="263" name="Rectangle 159"/>
          <p:cNvSpPr>
            <a:spLocks noChangeArrowheads="1"/>
          </p:cNvSpPr>
          <p:nvPr/>
        </p:nvSpPr>
        <p:spPr bwMode="auto">
          <a:xfrm>
            <a:off x="5888038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1</a:t>
            </a:r>
          </a:p>
        </p:txBody>
      </p:sp>
      <p:sp>
        <p:nvSpPr>
          <p:cNvPr id="264" name="Rectangle 160"/>
          <p:cNvSpPr>
            <a:spLocks noChangeArrowheads="1"/>
          </p:cNvSpPr>
          <p:nvPr/>
        </p:nvSpPr>
        <p:spPr bwMode="auto">
          <a:xfrm>
            <a:off x="5268913" y="4357688"/>
            <a:ext cx="619125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24</a:t>
            </a:r>
          </a:p>
        </p:txBody>
      </p:sp>
      <p:sp>
        <p:nvSpPr>
          <p:cNvPr id="265" name="Rectangle 161"/>
          <p:cNvSpPr>
            <a:spLocks noChangeArrowheads="1"/>
          </p:cNvSpPr>
          <p:nvPr/>
        </p:nvSpPr>
        <p:spPr bwMode="auto">
          <a:xfrm>
            <a:off x="4648200" y="4357688"/>
            <a:ext cx="620713" cy="2809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9900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266" name="Rectangle 169"/>
          <p:cNvSpPr>
            <a:spLocks noChangeArrowheads="1"/>
          </p:cNvSpPr>
          <p:nvPr/>
        </p:nvSpPr>
        <p:spPr bwMode="auto">
          <a:xfrm>
            <a:off x="837088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B3</a:t>
            </a:r>
          </a:p>
        </p:txBody>
      </p:sp>
      <p:sp>
        <p:nvSpPr>
          <p:cNvPr id="267" name="Rectangle 170"/>
          <p:cNvSpPr>
            <a:spLocks noChangeArrowheads="1"/>
          </p:cNvSpPr>
          <p:nvPr/>
        </p:nvSpPr>
        <p:spPr bwMode="auto">
          <a:xfrm>
            <a:off x="775176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B2</a:t>
            </a:r>
          </a:p>
        </p:txBody>
      </p:sp>
      <p:sp>
        <p:nvSpPr>
          <p:cNvPr id="268" name="Rectangle 171"/>
          <p:cNvSpPr>
            <a:spLocks noChangeArrowheads="1"/>
          </p:cNvSpPr>
          <p:nvPr/>
        </p:nvSpPr>
        <p:spPr bwMode="auto">
          <a:xfrm>
            <a:off x="713105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B1</a:t>
            </a:r>
          </a:p>
        </p:txBody>
      </p:sp>
      <p:sp>
        <p:nvSpPr>
          <p:cNvPr id="269" name="Rectangle 172"/>
          <p:cNvSpPr>
            <a:spLocks noChangeArrowheads="1"/>
          </p:cNvSpPr>
          <p:nvPr/>
        </p:nvSpPr>
        <p:spPr bwMode="auto">
          <a:xfrm>
            <a:off x="6508750" y="4076700"/>
            <a:ext cx="622300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B0</a:t>
            </a:r>
          </a:p>
        </p:txBody>
      </p:sp>
      <p:sp>
        <p:nvSpPr>
          <p:cNvPr id="270" name="Rectangle 173"/>
          <p:cNvSpPr>
            <a:spLocks noChangeArrowheads="1"/>
          </p:cNvSpPr>
          <p:nvPr/>
        </p:nvSpPr>
        <p:spPr bwMode="auto">
          <a:xfrm>
            <a:off x="5888038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271" name="Rectangle 174"/>
          <p:cNvSpPr>
            <a:spLocks noChangeArrowheads="1"/>
          </p:cNvSpPr>
          <p:nvPr/>
        </p:nvSpPr>
        <p:spPr bwMode="auto">
          <a:xfrm>
            <a:off x="5268913" y="4076700"/>
            <a:ext cx="619125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>
                <a:solidFill>
                  <a:srgbClr val="990000"/>
                </a:solidFill>
                <a:latin typeface="Calibri" pitchFamily="34" charset="0"/>
              </a:rPr>
              <a:t>Tag</a:t>
            </a:r>
          </a:p>
        </p:txBody>
      </p:sp>
      <p:sp>
        <p:nvSpPr>
          <p:cNvPr id="272" name="Rectangle 175"/>
          <p:cNvSpPr>
            <a:spLocks noChangeArrowheads="1"/>
          </p:cNvSpPr>
          <p:nvPr/>
        </p:nvSpPr>
        <p:spPr bwMode="auto">
          <a:xfrm>
            <a:off x="4648200" y="4076700"/>
            <a:ext cx="620713" cy="2809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lIns="90360" tIns="44280" rIns="90360" bIns="44280"/>
          <a:lstStyle/>
          <a:p>
            <a:pPr algn="ctr" eaLnBrk="1" hangingPunct="1">
              <a:spcBef>
                <a:spcPts val="87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i="1" dirty="0" err="1">
                <a:solidFill>
                  <a:srgbClr val="990000"/>
                </a:solidFill>
                <a:latin typeface="Calibri" pitchFamily="34" charset="0"/>
              </a:rPr>
              <a:t>Idx</a:t>
            </a:r>
            <a:endParaRPr lang="en-GB" sz="1400" i="1" dirty="0">
              <a:solidFill>
                <a:srgbClr val="990000"/>
              </a:solidFill>
              <a:latin typeface="Calibri" pitchFamily="34" charset="0"/>
            </a:endParaRPr>
          </a:p>
        </p:txBody>
      </p:sp>
      <p:sp>
        <p:nvSpPr>
          <p:cNvPr id="273" name="Line 183"/>
          <p:cNvSpPr>
            <a:spLocks noChangeShapeType="1"/>
          </p:cNvSpPr>
          <p:nvPr/>
        </p:nvSpPr>
        <p:spPr bwMode="auto">
          <a:xfrm>
            <a:off x="4666488" y="4357688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74" name="Line 184"/>
          <p:cNvSpPr>
            <a:spLocks noChangeShapeType="1"/>
          </p:cNvSpPr>
          <p:nvPr/>
        </p:nvSpPr>
        <p:spPr bwMode="auto">
          <a:xfrm>
            <a:off x="4666488" y="463867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5" name="Line 185"/>
          <p:cNvSpPr>
            <a:spLocks noChangeShapeType="1"/>
          </p:cNvSpPr>
          <p:nvPr/>
        </p:nvSpPr>
        <p:spPr bwMode="auto">
          <a:xfrm>
            <a:off x="4666488" y="491966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6" name="Line 186"/>
          <p:cNvSpPr>
            <a:spLocks noChangeShapeType="1"/>
          </p:cNvSpPr>
          <p:nvPr/>
        </p:nvSpPr>
        <p:spPr bwMode="auto">
          <a:xfrm>
            <a:off x="4666488" y="520065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7" name="Line 187"/>
          <p:cNvSpPr>
            <a:spLocks noChangeShapeType="1"/>
          </p:cNvSpPr>
          <p:nvPr/>
        </p:nvSpPr>
        <p:spPr bwMode="auto">
          <a:xfrm>
            <a:off x="4666488" y="5484812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8" name="Line 188"/>
          <p:cNvSpPr>
            <a:spLocks noChangeShapeType="1"/>
          </p:cNvSpPr>
          <p:nvPr/>
        </p:nvSpPr>
        <p:spPr bwMode="auto">
          <a:xfrm>
            <a:off x="4666488" y="5788025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9" name="Line 189"/>
          <p:cNvSpPr>
            <a:spLocks noChangeShapeType="1"/>
          </p:cNvSpPr>
          <p:nvPr/>
        </p:nvSpPr>
        <p:spPr bwMode="auto">
          <a:xfrm>
            <a:off x="4666488" y="6069013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0" name="Line 190"/>
          <p:cNvSpPr>
            <a:spLocks noChangeShapeType="1"/>
          </p:cNvSpPr>
          <p:nvPr/>
        </p:nvSpPr>
        <p:spPr bwMode="auto">
          <a:xfrm>
            <a:off x="4666488" y="6350000"/>
            <a:ext cx="4325112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1" name="Line 197"/>
          <p:cNvSpPr>
            <a:spLocks noChangeShapeType="1"/>
          </p:cNvSpPr>
          <p:nvPr/>
        </p:nvSpPr>
        <p:spPr bwMode="auto">
          <a:xfrm>
            <a:off x="526891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2" name="Line 198"/>
          <p:cNvSpPr>
            <a:spLocks noChangeShapeType="1"/>
          </p:cNvSpPr>
          <p:nvPr/>
        </p:nvSpPr>
        <p:spPr bwMode="auto">
          <a:xfrm>
            <a:off x="588803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3" name="Line 199"/>
          <p:cNvSpPr>
            <a:spLocks noChangeShapeType="1"/>
          </p:cNvSpPr>
          <p:nvPr/>
        </p:nvSpPr>
        <p:spPr bwMode="auto">
          <a:xfrm>
            <a:off x="65087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4" name="Line 200"/>
          <p:cNvSpPr>
            <a:spLocks noChangeShapeType="1"/>
          </p:cNvSpPr>
          <p:nvPr/>
        </p:nvSpPr>
        <p:spPr bwMode="auto">
          <a:xfrm>
            <a:off x="7131050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5" name="Line 201"/>
          <p:cNvSpPr>
            <a:spLocks noChangeShapeType="1"/>
          </p:cNvSpPr>
          <p:nvPr/>
        </p:nvSpPr>
        <p:spPr bwMode="auto">
          <a:xfrm>
            <a:off x="7751763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6" name="Line 202"/>
          <p:cNvSpPr>
            <a:spLocks noChangeShapeType="1"/>
          </p:cNvSpPr>
          <p:nvPr/>
        </p:nvSpPr>
        <p:spPr bwMode="auto">
          <a:xfrm>
            <a:off x="8370888" y="4076700"/>
            <a:ext cx="1588" cy="25542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7" name="Line 205"/>
          <p:cNvSpPr>
            <a:spLocks noChangeShapeType="1"/>
          </p:cNvSpPr>
          <p:nvPr/>
        </p:nvSpPr>
        <p:spPr bwMode="auto">
          <a:xfrm>
            <a:off x="4666488" y="4076700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 i="1">
              <a:solidFill>
                <a:srgbClr val="990000"/>
              </a:solidFill>
            </a:endParaRPr>
          </a:p>
        </p:txBody>
      </p:sp>
      <p:sp>
        <p:nvSpPr>
          <p:cNvPr id="288" name="Line 206"/>
          <p:cNvSpPr>
            <a:spLocks noChangeShapeType="1"/>
          </p:cNvSpPr>
          <p:nvPr/>
        </p:nvSpPr>
        <p:spPr bwMode="auto">
          <a:xfrm>
            <a:off x="8991601" y="4076700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9" name="Line 207"/>
          <p:cNvSpPr>
            <a:spLocks noChangeShapeType="1"/>
          </p:cNvSpPr>
          <p:nvPr/>
        </p:nvSpPr>
        <p:spPr bwMode="auto">
          <a:xfrm>
            <a:off x="4666488" y="6630988"/>
            <a:ext cx="4325112" cy="15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0" name="Line 206"/>
          <p:cNvSpPr>
            <a:spLocks noChangeShapeType="1"/>
          </p:cNvSpPr>
          <p:nvPr/>
        </p:nvSpPr>
        <p:spPr bwMode="auto">
          <a:xfrm>
            <a:off x="4648200" y="4083579"/>
            <a:ext cx="1588" cy="2554288"/>
          </a:xfrm>
          <a:prstGeom prst="line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Address Translation Example #1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>
                <a:effectLst/>
                <a:latin typeface="Courier New" pitchFamily="49" charset="0"/>
              </a:rPr>
              <a:t>0x03D4</a:t>
            </a: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 </a:t>
            </a:r>
            <a:r>
              <a:rPr lang="en-GB" sz="1600" dirty="0"/>
              <a:t>___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053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0x0F</a:t>
            </a: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489808" y="3437965"/>
            <a:ext cx="394599" cy="3161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0x3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0x03</a:t>
            </a: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19973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52546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74773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288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0x5</a:t>
            </a: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5254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0x0D</a:t>
            </a: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00025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Y</a:t>
            </a: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00063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0x36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42" grpId="0" animBg="1"/>
      <p:bldP spid="37943" grpId="0" animBg="1"/>
      <p:bldP spid="37945" grpId="0" animBg="1"/>
      <p:bldP spid="37946" grpId="0" animBg="1"/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ChangeArrowheads="1"/>
          </p:cNvSpPr>
          <p:nvPr>
            <p:ph type="title"/>
          </p:nvPr>
        </p:nvSpPr>
        <p:spPr>
          <a:xfrm>
            <a:off x="381000" y="493713"/>
            <a:ext cx="7345363" cy="573087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Address Translation Example </a:t>
            </a:r>
            <a:r>
              <a:rPr lang="en-GB" dirty="0" smtClean="0"/>
              <a:t>#2</a:t>
            </a:r>
            <a:endParaRPr lang="en-GB" dirty="0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7387" cy="5333999"/>
          </a:xfrm>
          <a:ln/>
        </p:spPr>
        <p:txBody>
          <a:bodyPr/>
          <a:lstStyle/>
          <a:p>
            <a:pPr marL="222250" indent="-222250">
              <a:lnSpc>
                <a:spcPct val="73000"/>
              </a:lnSpc>
              <a:buSzPct val="100000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>
                <a:effectLst/>
              </a:rPr>
              <a:t>Virtual </a:t>
            </a:r>
            <a:r>
              <a:rPr lang="en-GB" dirty="0" smtClean="0">
                <a:effectLst/>
              </a:rPr>
              <a:t>Address: </a:t>
            </a:r>
            <a:r>
              <a:rPr lang="en-GB" dirty="0" smtClean="0">
                <a:latin typeface="Courier New" pitchFamily="49" charset="0"/>
              </a:rPr>
              <a:t>0x0020</a:t>
            </a: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222250" indent="-222250">
              <a:lnSpc>
                <a:spcPct val="80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effectLst/>
              <a:latin typeface="Courier New" pitchFamily="49" charset="0"/>
            </a:endParaRPr>
          </a:p>
          <a:p>
            <a:pPr marL="558800" lvl="1" indent="-220663">
              <a:lnSpc>
                <a:spcPct val="85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>
              <a:latin typeface="Courier New" pitchFamily="49" charset="0"/>
            </a:endParaRP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4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 smtClean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VPN </a:t>
            </a:r>
            <a:r>
              <a:rPr lang="en-GB" sz="1600" dirty="0"/>
              <a:t>___	TLBI ___	TLBT ____	          TLB Hit? __	Page Fault? __        PPN: </a:t>
            </a:r>
            <a:r>
              <a:rPr lang="en-GB" sz="1600" dirty="0" smtClean="0"/>
              <a:t>____</a:t>
            </a:r>
            <a:endParaRPr lang="en-GB" dirty="0" smtClean="0">
              <a:effectLst/>
            </a:endParaRPr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 smtClean="0"/>
          </a:p>
          <a:p>
            <a:pPr marL="222250" indent="-222250">
              <a:lnSpc>
                <a:spcPct val="73000"/>
              </a:lnSpc>
              <a:buSzPct val="100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dirty="0" smtClean="0">
                <a:effectLst/>
              </a:rPr>
              <a:t>Physical </a:t>
            </a:r>
            <a:r>
              <a:rPr lang="en-GB" dirty="0">
                <a:effectLst/>
              </a:rPr>
              <a:t>Address</a:t>
            </a:r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r>
              <a:rPr lang="en-GB" sz="1600" dirty="0" smtClean="0"/>
              <a:t>	CO___</a:t>
            </a:r>
            <a:r>
              <a:rPr lang="en-GB" sz="1600" dirty="0"/>
              <a:t>	CI___	CT ____	     Hit? __              Byte: ____</a:t>
            </a:r>
          </a:p>
          <a:p>
            <a:pPr marL="558800" lvl="1" indent="-220663">
              <a:lnSpc>
                <a:spcPct val="78000"/>
              </a:lnSpc>
              <a:spcBef>
                <a:spcPts val="500"/>
              </a:spcBef>
              <a:buSzPct val="75000"/>
              <a:buFont typeface="Wingdings" pitchFamily="2" charset="2"/>
              <a:buNone/>
              <a:tabLst>
                <a:tab pos="222250" algn="l"/>
                <a:tab pos="749300" algn="l"/>
                <a:tab pos="1663700" algn="l"/>
                <a:tab pos="2578100" algn="l"/>
                <a:tab pos="3492500" algn="l"/>
                <a:tab pos="4406900" algn="l"/>
                <a:tab pos="5321300" algn="l"/>
                <a:tab pos="6235700" algn="l"/>
                <a:tab pos="7150100" algn="l"/>
                <a:tab pos="8064500" algn="l"/>
                <a:tab pos="8978900" algn="l"/>
                <a:tab pos="9893300" algn="l"/>
              </a:tabLst>
            </a:pPr>
            <a:endParaRPr lang="en-GB" sz="1600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108902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10890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13</a:t>
            </a:r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157638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15763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12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2063750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20637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03" name="Rectangle 15"/>
          <p:cNvSpPr>
            <a:spLocks noChangeArrowheads="1"/>
          </p:cNvSpPr>
          <p:nvPr/>
        </p:nvSpPr>
        <p:spPr bwMode="auto">
          <a:xfrm>
            <a:off x="2551112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4" name="Rectangle 16"/>
          <p:cNvSpPr>
            <a:spLocks noChangeArrowheads="1"/>
          </p:cNvSpPr>
          <p:nvPr/>
        </p:nvSpPr>
        <p:spPr bwMode="auto">
          <a:xfrm>
            <a:off x="25511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06" name="Rectangle 18"/>
          <p:cNvSpPr>
            <a:spLocks noChangeArrowheads="1"/>
          </p:cNvSpPr>
          <p:nvPr/>
        </p:nvSpPr>
        <p:spPr bwMode="auto">
          <a:xfrm>
            <a:off x="3038475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07" name="Rectangle 19"/>
          <p:cNvSpPr>
            <a:spLocks noChangeArrowheads="1"/>
          </p:cNvSpPr>
          <p:nvPr/>
        </p:nvSpPr>
        <p:spPr bwMode="auto">
          <a:xfrm>
            <a:off x="30384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09" name="Rectangle 21"/>
          <p:cNvSpPr>
            <a:spLocks noChangeArrowheads="1"/>
          </p:cNvSpPr>
          <p:nvPr/>
        </p:nvSpPr>
        <p:spPr bwMode="auto">
          <a:xfrm>
            <a:off x="3525837" y="2459011"/>
            <a:ext cx="487363" cy="30480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0" name="Rectangle 22"/>
          <p:cNvSpPr>
            <a:spLocks noChangeArrowheads="1"/>
          </p:cNvSpPr>
          <p:nvPr/>
        </p:nvSpPr>
        <p:spPr bwMode="auto">
          <a:xfrm>
            <a:off x="35258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12" name="Rectangle 24"/>
          <p:cNvSpPr>
            <a:spLocks noChangeArrowheads="1"/>
          </p:cNvSpPr>
          <p:nvPr/>
        </p:nvSpPr>
        <p:spPr bwMode="auto">
          <a:xfrm>
            <a:off x="4013200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3" name="Rectangle 25"/>
          <p:cNvSpPr>
            <a:spLocks noChangeArrowheads="1"/>
          </p:cNvSpPr>
          <p:nvPr/>
        </p:nvSpPr>
        <p:spPr bwMode="auto">
          <a:xfrm>
            <a:off x="401320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15" name="Rectangle 27"/>
          <p:cNvSpPr>
            <a:spLocks noChangeArrowheads="1"/>
          </p:cNvSpPr>
          <p:nvPr/>
        </p:nvSpPr>
        <p:spPr bwMode="auto">
          <a:xfrm>
            <a:off x="4500562" y="2459011"/>
            <a:ext cx="487363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6" name="Rectangle 28"/>
          <p:cNvSpPr>
            <a:spLocks noChangeArrowheads="1"/>
          </p:cNvSpPr>
          <p:nvPr/>
        </p:nvSpPr>
        <p:spPr bwMode="auto">
          <a:xfrm>
            <a:off x="450056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18" name="Rectangle 30"/>
          <p:cNvSpPr>
            <a:spLocks noChangeArrowheads="1"/>
          </p:cNvSpPr>
          <p:nvPr/>
        </p:nvSpPr>
        <p:spPr bwMode="auto">
          <a:xfrm>
            <a:off x="498792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19" name="Rectangle 31"/>
          <p:cNvSpPr>
            <a:spLocks noChangeArrowheads="1"/>
          </p:cNvSpPr>
          <p:nvPr/>
        </p:nvSpPr>
        <p:spPr bwMode="auto">
          <a:xfrm>
            <a:off x="498792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21" name="Rectangle 33"/>
          <p:cNvSpPr>
            <a:spLocks noChangeArrowheads="1"/>
          </p:cNvSpPr>
          <p:nvPr/>
        </p:nvSpPr>
        <p:spPr bwMode="auto">
          <a:xfrm>
            <a:off x="547528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2" name="Rectangle 34"/>
          <p:cNvSpPr>
            <a:spLocks noChangeArrowheads="1"/>
          </p:cNvSpPr>
          <p:nvPr/>
        </p:nvSpPr>
        <p:spPr bwMode="auto">
          <a:xfrm>
            <a:off x="547528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24" name="Rectangle 36"/>
          <p:cNvSpPr>
            <a:spLocks noChangeArrowheads="1"/>
          </p:cNvSpPr>
          <p:nvPr/>
        </p:nvSpPr>
        <p:spPr bwMode="auto">
          <a:xfrm>
            <a:off x="5962650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5" name="Rectangle 37"/>
          <p:cNvSpPr>
            <a:spLocks noChangeArrowheads="1"/>
          </p:cNvSpPr>
          <p:nvPr/>
        </p:nvSpPr>
        <p:spPr bwMode="auto">
          <a:xfrm>
            <a:off x="5962650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27" name="Rectangle 39"/>
          <p:cNvSpPr>
            <a:spLocks noChangeArrowheads="1"/>
          </p:cNvSpPr>
          <p:nvPr/>
        </p:nvSpPr>
        <p:spPr bwMode="auto">
          <a:xfrm>
            <a:off x="6450012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Rectangle 40"/>
          <p:cNvSpPr>
            <a:spLocks noChangeArrowheads="1"/>
          </p:cNvSpPr>
          <p:nvPr/>
        </p:nvSpPr>
        <p:spPr bwMode="auto">
          <a:xfrm>
            <a:off x="6450012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30" name="Rectangle 42"/>
          <p:cNvSpPr>
            <a:spLocks noChangeArrowheads="1"/>
          </p:cNvSpPr>
          <p:nvPr/>
        </p:nvSpPr>
        <p:spPr bwMode="auto">
          <a:xfrm>
            <a:off x="6937375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1" name="Rectangle 43"/>
          <p:cNvSpPr>
            <a:spLocks noChangeArrowheads="1"/>
          </p:cNvSpPr>
          <p:nvPr/>
        </p:nvSpPr>
        <p:spPr bwMode="auto">
          <a:xfrm>
            <a:off x="6937375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33" name="Rectangle 45"/>
          <p:cNvSpPr>
            <a:spLocks noChangeArrowheads="1"/>
          </p:cNvSpPr>
          <p:nvPr/>
        </p:nvSpPr>
        <p:spPr bwMode="auto">
          <a:xfrm>
            <a:off x="7424737" y="2459011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34" name="Rectangle 46"/>
          <p:cNvSpPr>
            <a:spLocks noChangeArrowheads="1"/>
          </p:cNvSpPr>
          <p:nvPr/>
        </p:nvSpPr>
        <p:spPr bwMode="auto">
          <a:xfrm>
            <a:off x="7424737" y="2154211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2" name="Group 47"/>
          <p:cNvGrpSpPr>
            <a:grpSpLocks/>
          </p:cNvGrpSpPr>
          <p:nvPr/>
        </p:nvGrpSpPr>
        <p:grpSpPr bwMode="auto">
          <a:xfrm>
            <a:off x="4987924" y="2924149"/>
            <a:ext cx="2924175" cy="333375"/>
            <a:chOff x="3085" y="1661"/>
            <a:chExt cx="1842" cy="210"/>
          </a:xfrm>
        </p:grpSpPr>
        <p:sp>
          <p:nvSpPr>
            <p:cNvPr id="37936" name="Line 48"/>
            <p:cNvSpPr>
              <a:spLocks noChangeShapeType="1"/>
            </p:cNvSpPr>
            <p:nvPr/>
          </p:nvSpPr>
          <p:spPr bwMode="auto">
            <a:xfrm>
              <a:off x="3085" y="1752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3792" y="1661"/>
              <a:ext cx="37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VPO</a:t>
              </a:r>
            </a:p>
          </p:txBody>
        </p:sp>
      </p:grpSp>
      <p:grpSp>
        <p:nvGrpSpPr>
          <p:cNvPr id="3" name="Group 50"/>
          <p:cNvGrpSpPr>
            <a:grpSpLocks/>
          </p:cNvGrpSpPr>
          <p:nvPr/>
        </p:nvGrpSpPr>
        <p:grpSpPr bwMode="auto">
          <a:xfrm>
            <a:off x="1089025" y="2916211"/>
            <a:ext cx="3916362" cy="333375"/>
            <a:chOff x="629" y="1656"/>
            <a:chExt cx="2467" cy="210"/>
          </a:xfrm>
        </p:grpSpPr>
        <p:sp>
          <p:nvSpPr>
            <p:cNvPr id="37939" name="Line 51"/>
            <p:cNvSpPr>
              <a:spLocks noChangeShapeType="1"/>
            </p:cNvSpPr>
            <p:nvPr/>
          </p:nvSpPr>
          <p:spPr bwMode="auto">
            <a:xfrm>
              <a:off x="629" y="1747"/>
              <a:ext cx="2467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40" name="Text Box 52"/>
            <p:cNvSpPr txBox="1">
              <a:spLocks noChangeArrowheads="1"/>
            </p:cNvSpPr>
            <p:nvPr/>
          </p:nvSpPr>
          <p:spPr bwMode="auto">
            <a:xfrm>
              <a:off x="1577" y="1656"/>
              <a:ext cx="374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003300"/>
                  </a:solidFill>
                  <a:latin typeface="Calibri" pitchFamily="34" charset="0"/>
                </a:rPr>
                <a:t>VPN</a:t>
              </a:r>
            </a:p>
          </p:txBody>
        </p:sp>
      </p:grpSp>
      <p:sp>
        <p:nvSpPr>
          <p:cNvPr id="37942" name="Line 54"/>
          <p:cNvSpPr>
            <a:spLocks noChangeShapeType="1"/>
          </p:cNvSpPr>
          <p:nvPr/>
        </p:nvSpPr>
        <p:spPr bwMode="auto">
          <a:xfrm>
            <a:off x="4010025" y="2015040"/>
            <a:ext cx="992187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3" name="Text Box 55"/>
          <p:cNvSpPr txBox="1">
            <a:spLocks noChangeArrowheads="1"/>
          </p:cNvSpPr>
          <p:nvPr/>
        </p:nvSpPr>
        <p:spPr bwMode="auto">
          <a:xfrm>
            <a:off x="4233862" y="1891215"/>
            <a:ext cx="539750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TLBI</a:t>
            </a:r>
          </a:p>
        </p:txBody>
      </p:sp>
      <p:sp>
        <p:nvSpPr>
          <p:cNvPr id="37945" name="Line 57"/>
          <p:cNvSpPr>
            <a:spLocks noChangeShapeType="1"/>
          </p:cNvSpPr>
          <p:nvPr/>
        </p:nvSpPr>
        <p:spPr bwMode="auto">
          <a:xfrm>
            <a:off x="1089025" y="2011336"/>
            <a:ext cx="2927350" cy="1588"/>
          </a:xfrm>
          <a:prstGeom prst="line">
            <a:avLst/>
          </a:prstGeom>
          <a:noFill/>
          <a:ln w="9360">
            <a:solidFill>
              <a:srgbClr val="000066"/>
            </a:solidFill>
            <a:miter lim="800000"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7946" name="Text Box 58"/>
          <p:cNvSpPr txBox="1">
            <a:spLocks noChangeArrowheads="1"/>
          </p:cNvSpPr>
          <p:nvPr/>
        </p:nvSpPr>
        <p:spPr bwMode="auto">
          <a:xfrm>
            <a:off x="2332038" y="1887511"/>
            <a:ext cx="582613" cy="306388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003300"/>
                </a:solidFill>
                <a:latin typeface="Calibri" pitchFamily="34" charset="0"/>
              </a:rPr>
              <a:t>TLBT</a:t>
            </a:r>
          </a:p>
        </p:txBody>
      </p:sp>
      <p:sp>
        <p:nvSpPr>
          <p:cNvPr id="37950" name="Rectangle 62"/>
          <p:cNvSpPr>
            <a:spLocks noChangeArrowheads="1"/>
          </p:cNvSpPr>
          <p:nvPr/>
        </p:nvSpPr>
        <p:spPr bwMode="auto">
          <a:xfrm>
            <a:off x="207168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1" name="Rectangle 63"/>
          <p:cNvSpPr>
            <a:spLocks noChangeArrowheads="1"/>
          </p:cNvSpPr>
          <p:nvPr/>
        </p:nvSpPr>
        <p:spPr bwMode="auto">
          <a:xfrm>
            <a:off x="20716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11</a:t>
            </a:r>
          </a:p>
        </p:txBody>
      </p:sp>
      <p:sp>
        <p:nvSpPr>
          <p:cNvPr id="37953" name="Rectangle 65"/>
          <p:cNvSpPr>
            <a:spLocks noChangeArrowheads="1"/>
          </p:cNvSpPr>
          <p:nvPr/>
        </p:nvSpPr>
        <p:spPr bwMode="auto">
          <a:xfrm>
            <a:off x="255905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4" name="Rectangle 66"/>
          <p:cNvSpPr>
            <a:spLocks noChangeArrowheads="1"/>
          </p:cNvSpPr>
          <p:nvPr/>
        </p:nvSpPr>
        <p:spPr bwMode="auto">
          <a:xfrm>
            <a:off x="25590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10</a:t>
            </a:r>
          </a:p>
        </p:txBody>
      </p:sp>
      <p:sp>
        <p:nvSpPr>
          <p:cNvPr id="37956" name="Rectangle 68"/>
          <p:cNvSpPr>
            <a:spLocks noChangeArrowheads="1"/>
          </p:cNvSpPr>
          <p:nvPr/>
        </p:nvSpPr>
        <p:spPr bwMode="auto">
          <a:xfrm>
            <a:off x="3046412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57" name="Rectangle 69"/>
          <p:cNvSpPr>
            <a:spLocks noChangeArrowheads="1"/>
          </p:cNvSpPr>
          <p:nvPr/>
        </p:nvSpPr>
        <p:spPr bwMode="auto">
          <a:xfrm>
            <a:off x="30464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9</a:t>
            </a:r>
          </a:p>
        </p:txBody>
      </p:sp>
      <p:sp>
        <p:nvSpPr>
          <p:cNvPr id="37959" name="Rectangle 71"/>
          <p:cNvSpPr>
            <a:spLocks noChangeArrowheads="1"/>
          </p:cNvSpPr>
          <p:nvPr/>
        </p:nvSpPr>
        <p:spPr bwMode="auto">
          <a:xfrm>
            <a:off x="3533775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0" name="Rectangle 72"/>
          <p:cNvSpPr>
            <a:spLocks noChangeArrowheads="1"/>
          </p:cNvSpPr>
          <p:nvPr/>
        </p:nvSpPr>
        <p:spPr bwMode="auto">
          <a:xfrm>
            <a:off x="35337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8</a:t>
            </a:r>
          </a:p>
        </p:txBody>
      </p:sp>
      <p:sp>
        <p:nvSpPr>
          <p:cNvPr id="37962" name="Rectangle 74"/>
          <p:cNvSpPr>
            <a:spLocks noChangeArrowheads="1"/>
          </p:cNvSpPr>
          <p:nvPr/>
        </p:nvSpPr>
        <p:spPr bwMode="auto">
          <a:xfrm>
            <a:off x="4021137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3" name="Rectangle 75"/>
          <p:cNvSpPr>
            <a:spLocks noChangeArrowheads="1"/>
          </p:cNvSpPr>
          <p:nvPr/>
        </p:nvSpPr>
        <p:spPr bwMode="auto">
          <a:xfrm>
            <a:off x="402113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7</a:t>
            </a:r>
          </a:p>
        </p:txBody>
      </p:sp>
      <p:sp>
        <p:nvSpPr>
          <p:cNvPr id="37965" name="Rectangle 77"/>
          <p:cNvSpPr>
            <a:spLocks noChangeArrowheads="1"/>
          </p:cNvSpPr>
          <p:nvPr/>
        </p:nvSpPr>
        <p:spPr bwMode="auto">
          <a:xfrm>
            <a:off x="4508500" y="5175250"/>
            <a:ext cx="487363" cy="304800"/>
          </a:xfrm>
          <a:prstGeom prst="rect">
            <a:avLst/>
          </a:prstGeom>
          <a:solidFill>
            <a:srgbClr val="D5F1CF"/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6" name="Rectangle 78"/>
          <p:cNvSpPr>
            <a:spLocks noChangeArrowheads="1"/>
          </p:cNvSpPr>
          <p:nvPr/>
        </p:nvSpPr>
        <p:spPr bwMode="auto">
          <a:xfrm>
            <a:off x="450850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6</a:t>
            </a:r>
          </a:p>
        </p:txBody>
      </p:sp>
      <p:sp>
        <p:nvSpPr>
          <p:cNvPr id="37968" name="Rectangle 80"/>
          <p:cNvSpPr>
            <a:spLocks noChangeArrowheads="1"/>
          </p:cNvSpPr>
          <p:nvPr/>
        </p:nvSpPr>
        <p:spPr bwMode="auto">
          <a:xfrm>
            <a:off x="499586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69" name="Rectangle 81"/>
          <p:cNvSpPr>
            <a:spLocks noChangeArrowheads="1"/>
          </p:cNvSpPr>
          <p:nvPr/>
        </p:nvSpPr>
        <p:spPr bwMode="auto">
          <a:xfrm>
            <a:off x="499586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5</a:t>
            </a:r>
          </a:p>
        </p:txBody>
      </p:sp>
      <p:sp>
        <p:nvSpPr>
          <p:cNvPr id="37971" name="Rectangle 83"/>
          <p:cNvSpPr>
            <a:spLocks noChangeArrowheads="1"/>
          </p:cNvSpPr>
          <p:nvPr/>
        </p:nvSpPr>
        <p:spPr bwMode="auto">
          <a:xfrm>
            <a:off x="548322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2" name="Rectangle 84"/>
          <p:cNvSpPr>
            <a:spLocks noChangeArrowheads="1"/>
          </p:cNvSpPr>
          <p:nvPr/>
        </p:nvSpPr>
        <p:spPr bwMode="auto">
          <a:xfrm>
            <a:off x="548322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4</a:t>
            </a:r>
          </a:p>
        </p:txBody>
      </p:sp>
      <p:sp>
        <p:nvSpPr>
          <p:cNvPr id="37974" name="Rectangle 86"/>
          <p:cNvSpPr>
            <a:spLocks noChangeArrowheads="1"/>
          </p:cNvSpPr>
          <p:nvPr/>
        </p:nvSpPr>
        <p:spPr bwMode="auto">
          <a:xfrm>
            <a:off x="5970587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5" name="Rectangle 87"/>
          <p:cNvSpPr>
            <a:spLocks noChangeArrowheads="1"/>
          </p:cNvSpPr>
          <p:nvPr/>
        </p:nvSpPr>
        <p:spPr bwMode="auto">
          <a:xfrm>
            <a:off x="5970587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3</a:t>
            </a:r>
          </a:p>
        </p:txBody>
      </p:sp>
      <p:sp>
        <p:nvSpPr>
          <p:cNvPr id="37977" name="Rectangle 89"/>
          <p:cNvSpPr>
            <a:spLocks noChangeArrowheads="1"/>
          </p:cNvSpPr>
          <p:nvPr/>
        </p:nvSpPr>
        <p:spPr bwMode="auto">
          <a:xfrm>
            <a:off x="6457950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78" name="Rectangle 90"/>
          <p:cNvSpPr>
            <a:spLocks noChangeArrowheads="1"/>
          </p:cNvSpPr>
          <p:nvPr/>
        </p:nvSpPr>
        <p:spPr bwMode="auto">
          <a:xfrm>
            <a:off x="6457950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2</a:t>
            </a:r>
          </a:p>
        </p:txBody>
      </p:sp>
      <p:sp>
        <p:nvSpPr>
          <p:cNvPr id="37980" name="Rectangle 92"/>
          <p:cNvSpPr>
            <a:spLocks noChangeArrowheads="1"/>
          </p:cNvSpPr>
          <p:nvPr/>
        </p:nvSpPr>
        <p:spPr bwMode="auto">
          <a:xfrm>
            <a:off x="6945312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1" name="Rectangle 93"/>
          <p:cNvSpPr>
            <a:spLocks noChangeArrowheads="1"/>
          </p:cNvSpPr>
          <p:nvPr/>
        </p:nvSpPr>
        <p:spPr bwMode="auto">
          <a:xfrm>
            <a:off x="6945312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37983" name="Rectangle 95"/>
          <p:cNvSpPr>
            <a:spLocks noChangeArrowheads="1"/>
          </p:cNvSpPr>
          <p:nvPr/>
        </p:nvSpPr>
        <p:spPr bwMode="auto">
          <a:xfrm>
            <a:off x="7432675" y="5175250"/>
            <a:ext cx="487363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36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984" name="Rectangle 96"/>
          <p:cNvSpPr>
            <a:spLocks noChangeArrowheads="1"/>
          </p:cNvSpPr>
          <p:nvPr/>
        </p:nvSpPr>
        <p:spPr bwMode="auto">
          <a:xfrm>
            <a:off x="7432675" y="4870450"/>
            <a:ext cx="487363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 anchor="ctr"/>
          <a:lstStyle/>
          <a:p>
            <a:pPr algn="ctr">
              <a:lnSpc>
                <a:spcPct val="88000"/>
              </a:lnSpc>
              <a:spcBef>
                <a:spcPts val="525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b="1" dirty="0">
                <a:solidFill>
                  <a:srgbClr val="003300"/>
                </a:solidFill>
                <a:latin typeface="Calibri" pitchFamily="34" charset="0"/>
              </a:rPr>
              <a:t>0</a:t>
            </a:r>
          </a:p>
        </p:txBody>
      </p:sp>
      <p:grpSp>
        <p:nvGrpSpPr>
          <p:cNvPr id="4" name="Group 97"/>
          <p:cNvGrpSpPr>
            <a:grpSpLocks/>
          </p:cNvGrpSpPr>
          <p:nvPr/>
        </p:nvGrpSpPr>
        <p:grpSpPr bwMode="auto">
          <a:xfrm>
            <a:off x="5004858" y="5564717"/>
            <a:ext cx="2924175" cy="333375"/>
            <a:chOff x="3101" y="3292"/>
            <a:chExt cx="1842" cy="210"/>
          </a:xfrm>
        </p:grpSpPr>
        <p:sp>
          <p:nvSpPr>
            <p:cNvPr id="37986" name="Line 98"/>
            <p:cNvSpPr>
              <a:spLocks noChangeShapeType="1"/>
            </p:cNvSpPr>
            <p:nvPr/>
          </p:nvSpPr>
          <p:spPr bwMode="auto">
            <a:xfrm>
              <a:off x="3101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87" name="Text Box 99"/>
            <p:cNvSpPr txBox="1">
              <a:spLocks noChangeArrowheads="1"/>
            </p:cNvSpPr>
            <p:nvPr/>
          </p:nvSpPr>
          <p:spPr bwMode="auto">
            <a:xfrm>
              <a:off x="3808" y="3292"/>
              <a:ext cx="368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PPO</a:t>
              </a:r>
            </a:p>
          </p:txBody>
        </p:sp>
      </p:grpSp>
      <p:grpSp>
        <p:nvGrpSpPr>
          <p:cNvPr id="5" name="Group 100"/>
          <p:cNvGrpSpPr>
            <a:grpSpLocks/>
          </p:cNvGrpSpPr>
          <p:nvPr/>
        </p:nvGrpSpPr>
        <p:grpSpPr bwMode="auto">
          <a:xfrm>
            <a:off x="2092324" y="5556250"/>
            <a:ext cx="2924175" cy="333375"/>
            <a:chOff x="1277" y="3292"/>
            <a:chExt cx="1842" cy="210"/>
          </a:xfrm>
        </p:grpSpPr>
        <p:sp>
          <p:nvSpPr>
            <p:cNvPr id="37989" name="Line 101"/>
            <p:cNvSpPr>
              <a:spLocks noChangeShapeType="1"/>
            </p:cNvSpPr>
            <p:nvPr/>
          </p:nvSpPr>
          <p:spPr bwMode="auto">
            <a:xfrm>
              <a:off x="1277" y="3383"/>
              <a:ext cx="1842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0" name="Text Box 102"/>
            <p:cNvSpPr txBox="1">
              <a:spLocks noChangeArrowheads="1"/>
            </p:cNvSpPr>
            <p:nvPr/>
          </p:nvSpPr>
          <p:spPr bwMode="auto">
            <a:xfrm>
              <a:off x="1984" y="3292"/>
              <a:ext cx="366" cy="210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75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latin typeface="Calibri" pitchFamily="34" charset="0"/>
                </a:rPr>
                <a:t>PPN</a:t>
              </a:r>
            </a:p>
          </p:txBody>
        </p:sp>
      </p:grpSp>
      <p:grpSp>
        <p:nvGrpSpPr>
          <p:cNvPr id="6" name="Group 103"/>
          <p:cNvGrpSpPr>
            <a:grpSpLocks/>
          </p:cNvGrpSpPr>
          <p:nvPr/>
        </p:nvGrpSpPr>
        <p:grpSpPr bwMode="auto">
          <a:xfrm>
            <a:off x="6925204" y="4516438"/>
            <a:ext cx="992188" cy="306388"/>
            <a:chOff x="4300" y="2637"/>
            <a:chExt cx="625" cy="193"/>
          </a:xfrm>
        </p:grpSpPr>
        <p:sp>
          <p:nvSpPr>
            <p:cNvPr id="37992" name="Line 104"/>
            <p:cNvSpPr>
              <a:spLocks noChangeShapeType="1"/>
            </p:cNvSpPr>
            <p:nvPr/>
          </p:nvSpPr>
          <p:spPr bwMode="auto">
            <a:xfrm>
              <a:off x="4300" y="2715"/>
              <a:ext cx="625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3" name="Text Box 105"/>
            <p:cNvSpPr txBox="1">
              <a:spLocks noChangeArrowheads="1"/>
            </p:cNvSpPr>
            <p:nvPr/>
          </p:nvSpPr>
          <p:spPr bwMode="auto">
            <a:xfrm>
              <a:off x="4486" y="2637"/>
              <a:ext cx="271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CO</a:t>
              </a:r>
            </a:p>
          </p:txBody>
        </p:sp>
      </p:grpSp>
      <p:grpSp>
        <p:nvGrpSpPr>
          <p:cNvPr id="7" name="Group 106"/>
          <p:cNvGrpSpPr>
            <a:grpSpLocks/>
          </p:cNvGrpSpPr>
          <p:nvPr/>
        </p:nvGrpSpPr>
        <p:grpSpPr bwMode="auto">
          <a:xfrm>
            <a:off x="4987395" y="4512734"/>
            <a:ext cx="1927225" cy="306388"/>
            <a:chOff x="3090" y="2624"/>
            <a:chExt cx="1214" cy="193"/>
          </a:xfrm>
        </p:grpSpPr>
        <p:sp>
          <p:nvSpPr>
            <p:cNvPr id="37995" name="Line 107"/>
            <p:cNvSpPr>
              <a:spLocks noChangeShapeType="1"/>
            </p:cNvSpPr>
            <p:nvPr/>
          </p:nvSpPr>
          <p:spPr bwMode="auto">
            <a:xfrm>
              <a:off x="3090" y="2702"/>
              <a:ext cx="1214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6" name="Text Box 108"/>
            <p:cNvSpPr txBox="1">
              <a:spLocks noChangeArrowheads="1"/>
            </p:cNvSpPr>
            <p:nvPr/>
          </p:nvSpPr>
          <p:spPr bwMode="auto">
            <a:xfrm>
              <a:off x="3629" y="2624"/>
              <a:ext cx="21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CI</a:t>
              </a:r>
            </a:p>
          </p:txBody>
        </p:sp>
      </p:grpSp>
      <p:grpSp>
        <p:nvGrpSpPr>
          <p:cNvPr id="8" name="Group 109"/>
          <p:cNvGrpSpPr>
            <a:grpSpLocks/>
          </p:cNvGrpSpPr>
          <p:nvPr/>
        </p:nvGrpSpPr>
        <p:grpSpPr bwMode="auto">
          <a:xfrm>
            <a:off x="2071687" y="4516438"/>
            <a:ext cx="2894013" cy="306388"/>
            <a:chOff x="1248" y="2637"/>
            <a:chExt cx="1823" cy="193"/>
          </a:xfrm>
        </p:grpSpPr>
        <p:sp>
          <p:nvSpPr>
            <p:cNvPr id="37998" name="Line 110"/>
            <p:cNvSpPr>
              <a:spLocks noChangeShapeType="1"/>
            </p:cNvSpPr>
            <p:nvPr/>
          </p:nvSpPr>
          <p:spPr bwMode="auto">
            <a:xfrm>
              <a:off x="1248" y="2715"/>
              <a:ext cx="1823" cy="1"/>
            </a:xfrm>
            <a:prstGeom prst="line">
              <a:avLst/>
            </a:prstGeom>
            <a:noFill/>
            <a:ln w="9360">
              <a:solidFill>
                <a:srgbClr val="000066"/>
              </a:solidFill>
              <a:miter lim="800000"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999" name="Text Box 111"/>
            <p:cNvSpPr txBox="1">
              <a:spLocks noChangeArrowheads="1"/>
            </p:cNvSpPr>
            <p:nvPr/>
          </p:nvSpPr>
          <p:spPr bwMode="auto">
            <a:xfrm>
              <a:off x="2098" y="2637"/>
              <a:ext cx="248" cy="193"/>
            </a:xfrm>
            <a:prstGeom prst="rect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b="1" dirty="0">
                  <a:latin typeface="Calibri" pitchFamily="34" charset="0"/>
                </a:rPr>
                <a:t>CT</a:t>
              </a:r>
            </a:p>
          </p:txBody>
        </p:sp>
      </p:grpSp>
      <p:sp>
        <p:nvSpPr>
          <p:cNvPr id="38001" name="Text Box 113"/>
          <p:cNvSpPr txBox="1">
            <a:spLocks noChangeArrowheads="1"/>
          </p:cNvSpPr>
          <p:nvPr/>
        </p:nvSpPr>
        <p:spPr bwMode="auto">
          <a:xfrm>
            <a:off x="75580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2" name="Text Box 114"/>
          <p:cNvSpPr txBox="1">
            <a:spLocks noChangeArrowheads="1"/>
          </p:cNvSpPr>
          <p:nvPr/>
        </p:nvSpPr>
        <p:spPr bwMode="auto">
          <a:xfrm>
            <a:off x="7070725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3" name="Text Box 115"/>
          <p:cNvSpPr txBox="1">
            <a:spLocks noChangeArrowheads="1"/>
          </p:cNvSpPr>
          <p:nvPr/>
        </p:nvSpPr>
        <p:spPr bwMode="auto">
          <a:xfrm>
            <a:off x="65849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4" name="Text Box 116"/>
          <p:cNvSpPr txBox="1">
            <a:spLocks noChangeArrowheads="1"/>
          </p:cNvSpPr>
          <p:nvPr/>
        </p:nvSpPr>
        <p:spPr bwMode="auto">
          <a:xfrm>
            <a:off x="6097587" y="2447899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05" name="Text Box 117"/>
          <p:cNvSpPr txBox="1">
            <a:spLocks noChangeArrowheads="1"/>
          </p:cNvSpPr>
          <p:nvPr/>
        </p:nvSpPr>
        <p:spPr bwMode="auto">
          <a:xfrm>
            <a:off x="5611812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6" name="Text Box 118"/>
          <p:cNvSpPr txBox="1">
            <a:spLocks noChangeArrowheads="1"/>
          </p:cNvSpPr>
          <p:nvPr/>
        </p:nvSpPr>
        <p:spPr bwMode="auto">
          <a:xfrm>
            <a:off x="5124450" y="2447899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1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7" name="Text Box 119"/>
          <p:cNvSpPr txBox="1">
            <a:spLocks noChangeArrowheads="1"/>
          </p:cNvSpPr>
          <p:nvPr/>
        </p:nvSpPr>
        <p:spPr bwMode="auto">
          <a:xfrm>
            <a:off x="46386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8" name="Text Box 120"/>
          <p:cNvSpPr txBox="1">
            <a:spLocks noChangeArrowheads="1"/>
          </p:cNvSpPr>
          <p:nvPr/>
        </p:nvSpPr>
        <p:spPr bwMode="auto">
          <a:xfrm>
            <a:off x="4151312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09" name="Text Box 121"/>
          <p:cNvSpPr txBox="1">
            <a:spLocks noChangeArrowheads="1"/>
          </p:cNvSpPr>
          <p:nvPr/>
        </p:nvSpPr>
        <p:spPr bwMode="auto">
          <a:xfrm>
            <a:off x="3665537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0" name="Text Box 122"/>
          <p:cNvSpPr txBox="1">
            <a:spLocks noChangeArrowheads="1"/>
          </p:cNvSpPr>
          <p:nvPr/>
        </p:nvSpPr>
        <p:spPr bwMode="auto">
          <a:xfrm>
            <a:off x="3178175" y="2449487"/>
            <a:ext cx="209353" cy="3382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1" name="Text Box 123"/>
          <p:cNvSpPr txBox="1">
            <a:spLocks noChangeArrowheads="1"/>
          </p:cNvSpPr>
          <p:nvPr/>
        </p:nvSpPr>
        <p:spPr bwMode="auto">
          <a:xfrm>
            <a:off x="2692400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2" name="Text Box 124"/>
          <p:cNvSpPr txBox="1">
            <a:spLocks noChangeArrowheads="1"/>
          </p:cNvSpPr>
          <p:nvPr/>
        </p:nvSpPr>
        <p:spPr bwMode="auto">
          <a:xfrm>
            <a:off x="220503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3" name="Text Box 125"/>
          <p:cNvSpPr txBox="1">
            <a:spLocks noChangeArrowheads="1"/>
          </p:cNvSpPr>
          <p:nvPr/>
        </p:nvSpPr>
        <p:spPr bwMode="auto">
          <a:xfrm>
            <a:off x="1719262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4" name="Text Box 126"/>
          <p:cNvSpPr txBox="1">
            <a:spLocks noChangeArrowheads="1"/>
          </p:cNvSpPr>
          <p:nvPr/>
        </p:nvSpPr>
        <p:spPr bwMode="auto">
          <a:xfrm>
            <a:off x="1233487" y="2449487"/>
            <a:ext cx="209550" cy="338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16" name="Text Box 128"/>
          <p:cNvSpPr txBox="1">
            <a:spLocks noChangeArrowheads="1"/>
          </p:cNvSpPr>
          <p:nvPr/>
        </p:nvSpPr>
        <p:spPr bwMode="auto">
          <a:xfrm>
            <a:off x="114300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7" name="Text Box 129"/>
          <p:cNvSpPr txBox="1">
            <a:spLocks noChangeArrowheads="1"/>
          </p:cNvSpPr>
          <p:nvPr/>
        </p:nvSpPr>
        <p:spPr bwMode="auto">
          <a:xfrm>
            <a:off x="2588682" y="3437965"/>
            <a:ext cx="196529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8" name="Text Box 130"/>
          <p:cNvSpPr txBox="1">
            <a:spLocks noChangeArrowheads="1"/>
          </p:cNvSpPr>
          <p:nvPr/>
        </p:nvSpPr>
        <p:spPr bwMode="auto">
          <a:xfrm>
            <a:off x="3454401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0x00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19" name="Text Box 131"/>
          <p:cNvSpPr txBox="1">
            <a:spLocks noChangeArrowheads="1"/>
          </p:cNvSpPr>
          <p:nvPr/>
        </p:nvSpPr>
        <p:spPr bwMode="auto">
          <a:xfrm>
            <a:off x="5142732" y="3437939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1" name="Text Box 133"/>
          <p:cNvSpPr txBox="1">
            <a:spLocks noChangeArrowheads="1"/>
          </p:cNvSpPr>
          <p:nvPr/>
        </p:nvSpPr>
        <p:spPr bwMode="auto">
          <a:xfrm>
            <a:off x="6781800" y="3437965"/>
            <a:ext cx="227012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22" name="Text Box 134"/>
          <p:cNvSpPr txBox="1">
            <a:spLocks noChangeArrowheads="1"/>
          </p:cNvSpPr>
          <p:nvPr/>
        </p:nvSpPr>
        <p:spPr bwMode="auto">
          <a:xfrm>
            <a:off x="7746470" y="3437965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grpSp>
        <p:nvGrpSpPr>
          <p:cNvPr id="9" name="Group 135"/>
          <p:cNvGrpSpPr>
            <a:grpSpLocks/>
          </p:cNvGrpSpPr>
          <p:nvPr/>
        </p:nvGrpSpPr>
        <p:grpSpPr bwMode="auto">
          <a:xfrm>
            <a:off x="2215620" y="5173133"/>
            <a:ext cx="5576888" cy="339725"/>
            <a:chOff x="1344" y="3030"/>
            <a:chExt cx="3513" cy="214"/>
          </a:xfrm>
        </p:grpSpPr>
        <p:sp>
          <p:nvSpPr>
            <p:cNvPr id="38024" name="Text Box 136"/>
            <p:cNvSpPr txBox="1">
              <a:spLocks noChangeArrowheads="1"/>
            </p:cNvSpPr>
            <p:nvPr/>
          </p:nvSpPr>
          <p:spPr bwMode="auto">
            <a:xfrm>
              <a:off x="4725" y="3031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5" name="Text Box 137"/>
            <p:cNvSpPr txBox="1">
              <a:spLocks noChangeArrowheads="1"/>
            </p:cNvSpPr>
            <p:nvPr/>
          </p:nvSpPr>
          <p:spPr bwMode="auto">
            <a:xfrm>
              <a:off x="441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6" name="Text Box 138"/>
            <p:cNvSpPr txBox="1">
              <a:spLocks noChangeArrowheads="1"/>
            </p:cNvSpPr>
            <p:nvPr/>
          </p:nvSpPr>
          <p:spPr bwMode="auto">
            <a:xfrm>
              <a:off x="3802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7" name="Text Box 139"/>
            <p:cNvSpPr txBox="1">
              <a:spLocks noChangeArrowheads="1"/>
            </p:cNvSpPr>
            <p:nvPr/>
          </p:nvSpPr>
          <p:spPr bwMode="auto">
            <a:xfrm>
              <a:off x="288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28" name="Text Box 140"/>
            <p:cNvSpPr txBox="1">
              <a:spLocks noChangeArrowheads="1"/>
            </p:cNvSpPr>
            <p:nvPr/>
          </p:nvSpPr>
          <p:spPr bwMode="auto">
            <a:xfrm>
              <a:off x="2573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29" name="Text Box 141"/>
            <p:cNvSpPr txBox="1">
              <a:spLocks noChangeArrowheads="1"/>
            </p:cNvSpPr>
            <p:nvPr/>
          </p:nvSpPr>
          <p:spPr bwMode="auto">
            <a:xfrm>
              <a:off x="226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0" name="Text Box 142"/>
            <p:cNvSpPr txBox="1">
              <a:spLocks noChangeArrowheads="1"/>
            </p:cNvSpPr>
            <p:nvPr/>
          </p:nvSpPr>
          <p:spPr bwMode="auto">
            <a:xfrm>
              <a:off x="1651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</a:p>
          </p:txBody>
        </p:sp>
        <p:sp>
          <p:nvSpPr>
            <p:cNvPr id="38031" name="Text Box 143"/>
            <p:cNvSpPr txBox="1">
              <a:spLocks noChangeArrowheads="1"/>
            </p:cNvSpPr>
            <p:nvPr/>
          </p:nvSpPr>
          <p:spPr bwMode="auto">
            <a:xfrm>
              <a:off x="4110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2" name="Text Box 144"/>
            <p:cNvSpPr txBox="1">
              <a:spLocks noChangeArrowheads="1"/>
            </p:cNvSpPr>
            <p:nvPr/>
          </p:nvSpPr>
          <p:spPr bwMode="auto">
            <a:xfrm>
              <a:off x="3495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0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3" name="Text Box 145"/>
            <p:cNvSpPr txBox="1">
              <a:spLocks noChangeArrowheads="1"/>
            </p:cNvSpPr>
            <p:nvPr/>
          </p:nvSpPr>
          <p:spPr bwMode="auto">
            <a:xfrm>
              <a:off x="3188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  <p:sp>
          <p:nvSpPr>
            <p:cNvPr id="38034" name="Text Box 146"/>
            <p:cNvSpPr txBox="1">
              <a:spLocks noChangeArrowheads="1"/>
            </p:cNvSpPr>
            <p:nvPr/>
          </p:nvSpPr>
          <p:spPr bwMode="auto">
            <a:xfrm>
              <a:off x="1957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b="1" dirty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</a:p>
          </p:txBody>
        </p:sp>
        <p:sp>
          <p:nvSpPr>
            <p:cNvPr id="38035" name="Text Box 147"/>
            <p:cNvSpPr txBox="1">
              <a:spLocks noChangeArrowheads="1"/>
            </p:cNvSpPr>
            <p:nvPr/>
          </p:nvSpPr>
          <p:spPr bwMode="auto">
            <a:xfrm>
              <a:off x="1344" y="3030"/>
              <a:ext cx="132" cy="2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45720" tIns="46800" rIns="45720" bIns="46800">
              <a:spAutoFit/>
            </a:bodyPr>
            <a:lstStyle/>
            <a:p>
              <a:pPr algn="ctr">
                <a:lnSpc>
                  <a:spcPct val="8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800" dirty="0" smtClean="0">
                  <a:solidFill>
                    <a:srgbClr val="C00000"/>
                  </a:solidFill>
                  <a:latin typeface="Calibri" pitchFamily="34" charset="0"/>
                </a:rPr>
                <a:t>1</a:t>
              </a:r>
              <a:endParaRPr lang="en-GB" sz="1800" b="1" dirty="0">
                <a:solidFill>
                  <a:srgbClr val="C00000"/>
                </a:solidFill>
                <a:latin typeface="Calibri" pitchFamily="34" charset="0"/>
              </a:endParaRPr>
            </a:p>
          </p:txBody>
        </p:sp>
      </p:grpSp>
      <p:sp>
        <p:nvSpPr>
          <p:cNvPr id="38037" name="Text Box 149"/>
          <p:cNvSpPr txBox="1">
            <a:spLocks noChangeArrowheads="1"/>
          </p:cNvSpPr>
          <p:nvPr/>
        </p:nvSpPr>
        <p:spPr bwMode="auto">
          <a:xfrm>
            <a:off x="1352551" y="5992801"/>
            <a:ext cx="196850" cy="311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solidFill>
                  <a:srgbClr val="C00000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38038" name="Text Box 150"/>
          <p:cNvSpPr txBox="1">
            <a:spLocks noChangeArrowheads="1"/>
          </p:cNvSpPr>
          <p:nvPr/>
        </p:nvSpPr>
        <p:spPr bwMode="auto">
          <a:xfrm>
            <a:off x="2271712" y="5992801"/>
            <a:ext cx="395301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39" name="Text Box 151"/>
          <p:cNvSpPr txBox="1">
            <a:spLocks noChangeArrowheads="1"/>
          </p:cNvSpPr>
          <p:nvPr/>
        </p:nvSpPr>
        <p:spPr bwMode="auto">
          <a:xfrm>
            <a:off x="3259139" y="5992801"/>
            <a:ext cx="499497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 smtClean="0">
                <a:solidFill>
                  <a:srgbClr val="C00000"/>
                </a:solidFill>
                <a:latin typeface="Calibri" pitchFamily="34" charset="0"/>
              </a:rPr>
              <a:t>0x28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1" name="Text Box 153"/>
          <p:cNvSpPr txBox="1">
            <a:spLocks noChangeArrowheads="1"/>
          </p:cNvSpPr>
          <p:nvPr/>
        </p:nvSpPr>
        <p:spPr bwMode="auto">
          <a:xfrm>
            <a:off x="4580467" y="5992801"/>
            <a:ext cx="22698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C00000"/>
                </a:solidFill>
                <a:latin typeface="Calibri" pitchFamily="34" charset="0"/>
              </a:rPr>
              <a:t>N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8042" name="Text Box 154"/>
          <p:cNvSpPr txBox="1">
            <a:spLocks noChangeArrowheads="1"/>
          </p:cNvSpPr>
          <p:nvPr/>
        </p:nvSpPr>
        <p:spPr bwMode="auto">
          <a:xfrm>
            <a:off x="5850466" y="5992801"/>
            <a:ext cx="541175" cy="3111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tIns="46800" rIns="45720" bIns="46800">
            <a:spAutoFit/>
          </a:bodyPr>
          <a:lstStyle/>
          <a:p>
            <a:pPr algn="ctr">
              <a:lnSpc>
                <a:spcPct val="8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 smtClean="0">
                <a:solidFill>
                  <a:srgbClr val="C00000"/>
                </a:solidFill>
                <a:latin typeface="Calibri" pitchFamily="34" charset="0"/>
              </a:rPr>
              <a:t>Mem</a:t>
            </a:r>
            <a:endParaRPr lang="en-GB" sz="16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50" grpId="0" animBg="1"/>
      <p:bldP spid="37951" grpId="0"/>
      <p:bldP spid="37953" grpId="0" animBg="1"/>
      <p:bldP spid="37954" grpId="0"/>
      <p:bldP spid="37956" grpId="0" animBg="1"/>
      <p:bldP spid="37957" grpId="0"/>
      <p:bldP spid="37959" grpId="0" animBg="1"/>
      <p:bldP spid="37960" grpId="0"/>
      <p:bldP spid="37962" grpId="0" animBg="1"/>
      <p:bldP spid="37963" grpId="0"/>
      <p:bldP spid="37965" grpId="0" animBg="1"/>
      <p:bldP spid="37966" grpId="0"/>
      <p:bldP spid="37968" grpId="0" animBg="1"/>
      <p:bldP spid="37969" grpId="0"/>
      <p:bldP spid="37971" grpId="0" animBg="1"/>
      <p:bldP spid="37972" grpId="0"/>
      <p:bldP spid="37974" grpId="0" animBg="1"/>
      <p:bldP spid="37975" grpId="0"/>
      <p:bldP spid="37977" grpId="0" animBg="1"/>
      <p:bldP spid="37978" grpId="0"/>
      <p:bldP spid="37980" grpId="0" animBg="1"/>
      <p:bldP spid="37981" grpId="0"/>
      <p:bldP spid="37983" grpId="0" animBg="1"/>
      <p:bldP spid="37984" grpId="0"/>
      <p:bldP spid="38016" grpId="0"/>
      <p:bldP spid="38017" grpId="0"/>
      <p:bldP spid="38018" grpId="0"/>
      <p:bldP spid="38019" grpId="0"/>
      <p:bldP spid="38021" grpId="0"/>
      <p:bldP spid="38022" grpId="0"/>
      <p:bldP spid="38037" grpId="0"/>
      <p:bldP spid="38038" grpId="0"/>
      <p:bldP spid="38039" grpId="0"/>
      <p:bldP spid="38041" grpId="0"/>
      <p:bldP spid="380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 sz="1600" dirty="0" smtClean="0">
            <a:latin typeface="+mn-lt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12739</TotalTime>
  <Words>2817</Words>
  <Application>Microsoft Macintosh PowerPoint</Application>
  <PresentationFormat>On-screen Show (4:3)</PresentationFormat>
  <Paragraphs>1178</Paragraphs>
  <Slides>32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template2007</vt:lpstr>
      <vt:lpstr>Virtual Memory: Systems  15-213: Introduction to Computer Systems  18th Lecture, Oct. 29, 2015</vt:lpstr>
      <vt:lpstr>Today  </vt:lpstr>
      <vt:lpstr>Review of Symbols</vt:lpstr>
      <vt:lpstr>Simple Memory System Example</vt:lpstr>
      <vt:lpstr>1. Simple Memory System TLB</vt:lpstr>
      <vt:lpstr>2. Simple Memory System Page Table</vt:lpstr>
      <vt:lpstr>3. Simple Memory System Cache</vt:lpstr>
      <vt:lpstr>Address Translation Example #1</vt:lpstr>
      <vt:lpstr>Address Translation Example #2</vt:lpstr>
      <vt:lpstr>Address Translation Example #3</vt:lpstr>
      <vt:lpstr>Today  </vt:lpstr>
      <vt:lpstr>Intel Core i7 Memory System</vt:lpstr>
      <vt:lpstr>Review of Symbols</vt:lpstr>
      <vt:lpstr>End-to-end Core i7 Address Translation</vt:lpstr>
      <vt:lpstr>Core i7 Level 1-3 Page Table Entries</vt:lpstr>
      <vt:lpstr>Core i7 Level 4 Page Table Entries</vt:lpstr>
      <vt:lpstr>Core i7 Page Table Translation</vt:lpstr>
      <vt:lpstr>Cute Trick for Speeding Up L1 Access</vt:lpstr>
      <vt:lpstr>Virtual Address Space of a Linux Process</vt:lpstr>
      <vt:lpstr>Linux Organizes VM as Collection of “Areas” </vt:lpstr>
      <vt:lpstr>Linux Page Fault Handling </vt:lpstr>
      <vt:lpstr>Today  </vt:lpstr>
      <vt:lpstr>Memory Mapping</vt:lpstr>
      <vt:lpstr>Sharing Revisited: Shared Objects</vt:lpstr>
      <vt:lpstr>Sharing Revisited: Shared Objects</vt:lpstr>
      <vt:lpstr>Sharing Revisited:  Private Copy-on-write (COW) Objects</vt:lpstr>
      <vt:lpstr>Sharing Revisited:  Private Copy-on-write (COW) Objects</vt:lpstr>
      <vt:lpstr>The fork Function Revisited</vt:lpstr>
      <vt:lpstr>The execve Function Revisited</vt:lpstr>
      <vt:lpstr>User-Level Memory Mapping</vt:lpstr>
      <vt:lpstr>User-Level Memory Mapping</vt:lpstr>
      <vt:lpstr>Example: Using mmap to Copy Files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Dave</cp:lastModifiedBy>
  <cp:revision>542</cp:revision>
  <cp:lastPrinted>2010-10-19T14:58:03Z</cp:lastPrinted>
  <dcterms:created xsi:type="dcterms:W3CDTF">2011-01-05T23:16:19Z</dcterms:created>
  <dcterms:modified xsi:type="dcterms:W3CDTF">2015-08-17T16:13:58Z</dcterms:modified>
</cp:coreProperties>
</file>