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1308" r:id="rId3"/>
    <p:sldId id="1337" r:id="rId4"/>
    <p:sldId id="1324" r:id="rId5"/>
    <p:sldId id="1243" r:id="rId6"/>
    <p:sldId id="1290" r:id="rId7"/>
    <p:sldId id="1291" r:id="rId8"/>
    <p:sldId id="1292" r:id="rId9"/>
    <p:sldId id="1293" r:id="rId10"/>
    <p:sldId id="1294" r:id="rId11"/>
    <p:sldId id="1300" r:id="rId12"/>
    <p:sldId id="1301" r:id="rId13"/>
    <p:sldId id="1302" r:id="rId14"/>
    <p:sldId id="1298" r:id="rId15"/>
    <p:sldId id="1257" r:id="rId16"/>
    <p:sldId id="1303" r:id="rId17"/>
    <p:sldId id="1305" r:id="rId18"/>
    <p:sldId id="1309" r:id="rId19"/>
    <p:sldId id="1323" r:id="rId20"/>
    <p:sldId id="1264" r:id="rId21"/>
    <p:sldId id="1330" r:id="rId22"/>
    <p:sldId id="1331" r:id="rId23"/>
    <p:sldId id="1332" r:id="rId24"/>
    <p:sldId id="1335" r:id="rId25"/>
    <p:sldId id="1313" r:id="rId26"/>
    <p:sldId id="1273" r:id="rId27"/>
    <p:sldId id="1274" r:id="rId28"/>
    <p:sldId id="1275" r:id="rId29"/>
    <p:sldId id="1276" r:id="rId30"/>
    <p:sldId id="1277" r:id="rId31"/>
    <p:sldId id="1278" r:id="rId32"/>
    <p:sldId id="1279" r:id="rId33"/>
    <p:sldId id="1280" r:id="rId34"/>
    <p:sldId id="1281" r:id="rId35"/>
    <p:sldId id="1282" r:id="rId36"/>
    <p:sldId id="1314" r:id="rId37"/>
    <p:sldId id="1322" r:id="rId38"/>
    <p:sldId id="1315" r:id="rId39"/>
    <p:sldId id="1316" r:id="rId40"/>
    <p:sldId id="1317" r:id="rId41"/>
    <p:sldId id="1318" r:id="rId42"/>
    <p:sldId id="1319" r:id="rId43"/>
    <p:sldId id="1320" r:id="rId44"/>
    <p:sldId id="1321" r:id="rId45"/>
    <p:sldId id="1336" r:id="rId46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6F5BD"/>
    <a:srgbClr val="D5F1CF"/>
    <a:srgbClr val="F1C7C7"/>
    <a:srgbClr val="E2AC00"/>
    <a:srgbClr val="A9E39D"/>
    <a:srgbClr val="FF9999"/>
    <a:srgbClr val="8C4040"/>
    <a:srgbClr val="5C5C9A"/>
    <a:srgbClr val="676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2" autoAdjust="0"/>
    <p:restoredTop sz="94649" autoAdjust="0"/>
  </p:normalViewPr>
  <p:slideViewPr>
    <p:cSldViewPr snapToObjects="1">
      <p:cViewPr varScale="1">
        <p:scale>
          <a:sx n="89" d="100"/>
          <a:sy n="89" d="100"/>
        </p:scale>
        <p:origin x="-1280" y="-104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tags" Target="tags/tag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ountains:corei7mountain4x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droh:Google%20Drive:ics3:mem:corei7m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  <c:perspective val="3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0.0283860753835129"/>
          <c:w val="0.699763896179644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8350.0</c:v>
                </c:pt>
                <c:pt idx="1">
                  <c:v>4750.0</c:v>
                </c:pt>
                <c:pt idx="2">
                  <c:v>3096.0</c:v>
                </c:pt>
                <c:pt idx="3">
                  <c:v>2286.0</c:v>
                </c:pt>
                <c:pt idx="4">
                  <c:v>1817.0</c:v>
                </c:pt>
                <c:pt idx="5">
                  <c:v>1512.0</c:v>
                </c:pt>
                <c:pt idx="6">
                  <c:v>1293.0</c:v>
                </c:pt>
                <c:pt idx="7">
                  <c:v>1131.0</c:v>
                </c:pt>
                <c:pt idx="8">
                  <c:v>1055.0</c:v>
                </c:pt>
                <c:pt idx="9">
                  <c:v>995.0</c:v>
                </c:pt>
                <c:pt idx="10">
                  <c:v>945.0</c:v>
                </c:pt>
                <c:pt idx="11">
                  <c:v>900.0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8352.0</c:v>
                </c:pt>
                <c:pt idx="1">
                  <c:v>4750.0</c:v>
                </c:pt>
                <c:pt idx="2">
                  <c:v>3092.0</c:v>
                </c:pt>
                <c:pt idx="3">
                  <c:v>2287.0</c:v>
                </c:pt>
                <c:pt idx="4">
                  <c:v>1816.0</c:v>
                </c:pt>
                <c:pt idx="5">
                  <c:v>1510.0</c:v>
                </c:pt>
                <c:pt idx="6">
                  <c:v>1291.0</c:v>
                </c:pt>
                <c:pt idx="7">
                  <c:v>1129.0</c:v>
                </c:pt>
                <c:pt idx="8">
                  <c:v>1051.0</c:v>
                </c:pt>
                <c:pt idx="9">
                  <c:v>989.0</c:v>
                </c:pt>
                <c:pt idx="10">
                  <c:v>938.0</c:v>
                </c:pt>
                <c:pt idx="11">
                  <c:v>894.0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8406.0</c:v>
                </c:pt>
                <c:pt idx="1">
                  <c:v>4787.0</c:v>
                </c:pt>
                <c:pt idx="2">
                  <c:v>3098.0</c:v>
                </c:pt>
                <c:pt idx="3">
                  <c:v>2289.0</c:v>
                </c:pt>
                <c:pt idx="4">
                  <c:v>1823.0</c:v>
                </c:pt>
                <c:pt idx="5">
                  <c:v>1512.0</c:v>
                </c:pt>
                <c:pt idx="6">
                  <c:v>1295.0</c:v>
                </c:pt>
                <c:pt idx="7">
                  <c:v>1133.0</c:v>
                </c:pt>
                <c:pt idx="8">
                  <c:v>1052.0</c:v>
                </c:pt>
                <c:pt idx="9">
                  <c:v>989.0</c:v>
                </c:pt>
                <c:pt idx="10">
                  <c:v>938.0</c:v>
                </c:pt>
                <c:pt idx="11">
                  <c:v>892.0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8556.0</c:v>
                </c:pt>
                <c:pt idx="1">
                  <c:v>4990.0</c:v>
                </c:pt>
                <c:pt idx="2">
                  <c:v>3204.0</c:v>
                </c:pt>
                <c:pt idx="3">
                  <c:v>2376.0</c:v>
                </c:pt>
                <c:pt idx="4">
                  <c:v>1891.0</c:v>
                </c:pt>
                <c:pt idx="5">
                  <c:v>1579.0</c:v>
                </c:pt>
                <c:pt idx="6">
                  <c:v>1356.0</c:v>
                </c:pt>
                <c:pt idx="7">
                  <c:v>1198.0</c:v>
                </c:pt>
                <c:pt idx="8">
                  <c:v>1127.0</c:v>
                </c:pt>
                <c:pt idx="9">
                  <c:v>1070.0</c:v>
                </c:pt>
                <c:pt idx="10">
                  <c:v>1028.0</c:v>
                </c:pt>
                <c:pt idx="11">
                  <c:v>994.0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8998.0</c:v>
                </c:pt>
                <c:pt idx="1">
                  <c:v>5447.0</c:v>
                </c:pt>
                <c:pt idx="2">
                  <c:v>3570.0</c:v>
                </c:pt>
                <c:pt idx="3">
                  <c:v>2643.0</c:v>
                </c:pt>
                <c:pt idx="4">
                  <c:v>2104.0</c:v>
                </c:pt>
                <c:pt idx="5">
                  <c:v>1743.0</c:v>
                </c:pt>
                <c:pt idx="6">
                  <c:v>1477.0</c:v>
                </c:pt>
                <c:pt idx="7">
                  <c:v>1300.0</c:v>
                </c:pt>
                <c:pt idx="8">
                  <c:v>1217.0</c:v>
                </c:pt>
                <c:pt idx="9">
                  <c:v>1158.0</c:v>
                </c:pt>
                <c:pt idx="10">
                  <c:v>1128.0</c:v>
                </c:pt>
                <c:pt idx="11">
                  <c:v>1096.0</c:v>
                </c:pt>
              </c:numCache>
            </c:numRef>
          </c:val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11494.0</c:v>
                </c:pt>
                <c:pt idx="1">
                  <c:v>7921.0</c:v>
                </c:pt>
                <c:pt idx="2">
                  <c:v>5664.0</c:v>
                </c:pt>
                <c:pt idx="3">
                  <c:v>4319.0</c:v>
                </c:pt>
                <c:pt idx="4">
                  <c:v>3524.0</c:v>
                </c:pt>
                <c:pt idx="5">
                  <c:v>2991.0</c:v>
                </c:pt>
                <c:pt idx="6">
                  <c:v>2592.0</c:v>
                </c:pt>
                <c:pt idx="7">
                  <c:v>2298.0</c:v>
                </c:pt>
                <c:pt idx="8">
                  <c:v>2208.0</c:v>
                </c:pt>
                <c:pt idx="9">
                  <c:v>2148.0</c:v>
                </c:pt>
                <c:pt idx="10">
                  <c:v>2117.0</c:v>
                </c:pt>
                <c:pt idx="11">
                  <c:v>2077.0</c:v>
                </c:pt>
              </c:numCache>
            </c:numRef>
          </c:val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12297.0</c:v>
                </c:pt>
                <c:pt idx="1">
                  <c:v>8417.0</c:v>
                </c:pt>
                <c:pt idx="2">
                  <c:v>5940.0</c:v>
                </c:pt>
                <c:pt idx="3">
                  <c:v>4573.0</c:v>
                </c:pt>
                <c:pt idx="4">
                  <c:v>3734.0</c:v>
                </c:pt>
                <c:pt idx="5">
                  <c:v>3174.0</c:v>
                </c:pt>
                <c:pt idx="6">
                  <c:v>2763.0</c:v>
                </c:pt>
                <c:pt idx="7">
                  <c:v>2446.0</c:v>
                </c:pt>
                <c:pt idx="8">
                  <c:v>2349.0</c:v>
                </c:pt>
                <c:pt idx="9">
                  <c:v>2272.0</c:v>
                </c:pt>
                <c:pt idx="10">
                  <c:v>2213.0</c:v>
                </c:pt>
                <c:pt idx="11">
                  <c:v>2160.0</c:v>
                </c:pt>
              </c:numCache>
            </c:numRef>
          </c:val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12422.0</c:v>
                </c:pt>
                <c:pt idx="1">
                  <c:v>8398.0</c:v>
                </c:pt>
                <c:pt idx="2">
                  <c:v>5971.0</c:v>
                </c:pt>
                <c:pt idx="3">
                  <c:v>4569.0</c:v>
                </c:pt>
                <c:pt idx="4">
                  <c:v>3740.0</c:v>
                </c:pt>
                <c:pt idx="5">
                  <c:v>3172.0</c:v>
                </c:pt>
                <c:pt idx="6">
                  <c:v>2756.0</c:v>
                </c:pt>
                <c:pt idx="7">
                  <c:v>2446.0</c:v>
                </c:pt>
                <c:pt idx="8">
                  <c:v>2351.0</c:v>
                </c:pt>
                <c:pt idx="9">
                  <c:v>2271.0</c:v>
                </c:pt>
                <c:pt idx="10">
                  <c:v>2209.0</c:v>
                </c:pt>
                <c:pt idx="11">
                  <c:v>2162.0</c:v>
                </c:pt>
              </c:numCache>
            </c:numRef>
          </c:val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12432.0</c:v>
                </c:pt>
                <c:pt idx="1">
                  <c:v>8472.0</c:v>
                </c:pt>
                <c:pt idx="2">
                  <c:v>5950.0</c:v>
                </c:pt>
                <c:pt idx="3">
                  <c:v>4573.0</c:v>
                </c:pt>
                <c:pt idx="4">
                  <c:v>3726.0</c:v>
                </c:pt>
                <c:pt idx="5">
                  <c:v>3165.0</c:v>
                </c:pt>
                <c:pt idx="6">
                  <c:v>2758.0</c:v>
                </c:pt>
                <c:pt idx="7">
                  <c:v>2447.0</c:v>
                </c:pt>
                <c:pt idx="8">
                  <c:v>2341.0</c:v>
                </c:pt>
                <c:pt idx="9">
                  <c:v>2267.0</c:v>
                </c:pt>
                <c:pt idx="10">
                  <c:v>2210.0</c:v>
                </c:pt>
                <c:pt idx="11">
                  <c:v>2162.0</c:v>
                </c:pt>
              </c:numCache>
            </c:numRef>
          </c:val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12564.0</c:v>
                </c:pt>
                <c:pt idx="1">
                  <c:v>10037.0</c:v>
                </c:pt>
                <c:pt idx="2">
                  <c:v>8679.0</c:v>
                </c:pt>
                <c:pt idx="3">
                  <c:v>7175.0</c:v>
                </c:pt>
                <c:pt idx="4">
                  <c:v>5915.0</c:v>
                </c:pt>
                <c:pt idx="5">
                  <c:v>5022.0</c:v>
                </c:pt>
                <c:pt idx="6">
                  <c:v>4345.0</c:v>
                </c:pt>
                <c:pt idx="7">
                  <c:v>3856.0</c:v>
                </c:pt>
                <c:pt idx="8">
                  <c:v>3895.0</c:v>
                </c:pt>
                <c:pt idx="9">
                  <c:v>3981.0</c:v>
                </c:pt>
                <c:pt idx="10">
                  <c:v>4001.0</c:v>
                </c:pt>
                <c:pt idx="11">
                  <c:v>4404.0</c:v>
                </c:pt>
              </c:numCache>
            </c:numRef>
          </c:val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12711.0</c:v>
                </c:pt>
                <c:pt idx="1">
                  <c:v>10750.0</c:v>
                </c:pt>
                <c:pt idx="2">
                  <c:v>10271.0</c:v>
                </c:pt>
                <c:pt idx="3">
                  <c:v>8649.0</c:v>
                </c:pt>
                <c:pt idx="4">
                  <c:v>7525.0</c:v>
                </c:pt>
                <c:pt idx="5">
                  <c:v>6374.0</c:v>
                </c:pt>
                <c:pt idx="6">
                  <c:v>5482.0</c:v>
                </c:pt>
                <c:pt idx="7">
                  <c:v>4854.0</c:v>
                </c:pt>
                <c:pt idx="8">
                  <c:v>4901.0</c:v>
                </c:pt>
                <c:pt idx="9">
                  <c:v>4933.0</c:v>
                </c:pt>
                <c:pt idx="10">
                  <c:v>4917.0</c:v>
                </c:pt>
                <c:pt idx="11">
                  <c:v>4924.0</c:v>
                </c:pt>
              </c:numCache>
            </c:numRef>
          </c:val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12687.0</c:v>
                </c:pt>
                <c:pt idx="1">
                  <c:v>10689.0</c:v>
                </c:pt>
                <c:pt idx="2">
                  <c:v>10208.0</c:v>
                </c:pt>
                <c:pt idx="3">
                  <c:v>8768.0</c:v>
                </c:pt>
                <c:pt idx="4">
                  <c:v>7570.0</c:v>
                </c:pt>
                <c:pt idx="5">
                  <c:v>6352.0</c:v>
                </c:pt>
                <c:pt idx="6">
                  <c:v>5460.0</c:v>
                </c:pt>
                <c:pt idx="7">
                  <c:v>4830.0</c:v>
                </c:pt>
                <c:pt idx="8">
                  <c:v>4885.0</c:v>
                </c:pt>
                <c:pt idx="9">
                  <c:v>4885.0</c:v>
                </c:pt>
                <c:pt idx="10">
                  <c:v>4823.0</c:v>
                </c:pt>
                <c:pt idx="11">
                  <c:v>4868.0</c:v>
                </c:pt>
              </c:numCache>
            </c:numRef>
          </c:val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14101.0</c:v>
                </c:pt>
                <c:pt idx="1">
                  <c:v>13686.0</c:v>
                </c:pt>
                <c:pt idx="2">
                  <c:v>13524.0</c:v>
                </c:pt>
                <c:pt idx="3">
                  <c:v>13092.0</c:v>
                </c:pt>
                <c:pt idx="4">
                  <c:v>13144.0</c:v>
                </c:pt>
                <c:pt idx="5">
                  <c:v>12771.0</c:v>
                </c:pt>
                <c:pt idx="6">
                  <c:v>12783.0</c:v>
                </c:pt>
                <c:pt idx="7">
                  <c:v>12466.0</c:v>
                </c:pt>
                <c:pt idx="8">
                  <c:v>12230.0</c:v>
                </c:pt>
                <c:pt idx="9">
                  <c:v>12716.0</c:v>
                </c:pt>
                <c:pt idx="10">
                  <c:v>12238.0</c:v>
                </c:pt>
                <c:pt idx="11">
                  <c:v>12409.0</c:v>
                </c:pt>
              </c:numCache>
            </c:numRef>
          </c:val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13958.0</c:v>
                </c:pt>
                <c:pt idx="1">
                  <c:v>13986.0</c:v>
                </c:pt>
                <c:pt idx="2">
                  <c:v>13366.0</c:v>
                </c:pt>
                <c:pt idx="3">
                  <c:v>13033.0</c:v>
                </c:pt>
                <c:pt idx="4">
                  <c:v>12835.0</c:v>
                </c:pt>
                <c:pt idx="5">
                  <c:v>12409.0</c:v>
                </c:pt>
                <c:pt idx="6">
                  <c:v>11784.0</c:v>
                </c:pt>
                <c:pt idx="7">
                  <c:v>10833.0</c:v>
                </c:pt>
                <c:pt idx="8">
                  <c:v>10414.0</c:v>
                </c:pt>
                <c:pt idx="9">
                  <c:v>11543.0</c:v>
                </c:pt>
                <c:pt idx="10">
                  <c:v>10857.0</c:v>
                </c:pt>
                <c:pt idx="11">
                  <c:v>10129.0</c:v>
                </c:pt>
              </c:numCache>
            </c:numRef>
          </c:val>
        </c:ser>
        <c:bandFmts/>
        <c:axId val="2106013720"/>
        <c:axId val="-2123485224"/>
        <c:axId val="-2123504792"/>
      </c:surface3DChart>
      <c:catAx>
        <c:axId val="2106013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1"/>
              <c:y val="0.849094052644392"/>
            </c:manualLayout>
          </c:layout>
          <c:overlay val="0"/>
        </c:title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485224"/>
        <c:crosses val="autoZero"/>
        <c:auto val="1"/>
        <c:lblAlgn val="ctr"/>
        <c:lblOffset val="100"/>
        <c:noMultiLvlLbl val="0"/>
      </c:catAx>
      <c:valAx>
        <c:axId val="-2123485224"/>
        <c:scaling>
          <c:orientation val="minMax"/>
          <c:max val="1700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0.0294270509024441"/>
              <c:y val="0.2617015621110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06013720"/>
        <c:crosses val="autoZero"/>
        <c:crossBetween val="midCat"/>
        <c:majorUnit val="2000.0"/>
        <c:minorUnit val="500.0"/>
      </c:valAx>
      <c:serAx>
        <c:axId val="-212350479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485224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tar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4.649999999999998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4.64</c:v>
                </c:pt>
                <c:pt idx="3">
                  <c:v>4.689999999999999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4.14</c:v>
                </c:pt>
                <c:pt idx="2">
                  <c:v>4.359999999999998</c:v>
                </c:pt>
                <c:pt idx="3">
                  <c:v>4.47</c:v>
                </c:pt>
                <c:pt idx="4">
                  <c:v>4.52</c:v>
                </c:pt>
                <c:pt idx="5">
                  <c:v>4.56</c:v>
                </c:pt>
                <c:pt idx="6">
                  <c:v>4.57</c:v>
                </c:pt>
                <c:pt idx="7">
                  <c:v>4.6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2.3</c:v>
                </c:pt>
                <c:pt idx="4">
                  <c:v>2.23</c:v>
                </c:pt>
                <c:pt idx="5">
                  <c:v>2.18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2.03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3702472"/>
        <c:axId val="-2123724056"/>
      </c:lineChart>
      <c:catAx>
        <c:axId val="-2123702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23724056"/>
        <c:crossesAt val="0.0"/>
        <c:auto val="1"/>
        <c:lblAlgn val="ctr"/>
        <c:lblOffset val="100"/>
        <c:noMultiLvlLbl val="0"/>
      </c:catAx>
      <c:valAx>
        <c:axId val="-2123724056"/>
        <c:scaling>
          <c:logBase val="10.0"/>
          <c:orientation val="minMax"/>
          <c:min val="1.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inner loop iteration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crossAx val="-2123702472"/>
        <c:crosses val="autoZero"/>
        <c:crossBetween val="between"/>
        <c:minorUnit val="10.0"/>
      </c:valAx>
      <c:spPr>
        <a:solidFill>
          <a:schemeClr val="bg1"/>
        </a:solidFill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4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Cache Memories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12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8,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6819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</a:t>
            </a:r>
            <a:r>
              <a:rPr lang="en-US" sz="2000" b="0" dirty="0" smtClean="0">
                <a:latin typeface="Calibri"/>
                <a:cs typeface="Calibri"/>
              </a:rPr>
              <a:t>bytes (4-bit addresses), </a:t>
            </a:r>
            <a:r>
              <a:rPr lang="en-US" sz="2000" b="0" dirty="0">
                <a:latin typeface="Calibri"/>
                <a:cs typeface="Calibri"/>
              </a:rPr>
              <a:t>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L3,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straight to memory, does not load into cache)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10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40-75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 (misses / accesses)</a:t>
            </a:r>
            <a:br>
              <a:rPr lang="en-GB" dirty="0" smtClean="0"/>
            </a:br>
            <a:r>
              <a:rPr lang="en-GB" dirty="0" smtClean="0"/>
              <a:t>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the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4 clock cycle for L1</a:t>
            </a:r>
          </a:p>
          <a:p>
            <a:pPr lvl="2"/>
            <a:r>
              <a:rPr lang="en-GB" dirty="0" smtClean="0"/>
              <a:t>10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 smtClean="0"/>
              <a:t>typically 50-200 cycles for main memory (Trend: increasing!)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dirty="0" smtClean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memory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Cache Friendly Code</a:t>
            </a:r>
            <a:endParaRPr lang="en-US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through our understanding of cache memories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 smtClean="0"/>
              <a:t>Performance impact of caches</a:t>
            </a:r>
          </a:p>
          <a:p>
            <a:pPr lvl="1"/>
            <a:r>
              <a:rPr lang="en-US" dirty="0" smtClean="0"/>
              <a:t>The memory mountain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288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592093" cy="762000"/>
          </a:xfrm>
        </p:spPr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76200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* 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Global array to traverse */</a:t>
            </a:r>
          </a:p>
          <a:p>
            <a:endParaRPr lang="en-US" sz="1500" dirty="0" smtClean="0">
              <a:solidFill>
                <a:srgbClr val="9D0003"/>
              </a:solidFill>
              <a:latin typeface="Menlo-Regular"/>
            </a:endParaRPr>
          </a:p>
          <a:p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/* test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array “data” with stride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of "stride", using </a:t>
            </a:r>
            <a:endParaRPr lang="en-US" sz="1500" dirty="0" smtClean="0">
              <a:solidFill>
                <a:srgbClr val="9D0003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*        using 4x4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endParaRPr lang="en-US" sz="15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 smtClean="0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*2,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*3,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*4;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 smtClean="0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 length - sx4;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en-US" sz="1800" dirty="0">
                <a:latin typeface="Calibri" pitchFamily="34" charset="0"/>
              </a:rPr>
              <a:t>Call </a:t>
            </a:r>
            <a:r>
              <a:rPr lang="en-US" sz="1800" dirty="0" smtClean="0">
                <a:latin typeface="Courier New"/>
                <a:cs typeface="Courier New"/>
              </a:rPr>
              <a:t>test()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with many </a:t>
            </a:r>
            <a:r>
              <a:rPr lang="en-US" sz="1800" dirty="0" smtClean="0">
                <a:latin typeface="Calibri" pitchFamily="34" charset="0"/>
              </a:rPr>
              <a:t>combinations </a:t>
            </a:r>
            <a:r>
              <a:rPr lang="en-US" sz="1800" dirty="0">
                <a:latin typeface="Calibri" pitchFamily="34" charset="0"/>
              </a:rPr>
              <a:t>of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itchFamily="34" charset="0"/>
              </a:rPr>
              <a:t> </a:t>
            </a:r>
          </a:p>
          <a:p>
            <a:r>
              <a:rPr lang="en-US" sz="1800" dirty="0">
                <a:latin typeface="Calibri" pitchFamily="34" charset="0"/>
              </a:rPr>
              <a:t>and </a:t>
            </a:r>
            <a:r>
              <a:rPr lang="en-US" sz="1800" dirty="0">
                <a:latin typeface="Courier New"/>
                <a:cs typeface="Courier New"/>
              </a:rPr>
              <a:t>stride.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For each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and stride: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1. Call test() once to warm up the caches.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2. Call test() again and measure the read throughput(MB/s)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81400" y="6477000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54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46529220"/>
              </p:ext>
            </p:extLst>
          </p:nvPr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086600" y="304800"/>
            <a:ext cx="176262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Core i7 </a:t>
            </a:r>
            <a:r>
              <a:rPr lang="en-US" sz="1800" dirty="0" err="1" smtClean="0"/>
              <a:t>Haswell</a:t>
            </a:r>
            <a:endParaRPr lang="en-US" sz="1800" dirty="0" smtClean="0"/>
          </a:p>
          <a:p>
            <a:pPr algn="l"/>
            <a:r>
              <a:rPr lang="en-US" sz="1800" dirty="0" smtClean="0"/>
              <a:t>2.1 GHz</a:t>
            </a:r>
          </a:p>
          <a:p>
            <a:pPr algn="l"/>
            <a:r>
              <a:rPr lang="en-US" sz="1800" dirty="0" smtClean="0"/>
              <a:t>32 KB L1 d-cache</a:t>
            </a:r>
          </a:p>
          <a:p>
            <a:pPr algn="l"/>
            <a:r>
              <a:rPr lang="en-US" sz="1800" dirty="0" smtClean="0"/>
              <a:t>256 KB L2 cache</a:t>
            </a:r>
          </a:p>
          <a:p>
            <a:pPr algn="l"/>
            <a:r>
              <a:rPr lang="en-US" sz="1800" dirty="0" smtClean="0"/>
              <a:t>8 MB L3 cache</a:t>
            </a:r>
          </a:p>
          <a:p>
            <a:pPr algn="l"/>
            <a:r>
              <a:rPr lang="en-US" sz="1800" dirty="0" smtClean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2400" y="2876551"/>
            <a:ext cx="4495800" cy="2691560"/>
            <a:chOff x="152400" y="2876551"/>
            <a:chExt cx="4495800" cy="2691560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Slopes </a:t>
              </a:r>
            </a:p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27606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62883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561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3873193" y="2241606"/>
            <a:ext cx="4661207" cy="3471458"/>
            <a:chOff x="3873193" y="2241606"/>
            <a:chExt cx="4661207" cy="3471458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Ridges </a:t>
              </a:r>
            </a:p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57287" y="2241606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73193" y="5374510"/>
              <a:ext cx="640620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51902" y="3714750"/>
              <a:ext cx="415498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48200" y="4522295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70180" y="2410883"/>
              <a:ext cx="793388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67400" y="3822472"/>
              <a:ext cx="1296168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61093" y="3822472"/>
              <a:ext cx="2102475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13813" y="3822472"/>
              <a:ext cx="2649755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57498" y="1371600"/>
            <a:ext cx="3447702" cy="932541"/>
            <a:chOff x="57498" y="1371600"/>
            <a:chExt cx="3447702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8" y="1371600"/>
              <a:ext cx="123790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295400" y="1663988"/>
              <a:ext cx="220980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5120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/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Example</a:t>
            </a:r>
            <a:endParaRPr lang="en-US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x N matrices</a:t>
            </a:r>
          </a:p>
          <a:p>
            <a:pPr lvl="1"/>
            <a:r>
              <a:rPr lang="en-US" dirty="0" smtClean="0"/>
              <a:t>Matrix elements are </a:t>
            </a:r>
            <a:r>
              <a:rPr lang="en-US" dirty="0" smtClean="0">
                <a:latin typeface="Calibri"/>
                <a:cs typeface="Calibri"/>
              </a:rPr>
              <a:t>double</a:t>
            </a:r>
            <a:r>
              <a:rPr lang="en-US" dirty="0" smtClean="0">
                <a:latin typeface="+mj-lt"/>
                <a:cs typeface="Courier New"/>
              </a:rPr>
              <a:t>s</a:t>
            </a:r>
            <a:r>
              <a:rPr lang="en-US" dirty="0" smtClean="0"/>
              <a:t> (8 bytes)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 smtClean="0"/>
              <a:t>but may be able to hold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0" y="4022928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 Rate Analysis for Matrix Multiply</a:t>
            </a:r>
            <a:endParaRPr lang="en-US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Block size = 32B (big enough for four </a:t>
            </a:r>
            <a:r>
              <a:rPr lang="en-US" dirty="0" smtClean="0">
                <a:latin typeface="Calibri"/>
                <a:cs typeface="Calibri"/>
              </a:rPr>
              <a:t>doubles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 smtClean="0">
                <a:latin typeface="Calibri"/>
                <a:cs typeface="Calibri"/>
              </a:rPr>
              <a:t>sizeof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a</a:t>
            </a:r>
            <a:r>
              <a:rPr lang="en-US" baseline="-25000" dirty="0" err="1" smtClean="0">
                <a:latin typeface="Calibri"/>
                <a:cs typeface="Calibri"/>
              </a:rPr>
              <a:t>ij</a:t>
            </a:r>
            <a:r>
              <a:rPr lang="en-US" dirty="0" smtClean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</a:t>
            </a:r>
            <a:r>
              <a:rPr lang="en-US" dirty="0" err="1" smtClean="0">
                <a:latin typeface="Calibri"/>
                <a:cs typeface="Calibri"/>
              </a:rPr>
              <a:t>sizeof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a</a:t>
            </a:r>
            <a:r>
              <a:rPr lang="en-US" baseline="-25000" dirty="0" err="1" smtClean="0">
                <a:latin typeface="Calibri"/>
                <a:cs typeface="Calibri"/>
              </a:rPr>
              <a:t>ij</a:t>
            </a:r>
            <a:r>
              <a:rPr lang="en-US" dirty="0" smtClean="0">
                <a:latin typeface="Calibri"/>
                <a:cs typeface="Calibri"/>
              </a:rPr>
              <a:t>) </a:t>
            </a:r>
            <a:r>
              <a:rPr lang="en-US" dirty="0" smtClean="0"/>
              <a:t>/ </a:t>
            </a:r>
            <a:r>
              <a:rPr lang="en-US" dirty="0"/>
              <a:t>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1 (i.e. 100%)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</a:t>
            </a:r>
            <a:r>
              <a:rPr lang="en-US" b="0" u="sng" dirty="0" smtClean="0">
                <a:latin typeface="Calibri"/>
                <a:cs typeface="Calibri"/>
              </a:rPr>
              <a:t>per inner loop iteration</a:t>
            </a:r>
            <a:r>
              <a:rPr lang="en-US" sz="2400" b="0" u="sng" dirty="0" smtClean="0">
                <a:latin typeface="Calibri"/>
                <a:cs typeface="Calibri"/>
              </a:rPr>
              <a:t>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1913" y="2476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Arial"/>
                <a:cs typeface="Arial"/>
              </a:rPr>
              <a:t>Example Memory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     Hierarchy</a:t>
            </a:r>
          </a:p>
        </p:txBody>
      </p:sp>
      <p:sp>
        <p:nvSpPr>
          <p:cNvPr id="151" name="AutoShape 195"/>
          <p:cNvSpPr>
            <a:spLocks noChangeAspect="1" noChangeArrowheads="1"/>
          </p:cNvSpPr>
          <p:nvPr/>
        </p:nvSpPr>
        <p:spPr bwMode="auto">
          <a:xfrm>
            <a:off x="552450" y="342900"/>
            <a:ext cx="6902450" cy="645636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2" name="Text Box 196"/>
          <p:cNvSpPr txBox="1">
            <a:spLocks noChangeAspect="1" noChangeArrowheads="1"/>
          </p:cNvSpPr>
          <p:nvPr/>
        </p:nvSpPr>
        <p:spPr bwMode="auto">
          <a:xfrm>
            <a:off x="3694391" y="834509"/>
            <a:ext cx="723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3" name="Text Box 198"/>
          <p:cNvSpPr txBox="1">
            <a:spLocks noChangeAspect="1" noChangeArrowheads="1"/>
          </p:cNvSpPr>
          <p:nvPr/>
        </p:nvSpPr>
        <p:spPr bwMode="auto">
          <a:xfrm>
            <a:off x="3495400" y="1283385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54" name="Text Box 199"/>
          <p:cNvSpPr txBox="1">
            <a:spLocks noChangeAspect="1" noChangeArrowheads="1"/>
          </p:cNvSpPr>
          <p:nvPr/>
        </p:nvSpPr>
        <p:spPr bwMode="auto">
          <a:xfrm>
            <a:off x="3264793" y="3821797"/>
            <a:ext cx="15827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155" name="Text Box 200"/>
          <p:cNvSpPr txBox="1">
            <a:spLocks noChangeAspect="1" noChangeArrowheads="1"/>
          </p:cNvSpPr>
          <p:nvPr/>
        </p:nvSpPr>
        <p:spPr bwMode="auto">
          <a:xfrm>
            <a:off x="2706309" y="4847322"/>
            <a:ext cx="26997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156" name="Line 203"/>
          <p:cNvSpPr>
            <a:spLocks noChangeAspect="1" noChangeShapeType="1"/>
          </p:cNvSpPr>
          <p:nvPr/>
        </p:nvSpPr>
        <p:spPr bwMode="auto">
          <a:xfrm>
            <a:off x="3513138" y="1265238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7" name="Line 204"/>
          <p:cNvSpPr>
            <a:spLocks noChangeAspect="1" noChangeShapeType="1"/>
          </p:cNvSpPr>
          <p:nvPr/>
        </p:nvSpPr>
        <p:spPr bwMode="auto">
          <a:xfrm>
            <a:off x="3162300" y="1903413"/>
            <a:ext cx="16716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8" name="Line 205"/>
          <p:cNvSpPr>
            <a:spLocks noChangeAspect="1" noChangeShapeType="1"/>
          </p:cNvSpPr>
          <p:nvPr/>
        </p:nvSpPr>
        <p:spPr bwMode="auto">
          <a:xfrm>
            <a:off x="2779713" y="2655888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9" name="Line 222"/>
          <p:cNvSpPr>
            <a:spLocks noChangeAspect="1" noChangeShapeType="1"/>
          </p:cNvSpPr>
          <p:nvPr/>
        </p:nvSpPr>
        <p:spPr bwMode="auto">
          <a:xfrm>
            <a:off x="76200" y="3473450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0" name="Text Box 223"/>
          <p:cNvSpPr txBox="1">
            <a:spLocks noChangeAspect="1" noChangeArrowheads="1"/>
          </p:cNvSpPr>
          <p:nvPr/>
        </p:nvSpPr>
        <p:spPr bwMode="auto">
          <a:xfrm>
            <a:off x="123825" y="3625166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61" name="Line 224"/>
          <p:cNvSpPr>
            <a:spLocks noChangeAspect="1" noChangeShapeType="1"/>
          </p:cNvSpPr>
          <p:nvPr/>
        </p:nvSpPr>
        <p:spPr bwMode="auto">
          <a:xfrm>
            <a:off x="2255838" y="3586163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2" name="Text Box 225"/>
          <p:cNvSpPr txBox="1">
            <a:spLocks noChangeAspect="1" noChangeArrowheads="1"/>
          </p:cNvSpPr>
          <p:nvPr/>
        </p:nvSpPr>
        <p:spPr bwMode="auto">
          <a:xfrm>
            <a:off x="2578100" y="5947460"/>
            <a:ext cx="29561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Web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servers)</a:t>
            </a:r>
          </a:p>
        </p:txBody>
      </p:sp>
      <p:sp>
        <p:nvSpPr>
          <p:cNvPr id="165" name="Text Box 227"/>
          <p:cNvSpPr txBox="1">
            <a:spLocks noChangeAspect="1" noChangeArrowheads="1"/>
          </p:cNvSpPr>
          <p:nvPr/>
        </p:nvSpPr>
        <p:spPr bwMode="auto">
          <a:xfrm>
            <a:off x="7073306" y="5375119"/>
            <a:ext cx="2062758" cy="738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40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6" name="Line 235"/>
          <p:cNvSpPr>
            <a:spLocks noChangeAspect="1" noChangeShapeType="1"/>
          </p:cNvSpPr>
          <p:nvPr/>
        </p:nvSpPr>
        <p:spPr bwMode="auto">
          <a:xfrm>
            <a:off x="1708150" y="4632325"/>
            <a:ext cx="457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7" name="Text Box 236"/>
          <p:cNvSpPr txBox="1">
            <a:spLocks noChangeAspect="1" noChangeArrowheads="1"/>
          </p:cNvSpPr>
          <p:nvPr/>
        </p:nvSpPr>
        <p:spPr bwMode="auto">
          <a:xfrm>
            <a:off x="3495400" y="194854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69" name="Text Box 243"/>
          <p:cNvSpPr txBox="1">
            <a:spLocks noChangeAspect="1" noChangeArrowheads="1"/>
          </p:cNvSpPr>
          <p:nvPr/>
        </p:nvSpPr>
        <p:spPr bwMode="auto">
          <a:xfrm>
            <a:off x="4962526" y="1641476"/>
            <a:ext cx="28384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171" name="Text Box 233"/>
          <p:cNvSpPr txBox="1">
            <a:spLocks noChangeAspect="1" noChangeArrowheads="1"/>
          </p:cNvSpPr>
          <p:nvPr/>
        </p:nvSpPr>
        <p:spPr bwMode="auto">
          <a:xfrm>
            <a:off x="4573588" y="973465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400" kern="0" dirty="0" smtClean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74" name="Text Box 231"/>
          <p:cNvSpPr txBox="1">
            <a:spLocks noChangeAspect="1" noChangeArrowheads="1"/>
          </p:cNvSpPr>
          <p:nvPr/>
        </p:nvSpPr>
        <p:spPr bwMode="auto">
          <a:xfrm>
            <a:off x="5365751" y="2403473"/>
            <a:ext cx="26289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176" name="Text Box 247"/>
          <p:cNvSpPr txBox="1">
            <a:spLocks noChangeAspect="1" noChangeArrowheads="1"/>
          </p:cNvSpPr>
          <p:nvPr/>
        </p:nvSpPr>
        <p:spPr bwMode="auto">
          <a:xfrm>
            <a:off x="3235325" y="644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177" name="Text Box 248"/>
          <p:cNvSpPr txBox="1">
            <a:spLocks noChangeAspect="1" noChangeArrowheads="1"/>
          </p:cNvSpPr>
          <p:nvPr/>
        </p:nvSpPr>
        <p:spPr bwMode="auto">
          <a:xfrm>
            <a:off x="2867025" y="13536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178" name="Text Box 249"/>
          <p:cNvSpPr txBox="1">
            <a:spLocks noChangeAspect="1" noChangeArrowheads="1"/>
          </p:cNvSpPr>
          <p:nvPr/>
        </p:nvSpPr>
        <p:spPr bwMode="auto">
          <a:xfrm>
            <a:off x="2486025" y="2041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179" name="Text Box 250"/>
          <p:cNvSpPr txBox="1">
            <a:spLocks noChangeAspect="1" noChangeArrowheads="1"/>
          </p:cNvSpPr>
          <p:nvPr/>
        </p:nvSpPr>
        <p:spPr bwMode="auto">
          <a:xfrm>
            <a:off x="2079625" y="279665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180" name="Text Box 251"/>
          <p:cNvSpPr txBox="1">
            <a:spLocks noChangeAspect="1" noChangeArrowheads="1"/>
          </p:cNvSpPr>
          <p:nvPr/>
        </p:nvSpPr>
        <p:spPr bwMode="auto">
          <a:xfrm>
            <a:off x="1554163" y="37951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181" name="Text Box 252"/>
          <p:cNvSpPr txBox="1">
            <a:spLocks noChangeAspect="1" noChangeArrowheads="1"/>
          </p:cNvSpPr>
          <p:nvPr/>
        </p:nvSpPr>
        <p:spPr bwMode="auto">
          <a:xfrm>
            <a:off x="933450" y="49127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182" name="Text Box 289"/>
          <p:cNvSpPr txBox="1">
            <a:spLocks noChangeAspect="1" noChangeArrowheads="1"/>
          </p:cNvSpPr>
          <p:nvPr/>
        </p:nvSpPr>
        <p:spPr bwMode="auto">
          <a:xfrm>
            <a:off x="130175" y="1137553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83" name="Line 291"/>
          <p:cNvSpPr>
            <a:spLocks noChangeShapeType="1"/>
          </p:cNvSpPr>
          <p:nvPr/>
        </p:nvSpPr>
        <p:spPr bwMode="auto">
          <a:xfrm flipH="1" flipV="1">
            <a:off x="90488" y="954088"/>
            <a:ext cx="0" cy="2154237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4" name="Line 292"/>
          <p:cNvSpPr>
            <a:spLocks noChangeAspect="1" noChangeShapeType="1"/>
          </p:cNvSpPr>
          <p:nvPr/>
        </p:nvSpPr>
        <p:spPr bwMode="auto">
          <a:xfrm>
            <a:off x="1117600" y="5743575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5" name="Text Box 293"/>
          <p:cNvSpPr txBox="1">
            <a:spLocks noChangeAspect="1" noChangeArrowheads="1"/>
          </p:cNvSpPr>
          <p:nvPr/>
        </p:nvSpPr>
        <p:spPr bwMode="auto">
          <a:xfrm>
            <a:off x="3495400" y="278039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87" name="Text Box 295"/>
          <p:cNvSpPr txBox="1">
            <a:spLocks noChangeAspect="1" noChangeArrowheads="1"/>
          </p:cNvSpPr>
          <p:nvPr/>
        </p:nvSpPr>
        <p:spPr bwMode="auto">
          <a:xfrm>
            <a:off x="5810250" y="3305501"/>
            <a:ext cx="2876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189" name="Text Box 297"/>
          <p:cNvSpPr txBox="1">
            <a:spLocks noChangeAspect="1" noChangeArrowheads="1"/>
          </p:cNvSpPr>
          <p:nvPr/>
        </p:nvSpPr>
        <p:spPr bwMode="auto">
          <a:xfrm>
            <a:off x="387350" y="59637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234" name="Text Box 229"/>
          <p:cNvSpPr txBox="1">
            <a:spLocks noChangeAspect="1" noChangeArrowheads="1"/>
          </p:cNvSpPr>
          <p:nvPr/>
        </p:nvSpPr>
        <p:spPr bwMode="auto">
          <a:xfrm>
            <a:off x="6399690" y="4238399"/>
            <a:ext cx="218418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disk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blocks 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retrieved from local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disks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58092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4256291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smtClean="0">
                <a:latin typeface="Courier New" charset="0"/>
              </a:rPr>
              <a:t>}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9718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283174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Matrix Multiply Performance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42503"/>
              </p:ext>
            </p:extLst>
          </p:nvPr>
        </p:nvGraphicFramePr>
        <p:xfrm>
          <a:off x="228600" y="1447800"/>
          <a:ext cx="8686800" cy="525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13501" y="3124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1549933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/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45070"/>
            <a:ext cx="7591425" cy="762000"/>
          </a:xfrm>
        </p:spPr>
        <p:txBody>
          <a:bodyPr/>
          <a:lstStyle/>
          <a:p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52425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9862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876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6893212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c = (double 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mmm</a:t>
            </a:r>
            <a:r>
              <a:rPr lang="en-US" sz="1600" dirty="0" smtClean="0">
                <a:latin typeface="Courier New" pitchFamily="49" charset="0"/>
              </a:rPr>
              <a:t>(double </a:t>
            </a:r>
            <a:r>
              <a:rPr lang="en-US" sz="1600" dirty="0">
                <a:latin typeface="Courier New" pitchFamily="49" charset="0"/>
              </a:rPr>
              <a:t>*a, double *b, </a:t>
            </a:r>
            <a:r>
              <a:rPr lang="en-US" sz="1600" dirty="0" smtClean="0">
                <a:latin typeface="Courier New" pitchFamily="49" charset="0"/>
              </a:rPr>
              <a:t>double *c,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</a:rPr>
              <a:t>j, k;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(j = 0; j &lt; n; j</a:t>
            </a:r>
            <a:r>
              <a:rPr lang="en-US" sz="16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for (k = 0; k &lt; n; k++)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</a:rPr>
              <a:t>     c[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*n + j] </a:t>
            </a:r>
            <a:r>
              <a:rPr lang="en-US" sz="1600" dirty="0">
                <a:latin typeface="Courier New" pitchFamily="49" charset="0"/>
              </a:rPr>
              <a:t>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</a:t>
            </a:r>
            <a:r>
              <a:rPr lang="en-US" sz="1600" dirty="0" smtClean="0">
                <a:latin typeface="Courier New" pitchFamily="49" charset="0"/>
              </a:rPr>
              <a:t>k] * b[k*n + j];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Concept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v</a:t>
            </a:r>
            <a:r>
              <a:rPr lang="en-GB" sz="1600" b="1" dirty="0" smtClean="0">
                <a:latin typeface="Calibri" pitchFamily="34" charset="0"/>
              </a:rPr>
              <a:t>iewed as partitioned </a:t>
            </a:r>
            <a:r>
              <a:rPr lang="en-GB" sz="1600" b="1" dirty="0">
                <a:latin typeface="Calibri" pitchFamily="34" charset="0"/>
              </a:rPr>
              <a:t>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</a:t>
            </a:r>
            <a:r>
              <a:rPr lang="en-GB" sz="1600" b="1" dirty="0" smtClean="0">
                <a:latin typeface="Calibri" pitchFamily="34" charset="0"/>
              </a:rPr>
              <a:t>in </a:t>
            </a:r>
            <a:r>
              <a:rPr lang="en-GB" sz="1600" b="1" dirty="0">
                <a:latin typeface="Calibri" pitchFamily="34" charset="0"/>
              </a:rPr>
              <a:t>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353686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c = (double 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mmm</a:t>
            </a:r>
            <a:r>
              <a:rPr lang="en-US" sz="1600" dirty="0" smtClean="0">
                <a:latin typeface="Courier New" pitchFamily="49" charset="0"/>
              </a:rPr>
              <a:t>(double </a:t>
            </a:r>
            <a:r>
              <a:rPr lang="en-US" sz="1600" dirty="0">
                <a:latin typeface="Courier New" pitchFamily="49" charset="0"/>
              </a:rPr>
              <a:t>*a, double *b, </a:t>
            </a:r>
            <a:r>
              <a:rPr lang="en-US" sz="1600" dirty="0" smtClean="0">
                <a:latin typeface="Courier New" pitchFamily="49" charset="0"/>
              </a:rPr>
              <a:t>double *c,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</a:rPr>
              <a:t>j, k;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&lt; n;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+=B)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</a:t>
            </a:r>
            <a:r>
              <a:rPr lang="en-US" sz="1600" dirty="0" smtClean="0">
                <a:latin typeface="Courier New" pitchFamily="49" charset="0"/>
              </a:rPr>
              <a:t>j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 smtClean="0">
                <a:latin typeface="Courier New" pitchFamily="49" charset="0"/>
              </a:rPr>
              <a:t>j </a:t>
            </a:r>
            <a:r>
              <a:rPr lang="en-US" sz="1600" dirty="0">
                <a:latin typeface="Courier New" pitchFamily="49" charset="0"/>
              </a:rPr>
              <a:t>&lt; n; </a:t>
            </a:r>
            <a:r>
              <a:rPr lang="en-US" sz="1600" dirty="0" smtClean="0">
                <a:latin typeface="Courier New" pitchFamily="49" charset="0"/>
              </a:rPr>
              <a:t>j+=B)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     for (i1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i1 &lt; </a:t>
            </a:r>
            <a:r>
              <a:rPr lang="en-US" sz="1600" dirty="0" err="1" smtClean="0">
                <a:latin typeface="Courier New" pitchFamily="49" charset="0"/>
              </a:rPr>
              <a:t>i+B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for (j1 = j; j1 &lt; </a:t>
            </a:r>
            <a:r>
              <a:rPr lang="en-US" sz="1600" dirty="0" err="1" smtClean="0">
                <a:latin typeface="Courier New" pitchFamily="49" charset="0"/>
              </a:rPr>
              <a:t>j+B</a:t>
            </a:r>
            <a:r>
              <a:rPr lang="en-US" sz="1600" dirty="0" smtClean="0">
                <a:latin typeface="Courier New" pitchFamily="49" charset="0"/>
              </a:rPr>
              <a:t>; j++)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    for (k1 = k; k1 &lt; </a:t>
            </a:r>
            <a:r>
              <a:rPr lang="en-US" sz="1600" dirty="0" err="1" smtClean="0">
                <a:latin typeface="Courier New" pitchFamily="49" charset="0"/>
              </a:rPr>
              <a:t>k+B</a:t>
            </a:r>
            <a:r>
              <a:rPr lang="en-US" sz="1600" dirty="0" smtClean="0">
                <a:latin typeface="Courier New" pitchFamily="49" charset="0"/>
              </a:rPr>
              <a:t>; k++)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</a:rPr>
              <a:t>                  c[i1*n+j1] </a:t>
            </a:r>
            <a:r>
              <a:rPr lang="en-US" sz="1600" dirty="0">
                <a:latin typeface="Courier New" pitchFamily="49" charset="0"/>
              </a:rPr>
              <a:t>+= </a:t>
            </a:r>
            <a:r>
              <a:rPr lang="en-US" sz="1600" dirty="0" smtClean="0">
                <a:latin typeface="Courier New" pitchFamily="49" charset="0"/>
              </a:rPr>
              <a:t>a[i1*n </a:t>
            </a:r>
            <a:r>
              <a:rPr lang="en-US" sz="1600" dirty="0">
                <a:latin typeface="Courier New" pitchFamily="49" charset="0"/>
              </a:rPr>
              <a:t>+ </a:t>
            </a:r>
            <a:r>
              <a:rPr lang="en-US" sz="1600" dirty="0" smtClean="0">
                <a:latin typeface="Courier New" pitchFamily="49" charset="0"/>
              </a:rPr>
              <a:t>k1]*b[k1*n + j1];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852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659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595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010400" y="4343400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4083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010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230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354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488157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16138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memories can have significant performance impact</a:t>
            </a:r>
          </a:p>
          <a:p>
            <a:endParaRPr lang="en-US" dirty="0" smtClean="0"/>
          </a:p>
          <a:p>
            <a:r>
              <a:rPr lang="en-US" dirty="0" smtClean="0"/>
              <a:t>You can write your programs to exploit this!</a:t>
            </a:r>
          </a:p>
          <a:p>
            <a:pPr lvl="1"/>
            <a:r>
              <a:rPr lang="en-US" dirty="0" smtClean="0"/>
              <a:t>Focus on the inner loops, where bulk of computations and memory accesses occur. </a:t>
            </a:r>
          </a:p>
          <a:p>
            <a:pPr lvl="1"/>
            <a:r>
              <a:rPr lang="en-US" dirty="0" smtClean="0"/>
              <a:t>Try to maximize spatial locality by reading data objects with sequentially with stride 1.</a:t>
            </a:r>
          </a:p>
          <a:p>
            <a:pPr lvl="1"/>
            <a:r>
              <a:rPr lang="en-US" dirty="0" smtClean="0"/>
              <a:t>Try to maximize temporal locality by using a data object as often as possible once it’s read from memory.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Memories</a:t>
            </a:r>
            <a:endParaRPr lang="en-US" dirty="0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ache memories </a:t>
            </a:r>
            <a:r>
              <a:rPr lang="en-US" dirty="0" smtClean="0"/>
              <a:t>are small, fast SRAM-based memories managed automatically in hardware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smtClean="0"/>
              <a:t>CPU looks </a:t>
            </a:r>
            <a:r>
              <a:rPr lang="en-US" dirty="0" smtClean="0"/>
              <a:t>first for data in cache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 smtClean="0"/>
              <a:t>memory</a:t>
            </a:r>
            <a:endParaRPr lang="en-US" sz="1600" dirty="0"/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6553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96000" y="2338583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43288" y="63362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285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11109</TotalTime>
  <Words>3945</Words>
  <Application>Microsoft Macintosh PowerPoint</Application>
  <PresentationFormat>On-screen Show (4:3)</PresentationFormat>
  <Paragraphs>1019</Paragraphs>
  <Slides>45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template2007</vt:lpstr>
      <vt:lpstr>Cache Memories  15-213: Introduction to Computer Systems 12th Lecture, Oct. 8, 2015</vt:lpstr>
      <vt:lpstr>Today</vt:lpstr>
      <vt:lpstr>Example Memory       Hierarchy</vt:lpstr>
      <vt:lpstr>General Cache Concept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 Friendly Code</vt:lpstr>
      <vt:lpstr>Today</vt:lpstr>
      <vt:lpstr>The Memory Mountain</vt:lpstr>
      <vt:lpstr>Memory Mountain Test Function</vt:lpstr>
      <vt:lpstr>The Memory Mountain</vt:lpstr>
      <vt:lpstr>Today</vt:lpstr>
      <vt:lpstr>Matrix Multiplication Example</vt:lpstr>
      <vt:lpstr>Miss 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523</cp:revision>
  <cp:lastPrinted>2012-10-02T07:07:18Z</cp:lastPrinted>
  <dcterms:created xsi:type="dcterms:W3CDTF">2012-10-02T17:26:51Z</dcterms:created>
  <dcterms:modified xsi:type="dcterms:W3CDTF">2015-10-08T19:56:19Z</dcterms:modified>
</cp:coreProperties>
</file>