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xlsx" ContentType="application/vnd.openxmlformats-officedocument.spreadsheetml.sheet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27.xml" ContentType="application/vnd.openxmlformats-officedocument.presentationml.notesSlide+xml"/>
  <Override PartName="/ppt/embeddings/oleObject3.bin" ContentType="application/vnd.openxmlformats-officedocument.oleObject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50"/>
  </p:notesMasterIdLst>
  <p:handoutMasterIdLst>
    <p:handoutMasterId r:id="rId51"/>
  </p:handoutMasterIdLst>
  <p:sldIdLst>
    <p:sldId id="542" r:id="rId3"/>
    <p:sldId id="1052" r:id="rId4"/>
    <p:sldId id="945" r:id="rId5"/>
    <p:sldId id="946" r:id="rId6"/>
    <p:sldId id="948" r:id="rId7"/>
    <p:sldId id="1063" r:id="rId8"/>
    <p:sldId id="1069" r:id="rId9"/>
    <p:sldId id="1070" r:id="rId10"/>
    <p:sldId id="977" r:id="rId11"/>
    <p:sldId id="954" r:id="rId12"/>
    <p:sldId id="955" r:id="rId13"/>
    <p:sldId id="957" r:id="rId14"/>
    <p:sldId id="1071" r:id="rId15"/>
    <p:sldId id="958" r:id="rId16"/>
    <p:sldId id="1072" r:id="rId17"/>
    <p:sldId id="1073" r:id="rId18"/>
    <p:sldId id="1074" r:id="rId19"/>
    <p:sldId id="1075" r:id="rId20"/>
    <p:sldId id="1077" r:id="rId21"/>
    <p:sldId id="966" r:id="rId22"/>
    <p:sldId id="1067" r:id="rId23"/>
    <p:sldId id="1057" r:id="rId24"/>
    <p:sldId id="953" r:id="rId25"/>
    <p:sldId id="968" r:id="rId26"/>
    <p:sldId id="980" r:id="rId27"/>
    <p:sldId id="1068" r:id="rId28"/>
    <p:sldId id="972" r:id="rId29"/>
    <p:sldId id="973" r:id="rId30"/>
    <p:sldId id="1076" r:id="rId31"/>
    <p:sldId id="1043" r:id="rId32"/>
    <p:sldId id="1044" r:id="rId33"/>
    <p:sldId id="1045" r:id="rId34"/>
    <p:sldId id="1046" r:id="rId35"/>
    <p:sldId id="1078" r:id="rId36"/>
    <p:sldId id="1079" r:id="rId37"/>
    <p:sldId id="1081" r:id="rId38"/>
    <p:sldId id="1080" r:id="rId39"/>
    <p:sldId id="1050" r:id="rId40"/>
    <p:sldId id="1032" r:id="rId41"/>
    <p:sldId id="1033" r:id="rId42"/>
    <p:sldId id="1034" r:id="rId43"/>
    <p:sldId id="1035" r:id="rId44"/>
    <p:sldId id="1036" r:id="rId45"/>
    <p:sldId id="1037" r:id="rId46"/>
    <p:sldId id="1038" r:id="rId47"/>
    <p:sldId id="1039" r:id="rId48"/>
    <p:sldId id="1040" r:id="rId49"/>
  </p:sldIdLst>
  <p:sldSz cx="9144000" cy="6858000" type="screen4x3"/>
  <p:notesSz cx="7302500" cy="9586913"/>
  <p:custDataLst>
    <p:tags r:id="rId5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9999"/>
    <a:srgbClr val="D5F1CF"/>
    <a:srgbClr val="FFFFCC"/>
    <a:srgbClr val="F6F5BD"/>
    <a:srgbClr val="CDF1C5"/>
    <a:srgbClr val="990000"/>
    <a:srgbClr val="F1C7C7"/>
    <a:srgbClr val="EDEA77"/>
    <a:srgbClr val="A8E7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68" autoAdjust="0"/>
    <p:restoredTop sz="94921" autoAdjust="0"/>
  </p:normalViewPr>
  <p:slideViewPr>
    <p:cSldViewPr snapToObjects="1">
      <p:cViewPr varScale="1">
        <p:scale>
          <a:sx n="161" d="100"/>
          <a:sy n="161" d="100"/>
        </p:scale>
        <p:origin x="-120" y="-152"/>
      </p:cViewPr>
      <p:guideLst>
        <p:guide orient="horz" pos="1536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43" d="100"/>
          <a:sy n="43" d="100"/>
        </p:scale>
        <p:origin x="-1936" y="-104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50" Type="http://schemas.openxmlformats.org/officeDocument/2006/relationships/notesMaster" Target="notesMasters/notesMaster1.xml"/><Relationship Id="rId51" Type="http://schemas.openxmlformats.org/officeDocument/2006/relationships/handoutMaster" Target="handoutMasters/handoutMaster1.xml"/><Relationship Id="rId52" Type="http://schemas.openxmlformats.org/officeDocument/2006/relationships/printerSettings" Target="printerSettings/printerSettings1.bin"/><Relationship Id="rId53" Type="http://schemas.openxmlformats.org/officeDocument/2006/relationships/tags" Target="tags/tag1.xml"/><Relationship Id="rId54" Type="http://schemas.openxmlformats.org/officeDocument/2006/relationships/presProps" Target="presProps.xml"/><Relationship Id="rId55" Type="http://schemas.openxmlformats.org/officeDocument/2006/relationships/viewProps" Target="viewProps.xml"/><Relationship Id="rId56" Type="http://schemas.openxmlformats.org/officeDocument/2006/relationships/theme" Target="theme/theme1.xml"/><Relationship Id="rId57" Type="http://schemas.openxmlformats.org/officeDocument/2006/relationships/tableStyles" Target="tableStyles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slide" Target="slides/slide40.xml"/><Relationship Id="rId43" Type="http://schemas.openxmlformats.org/officeDocument/2006/relationships/slide" Target="slides/slide41.xml"/><Relationship Id="rId44" Type="http://schemas.openxmlformats.org/officeDocument/2006/relationships/slide" Target="slides/slide42.xml"/><Relationship Id="rId45" Type="http://schemas.openxmlformats.org/officeDocument/2006/relationships/slide" Target="slides/slide43.xml"/><Relationship Id="rId46" Type="http://schemas.openxmlformats.org/officeDocument/2006/relationships/slide" Target="slides/slide44.xml"/><Relationship Id="rId47" Type="http://schemas.openxmlformats.org/officeDocument/2006/relationships/slide" Target="slides/slide45.xml"/><Relationship Id="rId48" Type="http://schemas.openxmlformats.org/officeDocument/2006/relationships/slide" Target="slides/slide46.xml"/><Relationship Id="rId49" Type="http://schemas.openxmlformats.org/officeDocument/2006/relationships/slide" Target="slides/slide4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4067047-E766-4254-821F-B27F8CFA18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7648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FD8AD92D-85DC-42ED-A1F9-C1217E42EA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2332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422CA9-8481-40C3-B5AE-2BC95BA0213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2</a:t>
            </a:fld>
            <a:endParaRPr lang="en-US" smtClean="0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E681F1-9ECF-43CC-A1A6-D7853C0864CB}" type="slidenum">
              <a:rPr lang="en-US" smtClean="0"/>
              <a:pPr>
                <a:defRPr/>
              </a:pPr>
              <a:t>25</a:t>
            </a:fld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38</a:t>
            </a:fld>
            <a:endParaRPr lang="en-US" smtClean="0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6</a:t>
            </a:fld>
            <a:endParaRPr lang="en-US" smtClean="0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883169"/>
      </p:ext>
    </p:extLst>
  </p:cSld>
  <p:clrMapOvr>
    <a:masterClrMapping/>
  </p:clrMapOvr>
  <p:transition xmlns:p14="http://schemas.microsoft.com/office/powerpoint/2010/main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081508"/>
      </p:ext>
    </p:extLst>
  </p:cSld>
  <p:clrMapOvr>
    <a:masterClrMapping/>
  </p:clrMapOvr>
  <p:transition xmlns:p14="http://schemas.microsoft.com/office/powerpoint/2010/main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7287183"/>
      </p:ext>
    </p:extLst>
  </p:cSld>
  <p:clrMapOvr>
    <a:masterClrMapping/>
  </p:clrMapOvr>
  <p:transition xmlns:p14="http://schemas.microsoft.com/office/powerpoint/2010/main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733726"/>
      </p:ext>
    </p:extLst>
  </p:cSld>
  <p:clrMapOvr>
    <a:masterClrMapping/>
  </p:clrMapOvr>
  <p:transition xmlns:p14="http://schemas.microsoft.com/office/powerpoint/2010/main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670373"/>
      </p:ext>
    </p:extLst>
  </p:cSld>
  <p:clrMapOvr>
    <a:masterClrMapping/>
  </p:clrMapOvr>
  <p:transition xmlns:p14="http://schemas.microsoft.com/office/powerpoint/2010/main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092836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9404402"/>
      </p:ext>
    </p:extLst>
  </p:cSld>
  <p:clrMapOvr>
    <a:masterClrMapping/>
  </p:clrMapOvr>
  <p:transition xmlns:p14="http://schemas.microsoft.com/office/powerpoint/2010/main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73307391"/>
      </p:ext>
    </p:extLst>
  </p:cSld>
  <p:clrMapOvr>
    <a:masterClrMapping/>
  </p:clrMapOvr>
  <p:transition xmlns:p14="http://schemas.microsoft.com/office/powerpoint/2010/main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53704780"/>
      </p:ext>
    </p:extLst>
  </p:cSld>
  <p:clrMapOvr>
    <a:masterClrMapping/>
  </p:clrMapOvr>
  <p:transition xmlns:p14="http://schemas.microsoft.com/office/powerpoint/2010/main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255722"/>
      </p:ext>
    </p:extLst>
  </p:cSld>
  <p:clrMapOvr>
    <a:masterClrMapping/>
  </p:clrMapOvr>
  <p:transition xmlns:p14="http://schemas.microsoft.com/office/powerpoint/2010/main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5588" y="50800"/>
            <a:ext cx="2081212" cy="6075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7188" y="50800"/>
            <a:ext cx="6096000" cy="60753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956332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b="0">
              <a:latin typeface="Times New Roman" pitchFamily="18" charset="0"/>
              <a:cs typeface="+mn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cs typeface="+mn-cs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9200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2pPr>
      <a:lvl3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3pPr>
      <a:lvl4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4pPr>
      <a:lvl5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50800"/>
            <a:ext cx="7591425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fld id="{F5551B27-49BC-4291-80C6-707CDCF1D651}" type="slidenum">
              <a:rPr lang="en-US" sz="1000" smtClean="0">
                <a:solidFill>
                  <a:srgbClr val="000000"/>
                </a:solidFill>
                <a:latin typeface="Arial Narrow" pitchFamily="-96" charset="0"/>
                <a:ea typeface="ＭＳ Ｐゴシック" pitchFamily="-96" charset="-128"/>
                <a:cs typeface="ＭＳ Ｐゴシック" pitchFamily="-96" charset="-128"/>
                <a:sym typeface="Gill Sans" charset="0"/>
              </a:rPr>
              <a:pPr algn="ctr"/>
              <a:t>‹#›</a:t>
            </a:fld>
            <a:endParaRPr lang="en-US" sz="1000" b="0" dirty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946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4" Type="http://schemas.openxmlformats.org/officeDocument/2006/relationships/oleObject" Target="../embeddings/oleObject1.bin"/><Relationship Id="rId5" Type="http://schemas.openxmlformats.org/officeDocument/2006/relationships/package" Target="../embeddings/Microsoft_Excel_Sheet1.xlsx"/><Relationship Id="rId6" Type="http://schemas.openxmlformats.org/officeDocument/2006/relationships/image" Target="../media/image1.png"/><Relationship Id="rId7" Type="http://schemas.openxmlformats.org/officeDocument/2006/relationships/oleObject" Target="../embeddings/oleObject2.bin"/><Relationship Id="rId8" Type="http://schemas.openxmlformats.org/officeDocument/2006/relationships/package" Target="../embeddings/Microsoft_Excel_Sheet2.xlsx"/><Relationship Id="rId9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4" Type="http://schemas.openxmlformats.org/officeDocument/2006/relationships/oleObject" Target="../embeddings/oleObject3.bin"/><Relationship Id="rId5" Type="http://schemas.openxmlformats.org/officeDocument/2006/relationships/package" Target="../embeddings/Microsoft_Excel_Sheet3.xlsx"/><Relationship Id="rId6" Type="http://schemas.openxmlformats.org/officeDocument/2006/relationships/image" Target="../media/image1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2178050"/>
          </a:xfrm>
        </p:spPr>
        <p:txBody>
          <a:bodyPr/>
          <a:lstStyle/>
          <a:p>
            <a:pPr marL="0" indent="0" eaLnBrk="1" hangingPunct="1"/>
            <a:r>
              <a:rPr lang="en-US" dirty="0" smtClean="0"/>
              <a:t>Machine-Level Programming V:</a:t>
            </a:r>
            <a:br>
              <a:rPr lang="en-US" dirty="0" smtClean="0"/>
            </a:br>
            <a:r>
              <a:rPr lang="en-US" dirty="0" smtClean="0"/>
              <a:t>Advanced Topics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15-213: 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9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Sep. 29, 2015</a:t>
            </a:r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685800" y="4267200"/>
            <a:ext cx="7678738" cy="1752600"/>
          </a:xfrm>
        </p:spPr>
        <p:txBody>
          <a:bodyPr/>
          <a:lstStyle/>
          <a:p>
            <a:pPr eaLnBrk="1" hangingPunct="1"/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pPr eaLnBrk="1" hangingPunct="1"/>
            <a:r>
              <a:rPr lang="en-US" dirty="0" smtClean="0"/>
              <a:t>Randal E. Bryant and David R. </a:t>
            </a:r>
            <a:r>
              <a:rPr lang="en-US" dirty="0" err="1" smtClean="0"/>
              <a:t>O’Hallaron</a:t>
            </a: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591425" cy="762000"/>
          </a:xfrm>
        </p:spPr>
        <p:txBody>
          <a:bodyPr/>
          <a:lstStyle/>
          <a:p>
            <a:pPr eaLnBrk="1" hangingPunct="1"/>
            <a:r>
              <a:rPr lang="en-US" smtClean="0"/>
              <a:t>String Library Code</a:t>
            </a:r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153400" cy="5791200"/>
          </a:xfrm>
        </p:spPr>
        <p:txBody>
          <a:bodyPr/>
          <a:lstStyle/>
          <a:p>
            <a:pPr eaLnBrk="1" hangingPunct="1"/>
            <a:r>
              <a:rPr lang="en-US" dirty="0" smtClean="0"/>
              <a:t>Implementation of Unix function </a:t>
            </a:r>
            <a:r>
              <a:rPr lang="en-US" dirty="0" smtClean="0">
                <a:latin typeface="Courier New" pitchFamily="49" charset="0"/>
              </a:rPr>
              <a:t>gets()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  <a:p>
            <a:pPr lvl="1" eaLnBrk="1" hangingPunct="1"/>
            <a:r>
              <a:rPr lang="en-US" dirty="0" smtClean="0"/>
              <a:t>No way to specify limit on number of characters to read</a:t>
            </a:r>
          </a:p>
          <a:p>
            <a:pPr eaLnBrk="1" hangingPunct="1"/>
            <a:r>
              <a:rPr lang="en-US" dirty="0" smtClean="0"/>
              <a:t>Similar problems with other library functions</a:t>
            </a:r>
          </a:p>
          <a:p>
            <a:pPr lvl="1" eaLnBrk="1" hangingPunct="1"/>
            <a:r>
              <a:rPr lang="en-US" b="1" dirty="0" err="1" smtClean="0">
                <a:latin typeface="Courier New" pitchFamily="49" charset="0"/>
              </a:rPr>
              <a:t>strcpy</a:t>
            </a:r>
            <a:r>
              <a:rPr lang="en-US" b="1" dirty="0" smtClean="0"/>
              <a:t>, </a:t>
            </a:r>
            <a:r>
              <a:rPr lang="en-US" b="1" dirty="0" err="1" smtClean="0">
                <a:latin typeface="Courier New" pitchFamily="49" charset="0"/>
              </a:rPr>
              <a:t>strcat</a:t>
            </a:r>
            <a:r>
              <a:rPr lang="en-US" dirty="0" smtClean="0"/>
              <a:t>: Copy strings of arbitrary length</a:t>
            </a:r>
          </a:p>
          <a:p>
            <a:pPr lvl="1" eaLnBrk="1" hangingPunct="1"/>
            <a:r>
              <a:rPr lang="en-US" b="1" dirty="0" err="1" smtClean="0">
                <a:latin typeface="Courier New" pitchFamily="49" charset="0"/>
              </a:rPr>
              <a:t>scanf</a:t>
            </a:r>
            <a:r>
              <a:rPr lang="en-US" b="1" dirty="0" smtClean="0"/>
              <a:t>, </a:t>
            </a:r>
            <a:r>
              <a:rPr lang="en-US" b="1" dirty="0" err="1" smtClean="0">
                <a:latin typeface="Courier New" pitchFamily="49" charset="0"/>
              </a:rPr>
              <a:t>fscanf</a:t>
            </a:r>
            <a:r>
              <a:rPr lang="en-US" b="1" dirty="0" smtClean="0"/>
              <a:t>, </a:t>
            </a:r>
            <a:r>
              <a:rPr lang="en-US" b="1" dirty="0" err="1" smtClean="0">
                <a:latin typeface="Courier New" pitchFamily="49" charset="0"/>
              </a:rPr>
              <a:t>sscanf</a:t>
            </a:r>
            <a:r>
              <a:rPr lang="en-US" b="1" dirty="0" smtClean="0"/>
              <a:t>, </a:t>
            </a:r>
            <a:r>
              <a:rPr lang="en-US" dirty="0" smtClean="0"/>
              <a:t>when given </a:t>
            </a:r>
            <a:r>
              <a:rPr lang="en-US" b="1" dirty="0" smtClean="0">
                <a:latin typeface="Courier New" pitchFamily="49" charset="0"/>
              </a:rPr>
              <a:t>%s</a:t>
            </a:r>
            <a:r>
              <a:rPr lang="en-US" dirty="0" smtClean="0"/>
              <a:t> conversion specification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838200" y="1524000"/>
            <a:ext cx="5410200" cy="33972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/* Get string from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stdin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*/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char *gets(char *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)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int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c =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getchar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char *p =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while (c != EOF &amp;&amp; c != '\n')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    *p++ = c;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    c =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getchar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}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*p = '\0';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return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6413500" cy="573088"/>
          </a:xfrm>
        </p:spPr>
        <p:txBody>
          <a:bodyPr/>
          <a:lstStyle/>
          <a:p>
            <a:pPr eaLnBrk="1" hangingPunct="1"/>
            <a:r>
              <a:rPr lang="en-US" smtClean="0"/>
              <a:t>Vulnerable Buffer Code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609600" y="3124200"/>
            <a:ext cx="3657600" cy="82843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   echo();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}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09600" y="1219200"/>
            <a:ext cx="50292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352800" y="4133850"/>
            <a:ext cx="5257800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 smtClean="0">
                <a:latin typeface="Courier New" pitchFamily="49" charset="0"/>
                <a:ea typeface="MS Mincho" pitchFamily="49" charset="-128"/>
                <a:cs typeface="+mn-cs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:</a:t>
            </a:r>
            <a:r>
              <a:rPr lang="en-US" sz="1600" i="1" dirty="0" smtClean="0">
                <a:latin typeface="Courier New" pitchFamily="49" charset="0"/>
                <a:ea typeface="MS Mincho" pitchFamily="49" charset="-128"/>
                <a:cs typeface="+mn-cs"/>
              </a:rPr>
              <a:t>012345678901234567890123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012345678901234567890123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352800" y="5267325"/>
            <a:ext cx="52578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&gt;./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bufdemo-nsp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:</a:t>
            </a:r>
            <a:r>
              <a:rPr lang="en-US" sz="1600" i="1" dirty="0" smtClean="0">
                <a:latin typeface="Courier New" pitchFamily="49" charset="0"/>
                <a:ea typeface="MS Mincho" pitchFamily="49" charset="-128"/>
              </a:rPr>
              <a:t>0123456789012345678901234</a:t>
            </a:r>
            <a:endParaRPr lang="en-US" sz="1600" i="1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Segmentation 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Fault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867400" y="1948934"/>
            <a:ext cx="29366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charset="0"/>
              <a:buChar char="ç"/>
            </a:pPr>
            <a:r>
              <a:rPr lang="en-US" dirty="0" smtClean="0">
                <a:solidFill>
                  <a:srgbClr val="FF0000"/>
                </a:solidFill>
                <a:latin typeface="Calibri" pitchFamily="34" charset="0"/>
                <a:sym typeface="Wingdings"/>
              </a:rPr>
              <a:t>btw, how big 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  <a:sym typeface="Wingdings"/>
              </a:rPr>
              <a:t>	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  <a:sym typeface="Wingdings"/>
              </a:rPr>
              <a:t>is big enough?</a:t>
            </a:r>
            <a:endParaRPr lang="en-US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417513"/>
            <a:ext cx="7099300" cy="573087"/>
          </a:xfrm>
        </p:spPr>
        <p:txBody>
          <a:bodyPr/>
          <a:lstStyle/>
          <a:p>
            <a:pPr eaLnBrk="1" hangingPunct="1"/>
            <a:r>
              <a:rPr lang="en-US" smtClean="0"/>
              <a:t>Buffer Overflow Disassembly</a:t>
            </a: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444500" y="1600200"/>
            <a:ext cx="8578850" cy="230576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00000000004006cf &lt;echo&gt;: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4006cf:	48 83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ec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18          	sub  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$0x18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4006d3:	48 89 e7      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mov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,%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800" dirty="0">
              <a:solidFill>
                <a:srgbClr val="FF000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4006d6:	e8 a5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400680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4006db:	48 89 e7      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mov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  %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,%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8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4006de:	e8 3d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fe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400520 &lt;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puts@plt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4006e3:	48 83 c4 18          	add    $0x18,%rsp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4006e7:	c3            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retq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endParaRPr lang="ro-RO" sz="18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565150" y="4826501"/>
            <a:ext cx="8045450" cy="1474763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4006e8:	48 83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ec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08          	sub    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4006ec:	b8 00 00 00 00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mov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  $0x0,%eax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4006f1:	e8 d9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48 83 c4 08          	add    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4006fa:	c3            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4500" y="4419600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alibri" pitchFamily="34" charset="0"/>
              </a:rPr>
              <a:t>call_echo</a:t>
            </a:r>
            <a:r>
              <a:rPr lang="en-US" dirty="0" smtClean="0">
                <a:latin typeface="Calibri" pitchFamily="34" charset="0"/>
              </a:rPr>
              <a:t>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4500" y="1138535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echo: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Buffer Overflow Stack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6096000" y="51816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$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733800" y="2286000"/>
            <a:ext cx="51054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char buf[4];  /* Way too small! */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gets(buf);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puts(buf);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</a:t>
            </a:r>
            <a:r>
              <a:rPr lang="en-US" sz="1800" b="0" dirty="0" smtClean="0">
                <a:latin typeface="Calibri" pitchFamily="34" charset="0"/>
                <a:cs typeface="+mn-cs"/>
              </a:rPr>
              <a:t>Address</a:t>
            </a:r>
          </a:p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(8 bytes)</a:t>
            </a:r>
            <a:endParaRPr lang="en-US" sz="1800" b="0" dirty="0">
              <a:latin typeface="Calibri" pitchFamily="34" charset="0"/>
              <a:cs typeface="+mn-cs"/>
            </a:endParaRP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 smtClean="0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60472" name="Rectangle 24"/>
          <p:cNvSpPr>
            <a:spLocks noChangeArrowheads="1"/>
          </p:cNvSpPr>
          <p:nvPr/>
        </p:nvSpPr>
        <p:spPr bwMode="auto">
          <a:xfrm>
            <a:off x="533400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360473" name="Rectangle 25"/>
          <p:cNvSpPr>
            <a:spLocks noChangeArrowheads="1"/>
          </p:cNvSpPr>
          <p:nvPr/>
        </p:nvSpPr>
        <p:spPr bwMode="auto">
          <a:xfrm>
            <a:off x="982663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360474" name="Rectangle 26"/>
          <p:cNvSpPr>
            <a:spLocks noChangeArrowheads="1"/>
          </p:cNvSpPr>
          <p:nvPr/>
        </p:nvSpPr>
        <p:spPr bwMode="auto">
          <a:xfrm>
            <a:off x="1431925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60475" name="Rectangle 27"/>
          <p:cNvSpPr>
            <a:spLocks noChangeArrowheads="1"/>
          </p:cNvSpPr>
          <p:nvPr/>
        </p:nvSpPr>
        <p:spPr bwMode="auto">
          <a:xfrm>
            <a:off x="1881188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68135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Buffer Overflow Stack Example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86400" y="12192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$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0" y="1219200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  <a:endParaRPr lang="en-US" sz="1600" dirty="0" smtClean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  gets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. . .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/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</a:t>
            </a:r>
            <a:r>
              <a:rPr lang="en-US" sz="1800" b="0" dirty="0" smtClean="0">
                <a:latin typeface="Calibri" pitchFamily="34" charset="0"/>
                <a:cs typeface="+mn-cs"/>
              </a:rPr>
              <a:t>Address</a:t>
            </a:r>
          </a:p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(8 bytes)</a:t>
            </a:r>
            <a:endParaRPr lang="en-US" sz="1800" b="0" dirty="0">
              <a:latin typeface="Calibri" pitchFamily="34" charset="0"/>
              <a:cs typeface="+mn-cs"/>
            </a:endParaRP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 smtClean="0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60472" name="Rectangle 24"/>
          <p:cNvSpPr>
            <a:spLocks noChangeArrowheads="1"/>
          </p:cNvSpPr>
          <p:nvPr/>
        </p:nvSpPr>
        <p:spPr bwMode="auto">
          <a:xfrm>
            <a:off x="533400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360473" name="Rectangle 25"/>
          <p:cNvSpPr>
            <a:spLocks noChangeArrowheads="1"/>
          </p:cNvSpPr>
          <p:nvPr/>
        </p:nvSpPr>
        <p:spPr bwMode="auto">
          <a:xfrm>
            <a:off x="982663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360474" name="Rectangle 26"/>
          <p:cNvSpPr>
            <a:spLocks noChangeArrowheads="1"/>
          </p:cNvSpPr>
          <p:nvPr/>
        </p:nvSpPr>
        <p:spPr bwMode="auto">
          <a:xfrm>
            <a:off x="1431925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60475" name="Rectangle 27"/>
          <p:cNvSpPr>
            <a:spLocks noChangeArrowheads="1"/>
          </p:cNvSpPr>
          <p:nvPr/>
        </p:nvSpPr>
        <p:spPr bwMode="auto">
          <a:xfrm>
            <a:off x="1881188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03600" y="3444014"/>
            <a:ext cx="4718485" cy="119776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4006f1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add    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. . .</a:t>
            </a:r>
            <a:endParaRPr lang="en-US" sz="1800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82950" y="3037113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alibri" pitchFamily="34" charset="0"/>
              </a:rPr>
              <a:t>call_echo</a:t>
            </a:r>
            <a:r>
              <a:rPr lang="en-US" dirty="0" smtClean="0">
                <a:latin typeface="Calibri" pitchFamily="34" charset="0"/>
              </a:rPr>
              <a:t>: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33400" y="2811289"/>
            <a:ext cx="1797050" cy="304800"/>
            <a:chOff x="2377022" y="2811289"/>
            <a:chExt cx="1797050" cy="304800"/>
          </a:xfrm>
        </p:grpSpPr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40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06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f6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38208" y="2481496"/>
            <a:ext cx="1797050" cy="304800"/>
            <a:chOff x="2377022" y="2811289"/>
            <a:chExt cx="1797050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099" y="493713"/>
            <a:ext cx="7229491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Buffer Overflow Stack Example #1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86400" y="12192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$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0" y="1219200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  <a:endParaRPr lang="en-US" sz="1600" dirty="0" smtClean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  gets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. . .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/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</a:t>
            </a:r>
            <a:r>
              <a:rPr lang="en-US" sz="1800" b="0" dirty="0" smtClean="0">
                <a:latin typeface="Calibri" pitchFamily="34" charset="0"/>
                <a:cs typeface="+mn-cs"/>
              </a:rPr>
              <a:t>Address</a:t>
            </a:r>
          </a:p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(8 bytes)</a:t>
            </a:r>
            <a:endParaRPr lang="en-US" sz="1800" b="0" dirty="0">
              <a:latin typeface="Calibri" pitchFamily="34" charset="0"/>
              <a:cs typeface="+mn-cs"/>
            </a:endParaRP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 smtClean="0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33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After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03600" y="3444014"/>
            <a:ext cx="4718485" cy="119776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4006f1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add    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. . .</a:t>
            </a:r>
            <a:endParaRPr lang="en-US" sz="1800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82950" y="3037113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alibri" pitchFamily="34" charset="0"/>
              </a:rPr>
              <a:t>call_echo</a:t>
            </a:r>
            <a:r>
              <a:rPr lang="en-US" dirty="0" smtClean="0">
                <a:latin typeface="Calibri" pitchFamily="34" charset="0"/>
              </a:rPr>
              <a:t>: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33400" y="2811289"/>
            <a:ext cx="1797050" cy="304800"/>
            <a:chOff x="2377022" y="2811289"/>
            <a:chExt cx="1797050" cy="304800"/>
          </a:xfrm>
        </p:grpSpPr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40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06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f6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38208" y="2481496"/>
            <a:ext cx="1797050" cy="304800"/>
            <a:chOff x="2377022" y="2811289"/>
            <a:chExt cx="1797050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2390791" y="5334000"/>
            <a:ext cx="5257800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 smtClean="0">
                <a:latin typeface="Courier New" pitchFamily="49" charset="0"/>
                <a:ea typeface="MS Mincho" pitchFamily="49" charset="-128"/>
                <a:cs typeface="+mn-cs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:</a:t>
            </a:r>
            <a:r>
              <a:rPr lang="en-US" sz="1600" i="1" dirty="0" smtClean="0">
                <a:latin typeface="Courier New" pitchFamily="49" charset="0"/>
                <a:ea typeface="MS Mincho" pitchFamily="49" charset="-128"/>
                <a:cs typeface="+mn-cs"/>
              </a:rPr>
              <a:t>01234567890123456789012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01234567890123456789012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37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36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35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34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39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38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35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34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33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39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38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37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36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FF000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982663" y="6292334"/>
            <a:ext cx="4429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Overflowed buffer, but did not corrupt state</a:t>
            </a:r>
          </a:p>
        </p:txBody>
      </p:sp>
    </p:spTree>
    <p:extLst>
      <p:ext uri="{BB962C8B-B14F-4D97-AF65-F5344CB8AC3E}">
        <p14:creationId xmlns:p14="http://schemas.microsoft.com/office/powerpoint/2010/main" val="261356221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099" y="493713"/>
            <a:ext cx="7229491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Buffer Overflow Stack Example #2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86400" y="12192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$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0" y="1219200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  <a:endParaRPr lang="en-US" sz="1600" dirty="0" smtClean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  gets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. . .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/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</a:t>
            </a:r>
            <a:r>
              <a:rPr lang="en-US" sz="1800" b="0" dirty="0" smtClean="0">
                <a:latin typeface="Calibri" pitchFamily="34" charset="0"/>
                <a:cs typeface="+mn-cs"/>
              </a:rPr>
              <a:t>Address</a:t>
            </a:r>
          </a:p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(8 bytes)</a:t>
            </a:r>
            <a:endParaRPr lang="en-US" sz="1800" b="0" dirty="0">
              <a:latin typeface="Calibri" pitchFamily="34" charset="0"/>
              <a:cs typeface="+mn-cs"/>
            </a:endParaRP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 smtClean="0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33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After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03600" y="3444014"/>
            <a:ext cx="4718485" cy="119776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4006f1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add    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. . .</a:t>
            </a:r>
            <a:endParaRPr lang="en-US" sz="1800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82950" y="3037113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alibri" pitchFamily="34" charset="0"/>
              </a:rPr>
              <a:t>call_echo</a:t>
            </a:r>
            <a:r>
              <a:rPr lang="en-US" dirty="0" smtClean="0">
                <a:latin typeface="Calibri" pitchFamily="34" charset="0"/>
              </a:rPr>
              <a:t>: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538208" y="2481496"/>
            <a:ext cx="1797050" cy="304800"/>
            <a:chOff x="2377022" y="2811289"/>
            <a:chExt cx="1797050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2390791" y="5334000"/>
            <a:ext cx="5257800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 smtClean="0">
                <a:latin typeface="Courier New" pitchFamily="49" charset="0"/>
                <a:ea typeface="MS Mincho" pitchFamily="49" charset="-128"/>
                <a:cs typeface="+mn-cs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:</a:t>
            </a:r>
            <a:r>
              <a:rPr lang="en-US" sz="1600" i="1" dirty="0" smtClean="0">
                <a:latin typeface="Courier New" pitchFamily="49" charset="0"/>
                <a:ea typeface="MS Mincho" pitchFamily="49" charset="-128"/>
                <a:cs typeface="+mn-cs"/>
              </a:rPr>
              <a:t>0123456789012345678901234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Segmentation Fault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37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36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35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34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39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38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35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34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33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39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38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37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36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33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982663" y="6292334"/>
            <a:ext cx="4787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Overflowed buffer and corrupted return pointer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533400" y="2787290"/>
            <a:ext cx="1797050" cy="304800"/>
            <a:chOff x="2377022" y="2811289"/>
            <a:chExt cx="1797050" cy="304800"/>
          </a:xfrm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40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FF000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34</a:t>
              </a:r>
              <a:endParaRPr lang="en-US" sz="1800" dirty="0">
                <a:solidFill>
                  <a:srgbClr val="FF0000"/>
                </a:solidFill>
                <a:latin typeface="Courier New" pitchFamily="49" charset="0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0624818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099" y="493713"/>
            <a:ext cx="7229491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Buffer Overflow Stack Example #3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86400" y="12192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$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0" y="1219200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  <a:endParaRPr lang="en-US" sz="1600" dirty="0" smtClean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  gets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. . .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/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</a:t>
            </a:r>
            <a:r>
              <a:rPr lang="en-US" sz="1800" b="0" dirty="0" smtClean="0">
                <a:latin typeface="Calibri" pitchFamily="34" charset="0"/>
                <a:cs typeface="+mn-cs"/>
              </a:rPr>
              <a:t>Address</a:t>
            </a:r>
          </a:p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(8 bytes)</a:t>
            </a:r>
            <a:endParaRPr lang="en-US" sz="1800" b="0" dirty="0">
              <a:latin typeface="Calibri" pitchFamily="34" charset="0"/>
              <a:cs typeface="+mn-cs"/>
            </a:endParaRP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 smtClean="0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33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After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03600" y="3444014"/>
            <a:ext cx="4718485" cy="119776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4006f1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add    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. . .</a:t>
            </a:r>
            <a:endParaRPr lang="en-US" sz="1800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82950" y="3037113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alibri" pitchFamily="34" charset="0"/>
              </a:rPr>
              <a:t>call_echo</a:t>
            </a:r>
            <a:r>
              <a:rPr lang="en-US" dirty="0" smtClean="0">
                <a:latin typeface="Calibri" pitchFamily="34" charset="0"/>
              </a:rPr>
              <a:t>: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538208" y="2481496"/>
            <a:ext cx="1797050" cy="304800"/>
            <a:chOff x="2377022" y="2811289"/>
            <a:chExt cx="1797050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2390791" y="5334000"/>
            <a:ext cx="5257800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 smtClean="0">
                <a:latin typeface="Courier New" pitchFamily="49" charset="0"/>
                <a:ea typeface="MS Mincho" pitchFamily="49" charset="-128"/>
                <a:cs typeface="+mn-cs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:</a:t>
            </a:r>
            <a:r>
              <a:rPr lang="en-US" sz="1600" i="1" dirty="0" smtClean="0">
                <a:latin typeface="Courier New" pitchFamily="49" charset="0"/>
                <a:ea typeface="MS Mincho" pitchFamily="49" charset="-128"/>
                <a:cs typeface="+mn-cs"/>
              </a:rPr>
              <a:t>012345678901234567890123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012345678901234567890123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37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36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35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34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39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38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35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34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33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39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38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37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36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33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982663" y="6292334"/>
            <a:ext cx="7276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Overflowed buffer, corrupted return pointer, but program seems to work!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533400" y="2819400"/>
            <a:ext cx="1797050" cy="304800"/>
            <a:chOff x="2377022" y="2811289"/>
            <a:chExt cx="1797050" cy="304800"/>
          </a:xfrm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40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Courier New" pitchFamily="49" charset="0"/>
                  <a:cs typeface="+mn-cs"/>
                </a:rPr>
                <a:t>06</a:t>
              </a:r>
              <a:endParaRPr lang="en-US" sz="1800" dirty="0">
                <a:solidFill>
                  <a:srgbClr val="00000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FF0000"/>
                </a:solidFill>
                <a:latin typeface="Courier New" pitchFamily="49" charset="0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5310512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1" y="493713"/>
            <a:ext cx="87630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Buffer Overflow Stack Example #3 Explained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</a:t>
            </a:r>
            <a:r>
              <a:rPr lang="en-US" sz="1800" b="0" dirty="0" smtClean="0">
                <a:latin typeface="Calibri" pitchFamily="34" charset="0"/>
                <a:cs typeface="+mn-cs"/>
              </a:rPr>
              <a:t>Address</a:t>
            </a:r>
          </a:p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(8 bytes)</a:t>
            </a:r>
            <a:endParaRPr lang="en-US" sz="1800" b="0" dirty="0">
              <a:latin typeface="Calibri" pitchFamily="34" charset="0"/>
              <a:cs typeface="+mn-cs"/>
            </a:endParaRP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 smtClean="0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33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After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2924175" y="1832820"/>
            <a:ext cx="4162425" cy="2582759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</a:rPr>
              <a:t>400600</a:t>
            </a:r>
            <a:r>
              <a:rPr lang="sk-SK" sz="1800" dirty="0">
                <a:latin typeface="Courier New" pitchFamily="49" charset="0"/>
                <a:ea typeface="MS Mincho" pitchFamily="49" charset="-128"/>
              </a:rPr>
              <a:t>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</a:rPr>
              <a:t>mov    </a:t>
            </a:r>
            <a:r>
              <a:rPr lang="sk-SK" sz="1800" dirty="0">
                <a:latin typeface="Courier New" pitchFamily="49" charset="0"/>
                <a:ea typeface="MS Mincho" pitchFamily="49" charset="-128"/>
              </a:rPr>
              <a:t>%rsp,%rbp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sz="1800" dirty="0">
                <a:latin typeface="Courier New" pitchFamily="49" charset="0"/>
                <a:ea typeface="MS Mincho" pitchFamily="49" charset="-128"/>
              </a:rPr>
              <a:t>  400603: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</a:rPr>
              <a:t>mov    </a:t>
            </a:r>
            <a:r>
              <a:rPr lang="sk-SK" sz="1800" dirty="0">
                <a:latin typeface="Courier New" pitchFamily="49" charset="0"/>
                <a:ea typeface="MS Mincho" pitchFamily="49" charset="-128"/>
              </a:rPr>
              <a:t>%rax,%rdx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sz="1800" dirty="0">
                <a:latin typeface="Courier New" pitchFamily="49" charset="0"/>
                <a:ea typeface="MS Mincho" pitchFamily="49" charset="-128"/>
              </a:rPr>
              <a:t>  400606: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</a:rPr>
              <a:t>shr    </a:t>
            </a:r>
            <a:r>
              <a:rPr lang="sk-SK" sz="1800" dirty="0">
                <a:latin typeface="Courier New" pitchFamily="49" charset="0"/>
                <a:ea typeface="MS Mincho" pitchFamily="49" charset="-128"/>
              </a:rPr>
              <a:t>$0x3f,%rdx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sz="1800" dirty="0">
                <a:latin typeface="Courier New" pitchFamily="49" charset="0"/>
                <a:ea typeface="MS Mincho" pitchFamily="49" charset="-128"/>
              </a:rPr>
              <a:t>  40060a: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</a:rPr>
              <a:t>add    </a:t>
            </a:r>
            <a:r>
              <a:rPr lang="sk-SK" sz="1800" dirty="0">
                <a:latin typeface="Courier New" pitchFamily="49" charset="0"/>
                <a:ea typeface="MS Mincho" pitchFamily="49" charset="-128"/>
              </a:rPr>
              <a:t>%rdx,%rax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sz="1800" dirty="0">
                <a:latin typeface="Courier New" pitchFamily="49" charset="0"/>
                <a:ea typeface="MS Mincho" pitchFamily="49" charset="-128"/>
              </a:rPr>
              <a:t>  40060d: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</a:rPr>
              <a:t>sar    </a:t>
            </a:r>
            <a:r>
              <a:rPr lang="sk-SK" sz="1800" dirty="0">
                <a:latin typeface="Courier New" pitchFamily="49" charset="0"/>
                <a:ea typeface="MS Mincho" pitchFamily="49" charset="-128"/>
              </a:rPr>
              <a:t>%rax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sz="1800" dirty="0">
                <a:latin typeface="Courier New" pitchFamily="49" charset="0"/>
                <a:ea typeface="MS Mincho" pitchFamily="49" charset="-128"/>
              </a:rPr>
              <a:t>  400610: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</a:rPr>
              <a:t>jne    400614</a:t>
            </a:r>
            <a:endParaRPr lang="sk-SK" sz="18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sz="1800" dirty="0">
                <a:latin typeface="Courier New" pitchFamily="49" charset="0"/>
                <a:ea typeface="MS Mincho" pitchFamily="49" charset="-128"/>
              </a:rPr>
              <a:t>  400612: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</a:rPr>
              <a:t>pop    </a:t>
            </a:r>
            <a:r>
              <a:rPr lang="sk-SK" sz="1800" dirty="0">
                <a:latin typeface="Courier New" pitchFamily="49" charset="0"/>
                <a:ea typeface="MS Mincho" pitchFamily="49" charset="-128"/>
              </a:rPr>
              <a:t>%rbp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sz="1800" dirty="0">
                <a:latin typeface="Courier New" pitchFamily="49" charset="0"/>
                <a:ea typeface="MS Mincho" pitchFamily="49" charset="-128"/>
              </a:rPr>
              <a:t>  400613: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</a:rPr>
              <a:t>retq </a:t>
            </a:r>
            <a:endParaRPr lang="en-US" sz="1800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803525" y="1425919"/>
            <a:ext cx="2725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alibri" pitchFamily="34" charset="0"/>
              </a:rPr>
              <a:t>register_tm_clones</a:t>
            </a:r>
            <a:r>
              <a:rPr lang="en-US" dirty="0" smtClean="0">
                <a:latin typeface="Calibri" pitchFamily="34" charset="0"/>
              </a:rPr>
              <a:t>: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538208" y="2481496"/>
            <a:ext cx="1797050" cy="304800"/>
            <a:chOff x="2377022" y="2811289"/>
            <a:chExt cx="1797050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37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36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35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34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39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38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35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34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33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39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38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37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36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33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914400" y="5410200"/>
            <a:ext cx="53574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“Returns” to unrelated code</a:t>
            </a:r>
          </a:p>
          <a:p>
            <a:r>
              <a:rPr lang="en-US" sz="1800" dirty="0" smtClean="0">
                <a:latin typeface="Calibri" pitchFamily="34" charset="0"/>
              </a:rPr>
              <a:t>Lots of things happen, without modifying critical state</a:t>
            </a:r>
          </a:p>
          <a:p>
            <a:r>
              <a:rPr lang="en-US" sz="1800" dirty="0" smtClean="0">
                <a:latin typeface="Calibri" pitchFamily="34" charset="0"/>
              </a:rPr>
              <a:t>Eventually executes </a:t>
            </a:r>
            <a:r>
              <a:rPr lang="en-US" sz="1800" dirty="0" err="1" smtClean="0">
                <a:latin typeface="Courier"/>
                <a:cs typeface="Courier"/>
              </a:rPr>
              <a:t>retq</a:t>
            </a:r>
            <a:r>
              <a:rPr lang="en-US" sz="1800" b="0" dirty="0" smtClean="0">
                <a:latin typeface="Calibri"/>
                <a:cs typeface="Calibri"/>
              </a:rPr>
              <a:t> </a:t>
            </a:r>
            <a:r>
              <a:rPr lang="en-US" sz="1800" dirty="0" smtClean="0">
                <a:latin typeface="Calibri" pitchFamily="34" charset="0"/>
              </a:rPr>
              <a:t>back to </a:t>
            </a:r>
            <a:r>
              <a:rPr lang="en-US" sz="1800" dirty="0" smtClean="0">
                <a:latin typeface="Courier"/>
                <a:cs typeface="Courier"/>
              </a:rPr>
              <a:t>main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533400" y="2819400"/>
            <a:ext cx="1797050" cy="304800"/>
            <a:chOff x="2377022" y="2811289"/>
            <a:chExt cx="1797050" cy="304800"/>
          </a:xfrm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40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Courier New" pitchFamily="49" charset="0"/>
                  <a:cs typeface="+mn-cs"/>
                </a:rPr>
                <a:t>06</a:t>
              </a:r>
              <a:endParaRPr lang="en-US" sz="1800" dirty="0">
                <a:solidFill>
                  <a:srgbClr val="00000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FF0000"/>
                </a:solidFill>
                <a:latin typeface="Courier New" pitchFamily="49" charset="0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7479078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305800" cy="573088"/>
          </a:xfrm>
        </p:spPr>
        <p:txBody>
          <a:bodyPr/>
          <a:lstStyle/>
          <a:p>
            <a:pPr eaLnBrk="1" hangingPunct="1"/>
            <a:r>
              <a:rPr lang="en-US" dirty="0" smtClean="0"/>
              <a:t>Code Injection Attacks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562600"/>
            <a:ext cx="8255000" cy="1143000"/>
          </a:xfrm>
        </p:spPr>
        <p:txBody>
          <a:bodyPr anchor="ctr"/>
          <a:lstStyle/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 smtClean="0"/>
              <a:t>Input string contains byte representation of executable code</a:t>
            </a:r>
          </a:p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 smtClean="0"/>
              <a:t>Overwrite return address A with address of buffer B</a:t>
            </a:r>
          </a:p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 smtClean="0"/>
              <a:t>When </a:t>
            </a:r>
            <a:r>
              <a:rPr lang="en-US" sz="2000" dirty="0" smtClean="0">
                <a:latin typeface="Courier New" pitchFamily="49" charset="0"/>
              </a:rPr>
              <a:t>Q</a:t>
            </a:r>
            <a:r>
              <a:rPr lang="en-US" sz="2000" dirty="0" smtClean="0"/>
              <a:t> </a:t>
            </a:r>
            <a:r>
              <a:rPr lang="en-US" sz="2000" dirty="0" smtClean="0"/>
              <a:t>executes</a:t>
            </a:r>
            <a:r>
              <a:rPr lang="en-US" sz="2000" dirty="0" smtClean="0">
                <a:latin typeface="Courier New" pitchFamily="49" charset="0"/>
              </a:rPr>
              <a:t> ret</a:t>
            </a:r>
            <a:r>
              <a:rPr lang="en-US" sz="2000" dirty="0" smtClean="0"/>
              <a:t>, will jump to exploit code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533400" y="3355975"/>
            <a:ext cx="2438400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Q(</a:t>
            </a:r>
            <a:r>
              <a:rPr lang="en-US" sz="1800" dirty="0">
                <a:latin typeface="Courier New" pitchFamily="49" charset="0"/>
              </a:rPr>
              <a:t>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char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[64];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gets(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);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return ...;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533400" y="1911350"/>
            <a:ext cx="1828800" cy="12001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smtClean="0">
                <a:latin typeface="Courier New" pitchFamily="49" charset="0"/>
              </a:rPr>
              <a:t>P(</a:t>
            </a:r>
            <a:r>
              <a:rPr lang="en-US" sz="1800" dirty="0">
                <a:latin typeface="Courier New" pitchFamily="49" charset="0"/>
              </a:rPr>
              <a:t>){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smtClean="0">
                <a:latin typeface="Courier New" pitchFamily="49" charset="0"/>
              </a:rPr>
              <a:t>Q(</a:t>
            </a:r>
            <a:r>
              <a:rPr lang="en-US" sz="1800" dirty="0">
                <a:latin typeface="Courier New" pitchFamily="49" charset="0"/>
              </a:rPr>
              <a:t>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30730" name="Text Box 12"/>
          <p:cNvSpPr txBox="1">
            <a:spLocks noChangeArrowheads="1"/>
          </p:cNvSpPr>
          <p:nvPr/>
        </p:nvSpPr>
        <p:spPr bwMode="auto">
          <a:xfrm>
            <a:off x="2593975" y="2212975"/>
            <a:ext cx="911225" cy="9239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b="0">
                <a:latin typeface="Calibri" pitchFamily="34" charset="0"/>
              </a:rPr>
              <a:t>return</a:t>
            </a:r>
          </a:p>
          <a:p>
            <a:pPr eaLnBrk="0" hangingPunct="0"/>
            <a:r>
              <a:rPr lang="en-US" sz="1800" b="0">
                <a:latin typeface="Calibri" pitchFamily="34" charset="0"/>
              </a:rPr>
              <a:t>address</a:t>
            </a:r>
          </a:p>
          <a:p>
            <a:pPr eaLnBrk="0" hangingPunct="0"/>
            <a:r>
              <a:rPr lang="en-US" sz="1800" b="0">
                <a:latin typeface="Calibri" pitchFamily="34" charset="0"/>
              </a:rPr>
              <a:t>A</a:t>
            </a:r>
          </a:p>
        </p:txBody>
      </p:sp>
      <p:sp>
        <p:nvSpPr>
          <p:cNvPr id="30731" name="Line 13"/>
          <p:cNvSpPr>
            <a:spLocks noChangeShapeType="1"/>
          </p:cNvSpPr>
          <p:nvPr/>
        </p:nvSpPr>
        <p:spPr bwMode="auto">
          <a:xfrm flipH="1">
            <a:off x="1905000" y="2670175"/>
            <a:ext cx="6889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4021138" y="1154113"/>
            <a:ext cx="4697008" cy="4203700"/>
            <a:chOff x="4021138" y="1154113"/>
            <a:chExt cx="4697008" cy="4203700"/>
          </a:xfrm>
        </p:grpSpPr>
        <p:sp>
          <p:nvSpPr>
            <p:cNvPr id="30726" name="Text Box 6"/>
            <p:cNvSpPr txBox="1">
              <a:spLocks noChangeArrowheads="1"/>
            </p:cNvSpPr>
            <p:nvPr/>
          </p:nvSpPr>
          <p:spPr bwMode="auto">
            <a:xfrm>
              <a:off x="5630863" y="1154113"/>
              <a:ext cx="2674937" cy="36988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0">
                  <a:latin typeface="Calibri" pitchFamily="34" charset="0"/>
                </a:rPr>
                <a:t>Stack after call to </a:t>
              </a:r>
              <a:r>
                <a:rPr lang="en-US" sz="1800">
                  <a:latin typeface="Courier New" pitchFamily="49" charset="0"/>
                </a:rPr>
                <a:t>gets()</a:t>
              </a:r>
            </a:p>
          </p:txBody>
        </p:sp>
        <p:sp>
          <p:nvSpPr>
            <p:cNvPr id="365575" name="Rectangle 7"/>
            <p:cNvSpPr>
              <a:spLocks noChangeArrowheads="1"/>
            </p:cNvSpPr>
            <p:nvPr/>
          </p:nvSpPr>
          <p:spPr bwMode="auto">
            <a:xfrm>
              <a:off x="5727700" y="2819400"/>
              <a:ext cx="1066800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B</a:t>
              </a:r>
            </a:p>
          </p:txBody>
        </p:sp>
        <p:sp>
          <p:nvSpPr>
            <p:cNvPr id="365576" name="Rectangle 8"/>
            <p:cNvSpPr>
              <a:spLocks noChangeArrowheads="1"/>
            </p:cNvSpPr>
            <p:nvPr/>
          </p:nvSpPr>
          <p:spPr bwMode="auto">
            <a:xfrm>
              <a:off x="5727700" y="1600200"/>
              <a:ext cx="1066800" cy="1219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365579" name="Rectangle 11"/>
            <p:cNvSpPr>
              <a:spLocks noChangeArrowheads="1"/>
            </p:cNvSpPr>
            <p:nvPr/>
          </p:nvSpPr>
          <p:spPr bwMode="auto">
            <a:xfrm>
              <a:off x="5727700" y="4724400"/>
              <a:ext cx="1066800" cy="6223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30732" name="Text Box 14"/>
            <p:cNvSpPr txBox="1">
              <a:spLocks noChangeArrowheads="1"/>
            </p:cNvSpPr>
            <p:nvPr/>
          </p:nvSpPr>
          <p:spPr bwMode="auto">
            <a:xfrm>
              <a:off x="7162800" y="2023547"/>
              <a:ext cx="155534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 smtClean="0">
                  <a:latin typeface="Courier New" pitchFamily="49" charset="0"/>
                </a:rPr>
                <a:t>P</a:t>
              </a:r>
              <a:r>
                <a:rPr lang="en-US" sz="1800" b="0" dirty="0" smtClean="0">
                  <a:latin typeface="Courier New" pitchFamily="49" charset="0"/>
                </a:rPr>
                <a:t> </a:t>
              </a:r>
              <a:r>
                <a:rPr lang="en-US" sz="1800" b="0" dirty="0">
                  <a:latin typeface="Calibri" pitchFamily="34" charset="0"/>
                </a:rPr>
                <a:t>stack frame</a:t>
              </a:r>
            </a:p>
          </p:txBody>
        </p:sp>
        <p:sp>
          <p:nvSpPr>
            <p:cNvPr id="30733" name="Text Box 15"/>
            <p:cNvSpPr txBox="1">
              <a:spLocks noChangeArrowheads="1"/>
            </p:cNvSpPr>
            <p:nvPr/>
          </p:nvSpPr>
          <p:spPr bwMode="auto">
            <a:xfrm>
              <a:off x="7162800" y="4097615"/>
              <a:ext cx="1469009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 smtClean="0">
                  <a:latin typeface="Courier New" pitchFamily="49" charset="0"/>
                </a:rPr>
                <a:t>Q</a:t>
              </a:r>
              <a:r>
                <a:rPr lang="en-US" sz="1800" b="0" dirty="0" smtClean="0">
                  <a:latin typeface="Calibri" pitchFamily="34" charset="0"/>
                </a:rPr>
                <a:t> </a:t>
              </a:r>
              <a:r>
                <a:rPr lang="en-US" sz="1800" b="0" dirty="0">
                  <a:latin typeface="Calibri" pitchFamily="34" charset="0"/>
                </a:rPr>
                <a:t>stack frame</a:t>
              </a:r>
            </a:p>
          </p:txBody>
        </p:sp>
        <p:sp>
          <p:nvSpPr>
            <p:cNvPr id="30734" name="Text Box 16"/>
            <p:cNvSpPr txBox="1">
              <a:spLocks noChangeArrowheads="1"/>
            </p:cNvSpPr>
            <p:nvPr/>
          </p:nvSpPr>
          <p:spPr bwMode="auto">
            <a:xfrm>
              <a:off x="4975225" y="4478338"/>
              <a:ext cx="314325" cy="36988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>
                  <a:latin typeface="Calibri" pitchFamily="34" charset="0"/>
                </a:rPr>
                <a:t>B</a:t>
              </a:r>
            </a:p>
          </p:txBody>
        </p:sp>
        <p:sp>
          <p:nvSpPr>
            <p:cNvPr id="30735" name="Line 17"/>
            <p:cNvSpPr>
              <a:spLocks noChangeShapeType="1"/>
            </p:cNvSpPr>
            <p:nvPr/>
          </p:nvSpPr>
          <p:spPr bwMode="auto">
            <a:xfrm>
              <a:off x="5267325" y="4665663"/>
              <a:ext cx="396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65586" name="Rectangle 18"/>
            <p:cNvSpPr>
              <a:spLocks noChangeArrowheads="1"/>
            </p:cNvSpPr>
            <p:nvPr/>
          </p:nvSpPr>
          <p:spPr bwMode="auto">
            <a:xfrm>
              <a:off x="5727700" y="4078288"/>
              <a:ext cx="1066800" cy="64611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exploit</a:t>
              </a:r>
            </a:p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code</a:t>
              </a:r>
            </a:p>
          </p:txBody>
        </p:sp>
        <p:sp>
          <p:nvSpPr>
            <p:cNvPr id="365587" name="Rectangle 19"/>
            <p:cNvSpPr>
              <a:spLocks noChangeArrowheads="1"/>
            </p:cNvSpPr>
            <p:nvPr/>
          </p:nvSpPr>
          <p:spPr bwMode="auto">
            <a:xfrm>
              <a:off x="5727700" y="3159125"/>
              <a:ext cx="1065213" cy="9366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pad</a:t>
              </a:r>
            </a:p>
          </p:txBody>
        </p:sp>
        <p:sp>
          <p:nvSpPr>
            <p:cNvPr id="30738" name="Text Box 21"/>
            <p:cNvSpPr txBox="1">
              <a:spLocks noChangeArrowheads="1"/>
            </p:cNvSpPr>
            <p:nvPr/>
          </p:nvSpPr>
          <p:spPr bwMode="auto">
            <a:xfrm>
              <a:off x="4021138" y="3451225"/>
              <a:ext cx="1371600" cy="6461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US" sz="1800" b="0">
                  <a:latin typeface="Calibri" pitchFamily="34" charset="0"/>
                </a:rPr>
                <a:t>data written</a:t>
              </a:r>
            </a:p>
            <a:p>
              <a:pPr eaLnBrk="0" hangingPunct="0"/>
              <a:r>
                <a:rPr lang="en-US" sz="1800" b="0">
                  <a:latin typeface="Calibri" pitchFamily="34" charset="0"/>
                </a:rPr>
                <a:t>by </a:t>
              </a:r>
              <a:r>
                <a:rPr lang="en-US" sz="1800">
                  <a:latin typeface="Courier New" pitchFamily="49" charset="0"/>
                </a:rPr>
                <a:t>gets()</a:t>
              </a:r>
            </a:p>
          </p:txBody>
        </p:sp>
        <p:sp>
          <p:nvSpPr>
            <p:cNvPr id="30739" name="AutoShape 16"/>
            <p:cNvSpPr>
              <a:spLocks/>
            </p:cNvSpPr>
            <p:nvPr/>
          </p:nvSpPr>
          <p:spPr bwMode="auto">
            <a:xfrm rot="10800000">
              <a:off x="6892925" y="1600200"/>
              <a:ext cx="228600" cy="1600200"/>
            </a:xfrm>
            <a:prstGeom prst="leftBrace">
              <a:avLst>
                <a:gd name="adj1" fmla="val 74991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latin typeface="Calibri" pitchFamily="34" charset="0"/>
              </a:endParaRPr>
            </a:p>
          </p:txBody>
        </p:sp>
        <p:sp>
          <p:nvSpPr>
            <p:cNvPr id="30740" name="AutoShape 16"/>
            <p:cNvSpPr>
              <a:spLocks/>
            </p:cNvSpPr>
            <p:nvPr/>
          </p:nvSpPr>
          <p:spPr bwMode="auto">
            <a:xfrm rot="10800000">
              <a:off x="6892925" y="3200400"/>
              <a:ext cx="228600" cy="2157413"/>
            </a:xfrm>
            <a:prstGeom prst="leftBrace">
              <a:avLst>
                <a:gd name="adj1" fmla="val 74976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latin typeface="Calibri" pitchFamily="34" charset="0"/>
              </a:endParaRPr>
            </a:p>
          </p:txBody>
        </p:sp>
        <p:sp>
          <p:nvSpPr>
            <p:cNvPr id="30741" name="AutoShape 16"/>
            <p:cNvSpPr>
              <a:spLocks/>
            </p:cNvSpPr>
            <p:nvPr/>
          </p:nvSpPr>
          <p:spPr bwMode="auto">
            <a:xfrm rot="10800000" flipH="1">
              <a:off x="5359400" y="2819400"/>
              <a:ext cx="228600" cy="1905000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1367003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Memory Layout</a:t>
            </a:r>
          </a:p>
          <a:p>
            <a:pPr>
              <a:defRPr/>
            </a:pPr>
            <a:r>
              <a:rPr lang="en-US" dirty="0" smtClean="0">
                <a:solidFill>
                  <a:srgbClr val="7F7F7F"/>
                </a:solidFill>
              </a:rPr>
              <a:t>Buffer Overflow</a:t>
            </a:r>
          </a:p>
          <a:p>
            <a:pPr lvl="1">
              <a:defRPr/>
            </a:pPr>
            <a:r>
              <a:rPr lang="en-US" dirty="0" smtClean="0">
                <a:solidFill>
                  <a:srgbClr val="7F7F7F"/>
                </a:solidFill>
              </a:rPr>
              <a:t>Vulnerability</a:t>
            </a:r>
          </a:p>
          <a:p>
            <a:pPr lvl="1">
              <a:defRPr/>
            </a:pPr>
            <a:r>
              <a:rPr lang="en-US" dirty="0" smtClean="0">
                <a:solidFill>
                  <a:srgbClr val="7F7F7F"/>
                </a:solidFill>
              </a:rPr>
              <a:t>Protection</a:t>
            </a:r>
          </a:p>
          <a:p>
            <a:pPr>
              <a:defRPr/>
            </a:pPr>
            <a:r>
              <a:rPr lang="en-US" dirty="0" smtClean="0">
                <a:solidFill>
                  <a:srgbClr val="7F7F7F"/>
                </a:solidFill>
              </a:rPr>
              <a:t>Unions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534400" cy="573087"/>
          </a:xfrm>
        </p:spPr>
        <p:txBody>
          <a:bodyPr/>
          <a:lstStyle/>
          <a:p>
            <a:pPr eaLnBrk="1" hangingPunct="1"/>
            <a:r>
              <a:rPr lang="en-US" smtClean="0"/>
              <a:t>Exploits Based on Buffer Overflows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327150"/>
            <a:ext cx="8281987" cy="5454650"/>
          </a:xfrm>
        </p:spPr>
        <p:txBody>
          <a:bodyPr/>
          <a:lstStyle/>
          <a:p>
            <a:pPr eaLnBrk="1" hangingPunct="1"/>
            <a:r>
              <a:rPr lang="en-US" i="1" dirty="0" smtClean="0">
                <a:solidFill>
                  <a:srgbClr val="C00000"/>
                </a:solidFill>
              </a:rPr>
              <a:t>Buffer overflow bugs can allow remote machines to execute arbitrary code on victim machines</a:t>
            </a:r>
          </a:p>
          <a:p>
            <a:pPr eaLnBrk="1" hangingPunct="1"/>
            <a:r>
              <a:rPr lang="en-US" dirty="0" smtClean="0"/>
              <a:t>Distressingly common in real </a:t>
            </a:r>
            <a:r>
              <a:rPr lang="en-US" dirty="0" err="1" smtClean="0"/>
              <a:t>progams</a:t>
            </a:r>
            <a:endParaRPr lang="en-US" dirty="0" smtClean="0"/>
          </a:p>
          <a:p>
            <a:pPr lvl="1" eaLnBrk="1" hangingPunct="1"/>
            <a:r>
              <a:rPr lang="en-US" dirty="0" smtClean="0"/>
              <a:t>Programmers keep making the same mistakes </a:t>
            </a:r>
            <a:r>
              <a:rPr lang="en-US" dirty="0" smtClean="0">
                <a:sym typeface="Wingdings"/>
              </a:rPr>
              <a:t></a:t>
            </a:r>
          </a:p>
          <a:p>
            <a:pPr lvl="1" eaLnBrk="1" hangingPunct="1"/>
            <a:r>
              <a:rPr lang="en-US" dirty="0" smtClean="0">
                <a:sym typeface="Wingdings"/>
              </a:rPr>
              <a:t>Recent measures make these attacks much more difficult</a:t>
            </a:r>
            <a:endParaRPr lang="en-US" dirty="0" smtClean="0"/>
          </a:p>
          <a:p>
            <a:pPr eaLnBrk="1" hangingPunct="1"/>
            <a:r>
              <a:rPr lang="en-US" dirty="0" smtClean="0"/>
              <a:t>Examples across the decades</a:t>
            </a:r>
          </a:p>
          <a:p>
            <a:pPr lvl="1" eaLnBrk="1" hangingPunct="1"/>
            <a:r>
              <a:rPr lang="en-US" dirty="0" smtClean="0"/>
              <a:t>Original “Internet worm” (1988)</a:t>
            </a:r>
          </a:p>
          <a:p>
            <a:pPr lvl="1" eaLnBrk="1" hangingPunct="1"/>
            <a:r>
              <a:rPr lang="en-US" dirty="0" smtClean="0"/>
              <a:t>“IM wars” (1999)</a:t>
            </a:r>
          </a:p>
          <a:p>
            <a:pPr lvl="1" eaLnBrk="1" hangingPunct="1"/>
            <a:r>
              <a:rPr lang="en-US" dirty="0" smtClean="0"/>
              <a:t>Twilight hack on Wii (2000s)</a:t>
            </a:r>
          </a:p>
          <a:p>
            <a:pPr lvl="1" eaLnBrk="1" hangingPunct="1"/>
            <a:r>
              <a:rPr lang="en-US" dirty="0" smtClean="0"/>
              <a:t>… and many, many more</a:t>
            </a:r>
          </a:p>
          <a:p>
            <a:pPr eaLnBrk="1" hangingPunct="1"/>
            <a:r>
              <a:rPr lang="en-US" dirty="0" smtClean="0"/>
              <a:t>You will learn some of the tricks in </a:t>
            </a:r>
            <a:r>
              <a:rPr lang="en-US" dirty="0" err="1" smtClean="0"/>
              <a:t>attacklab</a:t>
            </a:r>
            <a:endParaRPr lang="en-US" dirty="0" smtClean="0"/>
          </a:p>
          <a:p>
            <a:pPr lvl="1" eaLnBrk="1" hangingPunct="1"/>
            <a:r>
              <a:rPr lang="en-US" dirty="0" smtClean="0"/>
              <a:t>Hopefully to convince you to never leave such holes in your programs!!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5344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Example: the original Internet worm (1988)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327150"/>
            <a:ext cx="8281987" cy="5454650"/>
          </a:xfrm>
        </p:spPr>
        <p:txBody>
          <a:bodyPr/>
          <a:lstStyle/>
          <a:p>
            <a:pPr eaLnBrk="1" hangingPunct="1"/>
            <a:r>
              <a:rPr lang="en-US" dirty="0" smtClean="0"/>
              <a:t>Exploited a few vulnerabilities to spread</a:t>
            </a:r>
          </a:p>
          <a:p>
            <a:pPr lvl="1" eaLnBrk="1" hangingPunct="1"/>
            <a:r>
              <a:rPr lang="en-US" dirty="0" smtClean="0"/>
              <a:t>Early versions of the finger server (</a:t>
            </a:r>
            <a:r>
              <a:rPr lang="en-US" dirty="0" err="1" smtClean="0"/>
              <a:t>fingerd</a:t>
            </a:r>
            <a:r>
              <a:rPr lang="en-US" dirty="0" smtClean="0"/>
              <a:t>) used </a:t>
            </a:r>
            <a:r>
              <a:rPr lang="en-US" b="1" dirty="0" smtClean="0">
                <a:latin typeface="Courier New" pitchFamily="49" charset="0"/>
              </a:rPr>
              <a:t>gets()</a:t>
            </a:r>
            <a:r>
              <a:rPr lang="en-US" b="1" dirty="0" smtClean="0"/>
              <a:t> </a:t>
            </a:r>
            <a:r>
              <a:rPr lang="en-US" dirty="0" smtClean="0"/>
              <a:t>to read the argument sent by the client:</a:t>
            </a:r>
          </a:p>
          <a:p>
            <a:pPr lvl="2" eaLnBrk="1" hangingPunct="1"/>
            <a:r>
              <a:rPr lang="en-US" b="1" dirty="0" smtClean="0">
                <a:latin typeface="Courier New" pitchFamily="49" charset="0"/>
              </a:rPr>
              <a:t>finger </a:t>
            </a:r>
            <a:r>
              <a:rPr lang="en-US" b="1" dirty="0" err="1" smtClean="0">
                <a:latin typeface="Courier New" pitchFamily="49" charset="0"/>
              </a:rPr>
              <a:t>droh@cs.cmu.edu</a:t>
            </a:r>
            <a:endParaRPr lang="en-US" b="1" dirty="0" smtClean="0">
              <a:latin typeface="Courier New" pitchFamily="49" charset="0"/>
            </a:endParaRPr>
          </a:p>
          <a:p>
            <a:pPr lvl="1" eaLnBrk="1" hangingPunct="1"/>
            <a:r>
              <a:rPr lang="en-US" dirty="0" smtClean="0"/>
              <a:t>Worm attacked </a:t>
            </a:r>
            <a:r>
              <a:rPr lang="en-US" dirty="0" err="1" smtClean="0"/>
              <a:t>fingerd</a:t>
            </a:r>
            <a:r>
              <a:rPr lang="en-US" dirty="0" smtClean="0"/>
              <a:t> server by sending phony argument:</a:t>
            </a:r>
          </a:p>
          <a:p>
            <a:pPr lvl="2" eaLnBrk="1" hangingPunct="1"/>
            <a:r>
              <a:rPr lang="en-US" b="1" dirty="0" smtClean="0">
                <a:latin typeface="Courier New" pitchFamily="49" charset="0"/>
              </a:rPr>
              <a:t>finger</a:t>
            </a:r>
            <a:r>
              <a:rPr lang="en-US" b="1" i="1" dirty="0" smtClean="0">
                <a:latin typeface="Courier New" pitchFamily="49" charset="0"/>
              </a:rPr>
              <a:t> “exploit-code  padding  new-return-address”</a:t>
            </a:r>
          </a:p>
          <a:p>
            <a:pPr lvl="2" eaLnBrk="1" hangingPunct="1"/>
            <a:r>
              <a:rPr lang="en-US" dirty="0" smtClean="0"/>
              <a:t>exploit code: executed a root shell on the victim machine with a direct TCP connection to the attacker.</a:t>
            </a:r>
          </a:p>
          <a:p>
            <a:pPr eaLnBrk="1" hangingPunct="1"/>
            <a:r>
              <a:rPr lang="en-US" dirty="0" smtClean="0"/>
              <a:t>Once on a machine, scanned for other machines to attack</a:t>
            </a:r>
          </a:p>
          <a:p>
            <a:pPr lvl="1" eaLnBrk="1" hangingPunct="1"/>
            <a:r>
              <a:rPr lang="en-US" dirty="0"/>
              <a:t>i</a:t>
            </a:r>
            <a:r>
              <a:rPr lang="en-US" dirty="0" smtClean="0"/>
              <a:t>nvaded ~6000 computers in hours (10% of the Internet </a:t>
            </a:r>
            <a:r>
              <a:rPr lang="en-US" dirty="0" smtClean="0">
                <a:sym typeface="Wingdings"/>
              </a:rPr>
              <a:t> )</a:t>
            </a:r>
          </a:p>
          <a:p>
            <a:pPr lvl="2" eaLnBrk="1" hangingPunct="1"/>
            <a:r>
              <a:rPr lang="en-US" dirty="0">
                <a:sym typeface="Wingdings"/>
              </a:rPr>
              <a:t>s</a:t>
            </a:r>
            <a:r>
              <a:rPr lang="en-US" dirty="0" smtClean="0">
                <a:sym typeface="Wingdings"/>
              </a:rPr>
              <a:t>ee June 1989 article in </a:t>
            </a:r>
            <a:r>
              <a:rPr lang="en-US" i="1" dirty="0" smtClean="0">
                <a:sym typeface="Wingdings"/>
              </a:rPr>
              <a:t>Comm. of the ACM</a:t>
            </a:r>
            <a:endParaRPr lang="en-US" i="1" dirty="0" smtClean="0"/>
          </a:p>
          <a:p>
            <a:pPr lvl="1" eaLnBrk="1" hangingPunct="1"/>
            <a:r>
              <a:rPr lang="en-US" dirty="0"/>
              <a:t>t</a:t>
            </a:r>
            <a:r>
              <a:rPr lang="en-US" dirty="0" smtClean="0"/>
              <a:t>he young author of the worm was prosecuted…</a:t>
            </a:r>
          </a:p>
          <a:p>
            <a:pPr lvl="1" eaLnBrk="1" hangingPunct="1"/>
            <a:r>
              <a:rPr lang="en-US" dirty="0" smtClean="0"/>
              <a:t>and CERT was formed… still homed at CMU</a:t>
            </a:r>
          </a:p>
        </p:txBody>
      </p:sp>
    </p:spTree>
    <p:extLst>
      <p:ext uri="{BB962C8B-B14F-4D97-AF65-F5344CB8AC3E}">
        <p14:creationId xmlns:p14="http://schemas.microsoft.com/office/powerpoint/2010/main" val="137972303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8580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Example 2: IM War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07388" cy="2819400"/>
          </a:xfrm>
        </p:spPr>
        <p:txBody>
          <a:bodyPr/>
          <a:lstStyle/>
          <a:p>
            <a:pPr eaLnBrk="1" hangingPunct="1"/>
            <a:r>
              <a:rPr lang="en-US" dirty="0" smtClean="0"/>
              <a:t>July, 1999</a:t>
            </a:r>
          </a:p>
          <a:p>
            <a:pPr lvl="1" eaLnBrk="1" hangingPunct="1"/>
            <a:r>
              <a:rPr lang="en-US" dirty="0" smtClean="0"/>
              <a:t>Microsoft launches MSN Messenger (instant messaging system).</a:t>
            </a:r>
          </a:p>
          <a:p>
            <a:pPr lvl="1" eaLnBrk="1" hangingPunct="1"/>
            <a:r>
              <a:rPr lang="en-US" dirty="0" smtClean="0"/>
              <a:t>Messenger clients can access popular AOL Instant Messaging Service (AIM) servers</a:t>
            </a:r>
          </a:p>
          <a:p>
            <a:pPr eaLnBrk="1" hangingPunct="1"/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356356" name="Oval 4"/>
          <p:cNvSpPr>
            <a:spLocks noChangeArrowheads="1"/>
          </p:cNvSpPr>
          <p:nvPr/>
        </p:nvSpPr>
        <p:spPr bwMode="auto">
          <a:xfrm>
            <a:off x="5748337" y="3978275"/>
            <a:ext cx="1095375" cy="9096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AIM</a:t>
            </a:r>
          </a:p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server</a:t>
            </a:r>
          </a:p>
        </p:txBody>
      </p:sp>
      <p:sp>
        <p:nvSpPr>
          <p:cNvPr id="356357" name="Oval 5"/>
          <p:cNvSpPr>
            <a:spLocks noChangeArrowheads="1"/>
          </p:cNvSpPr>
          <p:nvPr/>
        </p:nvSpPr>
        <p:spPr bwMode="auto">
          <a:xfrm>
            <a:off x="4741862" y="2971800"/>
            <a:ext cx="998538" cy="9096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AIM</a:t>
            </a:r>
          </a:p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client</a:t>
            </a:r>
          </a:p>
        </p:txBody>
      </p:sp>
      <p:sp>
        <p:nvSpPr>
          <p:cNvPr id="356358" name="Oval 6"/>
          <p:cNvSpPr>
            <a:spLocks noChangeArrowheads="1"/>
          </p:cNvSpPr>
          <p:nvPr/>
        </p:nvSpPr>
        <p:spPr bwMode="auto">
          <a:xfrm>
            <a:off x="4808537" y="5029200"/>
            <a:ext cx="998538" cy="9096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AIM</a:t>
            </a:r>
          </a:p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client</a:t>
            </a:r>
          </a:p>
        </p:txBody>
      </p:sp>
      <p:sp>
        <p:nvSpPr>
          <p:cNvPr id="20487" name="Oval 7"/>
          <p:cNvSpPr>
            <a:spLocks noChangeArrowheads="1"/>
          </p:cNvSpPr>
          <p:nvPr/>
        </p:nvSpPr>
        <p:spPr bwMode="auto">
          <a:xfrm>
            <a:off x="4071937" y="3978275"/>
            <a:ext cx="998538" cy="909638"/>
          </a:xfrm>
          <a:prstGeom prst="ellipse">
            <a:avLst/>
          </a:prstGeom>
          <a:solidFill>
            <a:srgbClr val="F1C7C7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>
                <a:latin typeface="Calibri" pitchFamily="34" charset="0"/>
              </a:rPr>
              <a:t>MSN</a:t>
            </a:r>
          </a:p>
          <a:p>
            <a:pPr algn="ctr" eaLnBrk="0" hangingPunct="0"/>
            <a:r>
              <a:rPr lang="en-US" sz="1800">
                <a:latin typeface="Calibri" pitchFamily="34" charset="0"/>
              </a:rPr>
              <a:t>client</a:t>
            </a:r>
          </a:p>
        </p:txBody>
      </p:sp>
      <p:sp>
        <p:nvSpPr>
          <p:cNvPr id="20488" name="Oval 8"/>
          <p:cNvSpPr>
            <a:spLocks noChangeArrowheads="1"/>
          </p:cNvSpPr>
          <p:nvPr/>
        </p:nvSpPr>
        <p:spPr bwMode="auto">
          <a:xfrm>
            <a:off x="2286000" y="3978275"/>
            <a:ext cx="1095375" cy="909638"/>
          </a:xfrm>
          <a:prstGeom prst="ellipse">
            <a:avLst/>
          </a:prstGeom>
          <a:solidFill>
            <a:srgbClr val="F1C7C7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>
                <a:latin typeface="Calibri" pitchFamily="34" charset="0"/>
              </a:rPr>
              <a:t>MSN</a:t>
            </a:r>
          </a:p>
          <a:p>
            <a:pPr algn="ctr" eaLnBrk="0" hangingPunct="0"/>
            <a:r>
              <a:rPr lang="en-US" sz="1800">
                <a:latin typeface="Calibri" pitchFamily="34" charset="0"/>
              </a:rPr>
              <a:t>server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3394075" y="44196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5072062" y="44196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>
            <a:off x="5646737" y="3717925"/>
            <a:ext cx="304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rot="5400000">
            <a:off x="5641975" y="4762500"/>
            <a:ext cx="304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86868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IM War (cont.)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07388" cy="5454650"/>
          </a:xfrm>
        </p:spPr>
        <p:txBody>
          <a:bodyPr/>
          <a:lstStyle/>
          <a:p>
            <a:pPr eaLnBrk="1" hangingPunct="1"/>
            <a:r>
              <a:rPr lang="en-US" dirty="0" smtClean="0"/>
              <a:t>August 1999</a:t>
            </a:r>
          </a:p>
          <a:p>
            <a:pPr lvl="1" eaLnBrk="1" hangingPunct="1"/>
            <a:r>
              <a:rPr lang="en-US" dirty="0" smtClean="0"/>
              <a:t>Mysteriously, Messenger clients can no longer access AIM servers</a:t>
            </a:r>
          </a:p>
          <a:p>
            <a:pPr lvl="1" eaLnBrk="1" hangingPunct="1"/>
            <a:r>
              <a:rPr lang="en-US" dirty="0" smtClean="0"/>
              <a:t>Microsoft and AOL begin the IM war:</a:t>
            </a:r>
          </a:p>
          <a:p>
            <a:pPr lvl="2" eaLnBrk="1" hangingPunct="1"/>
            <a:r>
              <a:rPr lang="en-US" dirty="0" smtClean="0"/>
              <a:t>AOL changes server to disallow Messenger clients</a:t>
            </a:r>
          </a:p>
          <a:p>
            <a:pPr lvl="2" eaLnBrk="1" hangingPunct="1"/>
            <a:r>
              <a:rPr lang="en-US" dirty="0" smtClean="0"/>
              <a:t>Microsoft makes changes to clients to defeat AOL changes</a:t>
            </a:r>
          </a:p>
          <a:p>
            <a:pPr lvl="2" eaLnBrk="1" hangingPunct="1"/>
            <a:r>
              <a:rPr lang="en-US" dirty="0" smtClean="0"/>
              <a:t>At least 13 such skirmishes</a:t>
            </a:r>
          </a:p>
          <a:p>
            <a:pPr lvl="1" eaLnBrk="1" hangingPunct="1"/>
            <a:r>
              <a:rPr lang="en-US" dirty="0" smtClean="0"/>
              <a:t>What was really happening?</a:t>
            </a:r>
          </a:p>
          <a:p>
            <a:pPr lvl="2" eaLnBrk="1" hangingPunct="1"/>
            <a:r>
              <a:rPr lang="en-US" dirty="0" smtClean="0"/>
              <a:t>AOL had discovered a buffer </a:t>
            </a:r>
            <a:r>
              <a:rPr lang="en-US" dirty="0"/>
              <a:t>overflow bug in </a:t>
            </a:r>
            <a:r>
              <a:rPr lang="en-US" dirty="0" smtClean="0"/>
              <a:t>their own AIM </a:t>
            </a:r>
            <a:r>
              <a:rPr lang="en-US" dirty="0"/>
              <a:t>clients</a:t>
            </a:r>
          </a:p>
          <a:p>
            <a:pPr lvl="2" eaLnBrk="1" hangingPunct="1"/>
            <a:r>
              <a:rPr lang="en-US" dirty="0" smtClean="0"/>
              <a:t>They exploited it to detect and block Microsoft: the exploit code returned a </a:t>
            </a:r>
            <a:r>
              <a:rPr lang="en-US" dirty="0"/>
              <a:t>4-byte signature (the bytes at some location in the AIM client) to </a:t>
            </a:r>
            <a:r>
              <a:rPr lang="en-US" dirty="0" smtClean="0"/>
              <a:t>server</a:t>
            </a:r>
            <a:endParaRPr lang="en-US" dirty="0"/>
          </a:p>
          <a:p>
            <a:pPr lvl="2" eaLnBrk="1" hangingPunct="1"/>
            <a:r>
              <a:rPr lang="en-US" dirty="0"/>
              <a:t>When Microsoft changed code to match signature, AOL changed signature </a:t>
            </a:r>
            <a:r>
              <a:rPr lang="en-US" dirty="0" smtClean="0"/>
              <a:t>location</a:t>
            </a:r>
            <a:endParaRPr lang="en-US" dirty="0"/>
          </a:p>
          <a:p>
            <a:pPr lvl="2" eaLnBrk="1" hangingPunct="1"/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991600" cy="5486400"/>
          </a:xfrm>
        </p:spPr>
        <p:txBody>
          <a:bodyPr/>
          <a:lstStyle/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Date: Wed, 11 Aug 1999 11:30:57 -0700 (PDT)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From: Phil Bucking &lt;philbucking@yahoo.com&gt;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Subject: AOL exploiting buffer overrun bug in their own software!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To: rms@pharlap.com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 smtClean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Mr. Smith,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 smtClean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I am writing you because I have discovered something that I think you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might find interesting because you are an Internet security expert with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experience in this area. I have also tried to contact AOL but received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no response.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 smtClean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I am a developer who has been working on a revolutionary new instant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messaging client that should be released later this year.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...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It appears that the AIM client has a buffer overrun bug. By itself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this might not be the end of the world, as MS surely has had its share.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But AOL is now *exploiting their own buffer overrun bug* to help in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its efforts to block MS Instant Messenger.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....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Since you have significant credibility with the press I hope that you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can use this information to help inform people that behind AOL's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friendly exterior they are nefariously compromising peoples' security.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 smtClean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Sincerely,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Phil Bucking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Founder, Bucking Consulting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philbucking@yahoo.com</a:t>
            </a:r>
          </a:p>
        </p:txBody>
      </p:sp>
      <p:sp>
        <p:nvSpPr>
          <p:cNvPr id="367620" name="Text Box 4"/>
          <p:cNvSpPr txBox="1">
            <a:spLocks noChangeArrowheads="1"/>
          </p:cNvSpPr>
          <p:nvPr/>
        </p:nvSpPr>
        <p:spPr bwMode="auto">
          <a:xfrm>
            <a:off x="4114800" y="5429250"/>
            <a:ext cx="4419600" cy="120015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i="1" dirty="0">
                <a:latin typeface="Calibri" pitchFamily="34" charset="0"/>
              </a:rPr>
              <a:t>It was later determined that this email originated from within Microsoft!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2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Aside: Worms and Viruses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Worm: A program that</a:t>
            </a:r>
          </a:p>
          <a:p>
            <a:pPr lvl="1" eaLnBrk="1" hangingPunct="1"/>
            <a:r>
              <a:rPr lang="en-US" dirty="0" smtClean="0"/>
              <a:t>Can run by itself</a:t>
            </a:r>
          </a:p>
          <a:p>
            <a:pPr lvl="1" eaLnBrk="1" hangingPunct="1"/>
            <a:r>
              <a:rPr lang="en-US" dirty="0" smtClean="0"/>
              <a:t>Can propagate a fully working version of itself to other computers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Virus: Code that</a:t>
            </a:r>
          </a:p>
          <a:p>
            <a:pPr lvl="1" eaLnBrk="1" hangingPunct="1"/>
            <a:r>
              <a:rPr lang="en-US" dirty="0" smtClean="0"/>
              <a:t>Adds itself to other programs</a:t>
            </a:r>
          </a:p>
          <a:p>
            <a:pPr lvl="1" eaLnBrk="1" hangingPunct="1"/>
            <a:r>
              <a:rPr lang="en-US" dirty="0" smtClean="0"/>
              <a:t>Does not run independently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Both are (usually) designed to spread among computers and to wreak havoc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7630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OK, what to do about buffer overflow attacks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327150"/>
            <a:ext cx="8281987" cy="5454650"/>
          </a:xfrm>
        </p:spPr>
        <p:txBody>
          <a:bodyPr/>
          <a:lstStyle/>
          <a:p>
            <a:pPr eaLnBrk="1" hangingPunct="1"/>
            <a:r>
              <a:rPr lang="en-US" dirty="0" smtClean="0"/>
              <a:t>Avoid overflow vulnerabilities</a:t>
            </a:r>
          </a:p>
          <a:p>
            <a:pPr lvl="2" eaLnBrk="1" hangingPunct="1"/>
            <a:endParaRPr lang="en-US" dirty="0" smtClean="0"/>
          </a:p>
          <a:p>
            <a:pPr eaLnBrk="1" hangingPunct="1"/>
            <a:r>
              <a:rPr lang="en-US" dirty="0" smtClean="0"/>
              <a:t>Employ system-level protections</a:t>
            </a:r>
          </a:p>
          <a:p>
            <a:pPr lvl="2" eaLnBrk="1" hangingPunct="1"/>
            <a:endParaRPr lang="en-US" dirty="0" smtClean="0"/>
          </a:p>
          <a:p>
            <a:pPr eaLnBrk="1" hangingPunct="1"/>
            <a:r>
              <a:rPr lang="en-US" dirty="0" smtClean="0"/>
              <a:t>Have compiler use “stack canaries”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smtClean="0"/>
              <a:t>Lets talk about each…</a:t>
            </a:r>
          </a:p>
        </p:txBody>
      </p:sp>
    </p:spTree>
    <p:extLst>
      <p:ext uri="{BB962C8B-B14F-4D97-AF65-F5344CB8AC3E}">
        <p14:creationId xmlns:p14="http://schemas.microsoft.com/office/powerpoint/2010/main" val="132759547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457200"/>
            <a:ext cx="8658225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1. Avoid Overflow Vulnerabilities in Code (!)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9113" y="4038600"/>
            <a:ext cx="8091487" cy="248285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dirty="0" smtClean="0"/>
              <a:t>For example, use library routines that limit string lengths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err="1" smtClean="0">
                <a:latin typeface="Courier New" pitchFamily="49" charset="0"/>
              </a:rPr>
              <a:t>fgets</a:t>
            </a:r>
            <a:r>
              <a:rPr lang="en-US" dirty="0" smtClean="0"/>
              <a:t> instead of </a:t>
            </a:r>
            <a:r>
              <a:rPr lang="en-US" b="1" dirty="0" smtClean="0">
                <a:latin typeface="Courier New" pitchFamily="49" charset="0"/>
              </a:rPr>
              <a:t>gets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strncpy</a:t>
            </a:r>
            <a:r>
              <a:rPr lang="en-US" dirty="0" smtClean="0"/>
              <a:t> instead of </a:t>
            </a:r>
            <a:r>
              <a:rPr lang="en-US" b="1" dirty="0" err="1" smtClean="0">
                <a:latin typeface="Courier New" pitchFamily="49" charset="0"/>
              </a:rPr>
              <a:t>strcpy</a:t>
            </a:r>
            <a:endParaRPr lang="en-US" b="1" dirty="0" smtClean="0"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Don’t use </a:t>
            </a:r>
            <a:r>
              <a:rPr lang="en-US" b="1" dirty="0" err="1" smtClean="0">
                <a:latin typeface="Courier New" pitchFamily="49" charset="0"/>
              </a:rPr>
              <a:t>scanf</a:t>
            </a:r>
            <a:r>
              <a:rPr lang="en-US" dirty="0" smtClean="0"/>
              <a:t> with </a:t>
            </a:r>
            <a:r>
              <a:rPr lang="en-US" b="1" dirty="0" smtClean="0">
                <a:latin typeface="Courier New" pitchFamily="49" charset="0"/>
              </a:rPr>
              <a:t>%s</a:t>
            </a:r>
            <a:r>
              <a:rPr lang="en-US" dirty="0" smtClean="0"/>
              <a:t> conversion specification</a:t>
            </a:r>
          </a:p>
          <a:p>
            <a:pPr lvl="2" eaLnBrk="1" hangingPunct="1">
              <a:lnSpc>
                <a:spcPct val="97000"/>
              </a:lnSpc>
            </a:pPr>
            <a:r>
              <a:rPr lang="en-US" dirty="0" smtClean="0"/>
              <a:t>Use </a:t>
            </a:r>
            <a:r>
              <a:rPr lang="en-US" b="1" dirty="0" err="1" smtClean="0">
                <a:latin typeface="Courier New" pitchFamily="49" charset="0"/>
              </a:rPr>
              <a:t>fgets</a:t>
            </a:r>
            <a:r>
              <a:rPr lang="en-US" dirty="0" smtClean="0"/>
              <a:t> to read the string</a:t>
            </a:r>
          </a:p>
          <a:p>
            <a:pPr lvl="2" eaLnBrk="1" hangingPunct="1">
              <a:lnSpc>
                <a:spcPct val="97000"/>
              </a:lnSpc>
            </a:pPr>
            <a:r>
              <a:rPr lang="en-US" dirty="0" smtClean="0"/>
              <a:t>Or use </a:t>
            </a:r>
            <a:r>
              <a:rPr lang="en-US" b="1" dirty="0" smtClean="0">
                <a:latin typeface="Courier New" pitchFamily="49" charset="0"/>
              </a:rPr>
              <a:t>%ns</a:t>
            </a:r>
            <a:r>
              <a:rPr lang="en-US" b="1" dirty="0" smtClean="0"/>
              <a:t>  </a:t>
            </a:r>
            <a:r>
              <a:rPr lang="en-US" dirty="0" smtClean="0"/>
              <a:t>where </a:t>
            </a:r>
            <a:r>
              <a:rPr lang="en-US" b="1" dirty="0" smtClean="0">
                <a:latin typeface="Courier New" pitchFamily="49" charset="0"/>
              </a:rPr>
              <a:t>n</a:t>
            </a:r>
            <a:r>
              <a:rPr lang="en-US" dirty="0" smtClean="0"/>
              <a:t> is a suitable integer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609600" y="1447800"/>
            <a:ext cx="59436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800">
                <a:latin typeface="Courier New" pitchFamily="49" charset="0"/>
                <a:ea typeface="MS Mincho" pitchFamily="49" charset="-128"/>
              </a:rPr>
            </a:br>
            <a:r>
              <a:rPr lang="en-US" sz="180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800">
                <a:latin typeface="Courier New" pitchFamily="49" charset="0"/>
                <a:ea typeface="MS Mincho" pitchFamily="49" charset="-128"/>
              </a:rPr>
            </a:br>
            <a:r>
              <a:rPr lang="en-US" sz="180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800">
                <a:latin typeface="Courier New" pitchFamily="49" charset="0"/>
                <a:ea typeface="MS Mincho" pitchFamily="49" charset="-128"/>
              </a:rPr>
            </a:br>
            <a:r>
              <a:rPr lang="en-US" sz="1800">
                <a:latin typeface="Courier New" pitchFamily="49" charset="0"/>
                <a:ea typeface="MS Mincho" pitchFamily="49" charset="-128"/>
              </a:rPr>
              <a:t>    char buf[4];  /* Way too small! */</a:t>
            </a:r>
            <a:br>
              <a:rPr lang="en-US" sz="1800">
                <a:latin typeface="Courier New" pitchFamily="49" charset="0"/>
                <a:ea typeface="MS Mincho" pitchFamily="49" charset="-128"/>
              </a:rPr>
            </a:br>
            <a:r>
              <a:rPr lang="en-US" sz="1800">
                <a:latin typeface="Courier New" pitchFamily="49" charset="0"/>
                <a:ea typeface="MS Mincho" pitchFamily="49" charset="-128"/>
              </a:rPr>
              <a:t>    fgets(buf, 4, stdin);</a:t>
            </a:r>
            <a:br>
              <a:rPr lang="en-US" sz="1800">
                <a:latin typeface="Courier New" pitchFamily="49" charset="0"/>
                <a:ea typeface="MS Mincho" pitchFamily="49" charset="-128"/>
              </a:rPr>
            </a:br>
            <a:r>
              <a:rPr lang="en-US" sz="1800">
                <a:latin typeface="Courier New" pitchFamily="49" charset="0"/>
                <a:ea typeface="MS Mincho" pitchFamily="49" charset="-128"/>
              </a:rPr>
              <a:t>    puts(buf);</a:t>
            </a:r>
            <a:br>
              <a:rPr lang="en-US" sz="1800">
                <a:latin typeface="Courier New" pitchFamily="49" charset="0"/>
                <a:ea typeface="MS Mincho" pitchFamily="49" charset="-128"/>
              </a:rPr>
            </a:br>
            <a:r>
              <a:rPr lang="en-US" sz="180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077200" cy="533400"/>
          </a:xfrm>
        </p:spPr>
        <p:txBody>
          <a:bodyPr/>
          <a:lstStyle/>
          <a:p>
            <a:pPr eaLnBrk="1" hangingPunct="1"/>
            <a:r>
              <a:rPr lang="en-US" dirty="0" smtClean="0"/>
              <a:t>2. System-Level Protections can help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366713" y="1328738"/>
            <a:ext cx="4433887" cy="2938462"/>
          </a:xfrm>
        </p:spPr>
        <p:txBody>
          <a:bodyPr/>
          <a:lstStyle/>
          <a:p>
            <a:pPr eaLnBrk="1" hangingPunct="1"/>
            <a:r>
              <a:rPr lang="en-US" dirty="0" smtClean="0"/>
              <a:t>Randomized stack offsets</a:t>
            </a:r>
          </a:p>
          <a:p>
            <a:pPr lvl="1" eaLnBrk="1" hangingPunct="1"/>
            <a:r>
              <a:rPr lang="en-US" dirty="0" smtClean="0"/>
              <a:t>At start of program, allocate random amount of space on stack</a:t>
            </a:r>
          </a:p>
          <a:p>
            <a:pPr lvl="1" eaLnBrk="1" hangingPunct="1"/>
            <a:r>
              <a:rPr lang="en-US" dirty="0" smtClean="0"/>
              <a:t>Shifts stack addresses for entire program</a:t>
            </a:r>
          </a:p>
          <a:p>
            <a:pPr lvl="1" eaLnBrk="1" hangingPunct="1"/>
            <a:r>
              <a:rPr lang="en-US" dirty="0" smtClean="0"/>
              <a:t>Makes it difficult for hacker to predict beginning of inserted code</a:t>
            </a:r>
          </a:p>
          <a:p>
            <a:pPr lvl="1" eaLnBrk="1" hangingPunct="1"/>
            <a:r>
              <a:rPr lang="en-US" dirty="0" smtClean="0"/>
              <a:t>E.g.: 5 executions of memory allocation code</a:t>
            </a:r>
          </a:p>
          <a:p>
            <a:pPr lvl="1" eaLnBrk="1" hangingPunct="1"/>
            <a:endParaRPr lang="en-US" dirty="0"/>
          </a:p>
          <a:p>
            <a:pPr lvl="2" eaLnBrk="1" hangingPunct="1"/>
            <a:r>
              <a:rPr lang="en-US" dirty="0" smtClean="0"/>
              <a:t>Stack repositioned each time program executes</a:t>
            </a:r>
          </a:p>
          <a:p>
            <a:pPr lvl="1" eaLnBrk="1" hangingPunct="1"/>
            <a:endParaRPr lang="en-US" dirty="0" smtClean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9632303"/>
              </p:ext>
            </p:extLst>
          </p:nvPr>
        </p:nvGraphicFramePr>
        <p:xfrm>
          <a:off x="1143000" y="3425825"/>
          <a:ext cx="6858000" cy="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Worksheet" r:id="rId5" imgW="31750000" imgH="25400" progId="Excel.Sheet.12">
                  <p:embed/>
                </p:oleObj>
              </mc:Choice>
              <mc:Fallback>
                <p:oleObj name="Worksheet" r:id="rId5" imgW="31750000" imgH="254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43000" y="3425825"/>
                        <a:ext cx="6858000" cy="4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2818118"/>
              </p:ext>
            </p:extLst>
          </p:nvPr>
        </p:nvGraphicFramePr>
        <p:xfrm>
          <a:off x="357198" y="4876800"/>
          <a:ext cx="65532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Worksheet" r:id="rId8" imgW="6553200" imgH="203200" progId="Excel.Sheet.12">
                  <p:embed/>
                </p:oleObj>
              </mc:Choice>
              <mc:Fallback>
                <p:oleObj name="Worksheet" r:id="rId8" imgW="6553200" imgH="2032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57198" y="4876800"/>
                        <a:ext cx="6553200" cy="20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2" name="Group 51"/>
          <p:cNvGrpSpPr/>
          <p:nvPr/>
        </p:nvGrpSpPr>
        <p:grpSpPr>
          <a:xfrm>
            <a:off x="5979949" y="1328738"/>
            <a:ext cx="2688595" cy="4949546"/>
            <a:chOff x="5979949" y="1328738"/>
            <a:chExt cx="2688595" cy="4949546"/>
          </a:xfrm>
        </p:grpSpPr>
        <p:sp>
          <p:nvSpPr>
            <p:cNvPr id="53" name="Rectangle 4"/>
            <p:cNvSpPr>
              <a:spLocks/>
            </p:cNvSpPr>
            <p:nvPr/>
          </p:nvSpPr>
          <p:spPr bwMode="auto">
            <a:xfrm>
              <a:off x="7398544" y="3386138"/>
              <a:ext cx="1270000" cy="304800"/>
            </a:xfrm>
            <a:prstGeom prst="rect">
              <a:avLst/>
            </a:prstGeom>
            <a:solidFill>
              <a:srgbClr val="F2F2F2"/>
            </a:solidFill>
            <a:ln w="25400" cap="flat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/>
                  <a:ea typeface="Calibri Bold" charset="0"/>
                  <a:cs typeface="Courier New"/>
                  <a:sym typeface="Calibri Bold" charset="0"/>
                </a:rPr>
                <a:t>main</a:t>
              </a:r>
              <a:endParaRPr kumimoji="0" lang="en-US" sz="180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Calibri Bold" charset="0"/>
                <a:cs typeface="Courier New"/>
                <a:sym typeface="Calibri Bold" charset="0"/>
              </a:endParaRPr>
            </a:p>
          </p:txBody>
        </p:sp>
        <p:sp>
          <p:nvSpPr>
            <p:cNvPr id="54" name="Rectangle 5"/>
            <p:cNvSpPr>
              <a:spLocks/>
            </p:cNvSpPr>
            <p:nvPr/>
          </p:nvSpPr>
          <p:spPr bwMode="auto">
            <a:xfrm>
              <a:off x="7398544" y="3690938"/>
              <a:ext cx="1270000" cy="957262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Application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b="0" kern="0" dirty="0" smtClean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Code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Bold" charset="0"/>
                <a:ea typeface="Calibri Bold" charset="0"/>
                <a:cs typeface="Calibri Bold" charset="0"/>
                <a:sym typeface="Calibri Bold" charset="0"/>
              </a:endParaRPr>
            </a:p>
          </p:txBody>
        </p:sp>
        <p:sp>
          <p:nvSpPr>
            <p:cNvPr id="55" name="Rectangle 7"/>
            <p:cNvSpPr>
              <a:spLocks/>
            </p:cNvSpPr>
            <p:nvPr/>
          </p:nvSpPr>
          <p:spPr bwMode="auto">
            <a:xfrm>
              <a:off x="7398544" y="1404938"/>
              <a:ext cx="1270000" cy="304800"/>
            </a:xfrm>
            <a:prstGeom prst="rect">
              <a:avLst/>
            </a:prstGeom>
            <a:solidFill>
              <a:srgbClr val="F2F2F2"/>
            </a:solidFill>
            <a:ln w="25400" cap="flat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6" name="Rectangle 9"/>
            <p:cNvSpPr>
              <a:spLocks/>
            </p:cNvSpPr>
            <p:nvPr/>
          </p:nvSpPr>
          <p:spPr bwMode="auto">
            <a:xfrm>
              <a:off x="7398544" y="1709738"/>
              <a:ext cx="1270000" cy="1676400"/>
            </a:xfrm>
            <a:prstGeom prst="rect">
              <a:avLst/>
            </a:prstGeom>
            <a:solidFill>
              <a:srgbClr val="FF9999"/>
            </a:solidFill>
            <a:ln w="25400" cap="flat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Bold" charset="0"/>
                <a:ea typeface="Calibri Bold" charset="0"/>
                <a:cs typeface="Calibri Bold" charset="0"/>
                <a:sym typeface="Calibri Bold" charset="0"/>
              </a:endParaRPr>
            </a:p>
          </p:txBody>
        </p:sp>
        <p:sp>
          <p:nvSpPr>
            <p:cNvPr id="57" name="Rectangle 10"/>
            <p:cNvSpPr>
              <a:spLocks/>
            </p:cNvSpPr>
            <p:nvPr/>
          </p:nvSpPr>
          <p:spPr bwMode="auto">
            <a:xfrm>
              <a:off x="5979949" y="2243138"/>
              <a:ext cx="1002591" cy="630942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Random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b="0" kern="0" dirty="0" smtClean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allocation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Bold" charset="0"/>
                <a:ea typeface="Calibri Bold" charset="0"/>
                <a:cs typeface="Calibri Bold" charset="0"/>
                <a:sym typeface="Calibri Bold" charset="0"/>
              </a:endParaRPr>
            </a:p>
          </p:txBody>
        </p:sp>
        <p:sp>
          <p:nvSpPr>
            <p:cNvPr id="58" name="AutoShape 11"/>
            <p:cNvSpPr>
              <a:spLocks/>
            </p:cNvSpPr>
            <p:nvPr/>
          </p:nvSpPr>
          <p:spPr bwMode="auto">
            <a:xfrm>
              <a:off x="7150767" y="1704917"/>
              <a:ext cx="228600" cy="1681221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cubicBezTo>
                    <a:pt x="15635" y="21600"/>
                    <a:pt x="10800" y="20875"/>
                    <a:pt x="10800" y="19980"/>
                  </a:cubicBezTo>
                  <a:lnTo>
                    <a:pt x="10800" y="12420"/>
                  </a:lnTo>
                  <a:cubicBezTo>
                    <a:pt x="10800" y="11525"/>
                    <a:pt x="5965" y="10800"/>
                    <a:pt x="0" y="10800"/>
                  </a:cubicBezTo>
                  <a:cubicBezTo>
                    <a:pt x="5965" y="10800"/>
                    <a:pt x="10800" y="10075"/>
                    <a:pt x="10800" y="9180"/>
                  </a:cubicBezTo>
                  <a:lnTo>
                    <a:pt x="10800" y="1620"/>
                  </a:lnTo>
                  <a:cubicBezTo>
                    <a:pt x="10800" y="725"/>
                    <a:pt x="15635" y="0"/>
                    <a:pt x="21600" y="0"/>
                  </a:cubicBezTo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9" name="Rectangle 10"/>
            <p:cNvSpPr>
              <a:spLocks/>
            </p:cNvSpPr>
            <p:nvPr/>
          </p:nvSpPr>
          <p:spPr bwMode="auto">
            <a:xfrm>
              <a:off x="6107341" y="1328738"/>
              <a:ext cx="1062603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base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Bold" charset="0"/>
                <a:ea typeface="Calibri Bold" charset="0"/>
                <a:cs typeface="Calibri Bold" charset="0"/>
                <a:sym typeface="Calibri Bold" charset="0"/>
              </a:endParaRPr>
            </a:p>
          </p:txBody>
        </p:sp>
        <p:sp>
          <p:nvSpPr>
            <p:cNvPr id="60" name="Rectangle 7"/>
            <p:cNvSpPr>
              <a:spLocks noChangeArrowheads="1"/>
            </p:cNvSpPr>
            <p:nvPr/>
          </p:nvSpPr>
          <p:spPr bwMode="auto">
            <a:xfrm>
              <a:off x="7398544" y="4638842"/>
              <a:ext cx="1270000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 smtClean="0">
                  <a:latin typeface="Calibri" pitchFamily="34" charset="0"/>
                  <a:cs typeface="+mn-cs"/>
                </a:rPr>
                <a:t>B?</a:t>
              </a: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61" name="Text Box 16"/>
            <p:cNvSpPr txBox="1">
              <a:spLocks noChangeArrowheads="1"/>
            </p:cNvSpPr>
            <p:nvPr/>
          </p:nvSpPr>
          <p:spPr bwMode="auto">
            <a:xfrm>
              <a:off x="6561519" y="5908952"/>
              <a:ext cx="421021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r" eaLnBrk="0" hangingPunct="0"/>
              <a:r>
                <a:rPr lang="en-US" sz="1800" dirty="0" smtClean="0">
                  <a:latin typeface="Calibri" pitchFamily="34" charset="0"/>
                </a:rPr>
                <a:t>B?</a:t>
              </a: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62" name="Line 17"/>
            <p:cNvSpPr>
              <a:spLocks noChangeShapeType="1"/>
            </p:cNvSpPr>
            <p:nvPr/>
          </p:nvSpPr>
          <p:spPr bwMode="auto">
            <a:xfrm>
              <a:off x="6982540" y="6096000"/>
              <a:ext cx="396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3" name="Rectangle 18"/>
            <p:cNvSpPr>
              <a:spLocks noChangeArrowheads="1"/>
            </p:cNvSpPr>
            <p:nvPr/>
          </p:nvSpPr>
          <p:spPr bwMode="auto">
            <a:xfrm>
              <a:off x="7398544" y="5535098"/>
              <a:ext cx="1270000" cy="64611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exploit</a:t>
              </a:r>
            </a:p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code</a:t>
              </a:r>
            </a:p>
          </p:txBody>
        </p:sp>
        <p:sp>
          <p:nvSpPr>
            <p:cNvPr id="64" name="Rectangle 19"/>
            <p:cNvSpPr>
              <a:spLocks noChangeArrowheads="1"/>
            </p:cNvSpPr>
            <p:nvPr/>
          </p:nvSpPr>
          <p:spPr bwMode="auto">
            <a:xfrm>
              <a:off x="7398544" y="5016392"/>
              <a:ext cx="1270000" cy="51870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pad</a:t>
              </a: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077200" cy="533400"/>
          </a:xfrm>
        </p:spPr>
        <p:txBody>
          <a:bodyPr/>
          <a:lstStyle/>
          <a:p>
            <a:pPr eaLnBrk="1" hangingPunct="1"/>
            <a:r>
              <a:rPr lang="en-US" dirty="0" smtClean="0"/>
              <a:t>2. System-Level Protections can help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366713" y="1328738"/>
            <a:ext cx="4052887" cy="5224462"/>
          </a:xfrm>
        </p:spPr>
        <p:txBody>
          <a:bodyPr/>
          <a:lstStyle/>
          <a:p>
            <a:pPr eaLnBrk="1" hangingPunct="1"/>
            <a:r>
              <a:rPr lang="en-US" dirty="0" err="1" smtClean="0"/>
              <a:t>Nonexecutable</a:t>
            </a:r>
            <a:r>
              <a:rPr lang="en-US" dirty="0" smtClean="0"/>
              <a:t> code segments</a:t>
            </a:r>
          </a:p>
          <a:p>
            <a:pPr lvl="1" eaLnBrk="1" hangingPunct="1"/>
            <a:r>
              <a:rPr lang="en-US" dirty="0" smtClean="0"/>
              <a:t>In traditional x86, can mark region of memory as either “read-only” or “writeable”</a:t>
            </a:r>
          </a:p>
          <a:p>
            <a:pPr lvl="2" eaLnBrk="1" hangingPunct="1"/>
            <a:r>
              <a:rPr lang="en-US" dirty="0" smtClean="0"/>
              <a:t>Can execute anything readable</a:t>
            </a:r>
          </a:p>
          <a:p>
            <a:pPr lvl="1" eaLnBrk="1" hangingPunct="1"/>
            <a:r>
              <a:rPr lang="en-US" dirty="0" smtClean="0"/>
              <a:t>X86-64 added  explicit “execute” permission</a:t>
            </a:r>
          </a:p>
          <a:p>
            <a:pPr lvl="1" eaLnBrk="1" hangingPunct="1"/>
            <a:r>
              <a:rPr lang="en-US" dirty="0" smtClean="0"/>
              <a:t>Stack marked as non-executable</a:t>
            </a:r>
          </a:p>
          <a:p>
            <a:pPr lvl="1" eaLnBrk="1" hangingPunct="1"/>
            <a:endParaRPr lang="en-US" dirty="0" smtClean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179837"/>
              </p:ext>
            </p:extLst>
          </p:nvPr>
        </p:nvGraphicFramePr>
        <p:xfrm>
          <a:off x="1143000" y="3425825"/>
          <a:ext cx="6858000" cy="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Worksheet" r:id="rId5" imgW="31750000" imgH="25400" progId="Excel.Sheet.12">
                  <p:embed/>
                </p:oleObj>
              </mc:Choice>
              <mc:Fallback>
                <p:oleObj name="Worksheet" r:id="rId5" imgW="31750000" imgH="254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43000" y="3425825"/>
                        <a:ext cx="6858000" cy="4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" name="Group 15"/>
          <p:cNvGrpSpPr/>
          <p:nvPr/>
        </p:nvGrpSpPr>
        <p:grpSpPr>
          <a:xfrm>
            <a:off x="4021138" y="1154113"/>
            <a:ext cx="4697008" cy="4203700"/>
            <a:chOff x="4021138" y="1154113"/>
            <a:chExt cx="4697008" cy="4203700"/>
          </a:xfrm>
        </p:grpSpPr>
        <p:sp>
          <p:nvSpPr>
            <p:cNvPr id="17" name="Text Box 6"/>
            <p:cNvSpPr txBox="1">
              <a:spLocks noChangeArrowheads="1"/>
            </p:cNvSpPr>
            <p:nvPr/>
          </p:nvSpPr>
          <p:spPr bwMode="auto">
            <a:xfrm>
              <a:off x="5630863" y="1154113"/>
              <a:ext cx="2674937" cy="36988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0">
                  <a:latin typeface="Calibri" pitchFamily="34" charset="0"/>
                </a:rPr>
                <a:t>Stack after call to </a:t>
              </a:r>
              <a:r>
                <a:rPr lang="en-US" sz="1800">
                  <a:latin typeface="Courier New" pitchFamily="49" charset="0"/>
                </a:rPr>
                <a:t>gets()</a:t>
              </a:r>
            </a:p>
          </p:txBody>
        </p:sp>
        <p:sp>
          <p:nvSpPr>
            <p:cNvPr id="18" name="Rectangle 7"/>
            <p:cNvSpPr>
              <a:spLocks noChangeArrowheads="1"/>
            </p:cNvSpPr>
            <p:nvPr/>
          </p:nvSpPr>
          <p:spPr bwMode="auto">
            <a:xfrm>
              <a:off x="5727700" y="2819400"/>
              <a:ext cx="1066800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B</a:t>
              </a:r>
            </a:p>
          </p:txBody>
        </p:sp>
        <p:sp>
          <p:nvSpPr>
            <p:cNvPr id="19" name="Rectangle 8"/>
            <p:cNvSpPr>
              <a:spLocks noChangeArrowheads="1"/>
            </p:cNvSpPr>
            <p:nvPr/>
          </p:nvSpPr>
          <p:spPr bwMode="auto">
            <a:xfrm>
              <a:off x="5727700" y="1600200"/>
              <a:ext cx="1066800" cy="1219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20" name="Rectangle 11"/>
            <p:cNvSpPr>
              <a:spLocks noChangeArrowheads="1"/>
            </p:cNvSpPr>
            <p:nvPr/>
          </p:nvSpPr>
          <p:spPr bwMode="auto">
            <a:xfrm>
              <a:off x="5727700" y="4724400"/>
              <a:ext cx="1066800" cy="6223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21" name="Text Box 14"/>
            <p:cNvSpPr txBox="1">
              <a:spLocks noChangeArrowheads="1"/>
            </p:cNvSpPr>
            <p:nvPr/>
          </p:nvSpPr>
          <p:spPr bwMode="auto">
            <a:xfrm>
              <a:off x="7162800" y="2023547"/>
              <a:ext cx="155534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 smtClean="0">
                  <a:latin typeface="Courier New" pitchFamily="49" charset="0"/>
                </a:rPr>
                <a:t>P</a:t>
              </a:r>
              <a:r>
                <a:rPr lang="en-US" sz="1800" b="0" dirty="0" smtClean="0">
                  <a:latin typeface="Courier New" pitchFamily="49" charset="0"/>
                </a:rPr>
                <a:t> </a:t>
              </a:r>
              <a:r>
                <a:rPr lang="en-US" sz="1800" b="0" dirty="0">
                  <a:latin typeface="Calibri" pitchFamily="34" charset="0"/>
                </a:rPr>
                <a:t>stack frame</a:t>
              </a:r>
            </a:p>
          </p:txBody>
        </p:sp>
        <p:sp>
          <p:nvSpPr>
            <p:cNvPr id="22" name="Text Box 15"/>
            <p:cNvSpPr txBox="1">
              <a:spLocks noChangeArrowheads="1"/>
            </p:cNvSpPr>
            <p:nvPr/>
          </p:nvSpPr>
          <p:spPr bwMode="auto">
            <a:xfrm>
              <a:off x="7162800" y="4097615"/>
              <a:ext cx="1469009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 smtClean="0">
                  <a:latin typeface="Courier New" pitchFamily="49" charset="0"/>
                </a:rPr>
                <a:t>Q</a:t>
              </a:r>
              <a:r>
                <a:rPr lang="en-US" sz="1800" b="0" dirty="0" smtClean="0">
                  <a:latin typeface="Calibri" pitchFamily="34" charset="0"/>
                </a:rPr>
                <a:t> </a:t>
              </a:r>
              <a:r>
                <a:rPr lang="en-US" sz="1800" b="0" dirty="0">
                  <a:latin typeface="Calibri" pitchFamily="34" charset="0"/>
                </a:rPr>
                <a:t>stack frame</a:t>
              </a:r>
            </a:p>
          </p:txBody>
        </p:sp>
        <p:sp>
          <p:nvSpPr>
            <p:cNvPr id="23" name="Text Box 16"/>
            <p:cNvSpPr txBox="1">
              <a:spLocks noChangeArrowheads="1"/>
            </p:cNvSpPr>
            <p:nvPr/>
          </p:nvSpPr>
          <p:spPr bwMode="auto">
            <a:xfrm>
              <a:off x="4975225" y="4478338"/>
              <a:ext cx="314325" cy="36988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>
                  <a:latin typeface="Calibri" pitchFamily="34" charset="0"/>
                </a:rPr>
                <a:t>B</a:t>
              </a:r>
            </a:p>
          </p:txBody>
        </p:sp>
        <p:sp>
          <p:nvSpPr>
            <p:cNvPr id="24" name="Line 17"/>
            <p:cNvSpPr>
              <a:spLocks noChangeShapeType="1"/>
            </p:cNvSpPr>
            <p:nvPr/>
          </p:nvSpPr>
          <p:spPr bwMode="auto">
            <a:xfrm>
              <a:off x="5267325" y="4665663"/>
              <a:ext cx="396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5" name="Rectangle 18"/>
            <p:cNvSpPr>
              <a:spLocks noChangeArrowheads="1"/>
            </p:cNvSpPr>
            <p:nvPr/>
          </p:nvSpPr>
          <p:spPr bwMode="auto">
            <a:xfrm>
              <a:off x="5727700" y="4078288"/>
              <a:ext cx="1066800" cy="64611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exploit</a:t>
              </a:r>
            </a:p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code</a:t>
              </a:r>
            </a:p>
          </p:txBody>
        </p:sp>
        <p:sp>
          <p:nvSpPr>
            <p:cNvPr id="26" name="Rectangle 19"/>
            <p:cNvSpPr>
              <a:spLocks noChangeArrowheads="1"/>
            </p:cNvSpPr>
            <p:nvPr/>
          </p:nvSpPr>
          <p:spPr bwMode="auto">
            <a:xfrm>
              <a:off x="5727700" y="3159125"/>
              <a:ext cx="1065213" cy="9366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pad</a:t>
              </a:r>
            </a:p>
          </p:txBody>
        </p:sp>
        <p:sp>
          <p:nvSpPr>
            <p:cNvPr id="27" name="Text Box 21"/>
            <p:cNvSpPr txBox="1">
              <a:spLocks noChangeArrowheads="1"/>
            </p:cNvSpPr>
            <p:nvPr/>
          </p:nvSpPr>
          <p:spPr bwMode="auto">
            <a:xfrm>
              <a:off x="4021138" y="3451225"/>
              <a:ext cx="1371600" cy="6461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US" sz="1800" b="0">
                  <a:latin typeface="Calibri" pitchFamily="34" charset="0"/>
                </a:rPr>
                <a:t>data written</a:t>
              </a:r>
            </a:p>
            <a:p>
              <a:pPr eaLnBrk="0" hangingPunct="0"/>
              <a:r>
                <a:rPr lang="en-US" sz="1800" b="0">
                  <a:latin typeface="Calibri" pitchFamily="34" charset="0"/>
                </a:rPr>
                <a:t>by </a:t>
              </a:r>
              <a:r>
                <a:rPr lang="en-US" sz="1800">
                  <a:latin typeface="Courier New" pitchFamily="49" charset="0"/>
                </a:rPr>
                <a:t>gets()</a:t>
              </a:r>
            </a:p>
          </p:txBody>
        </p:sp>
        <p:sp>
          <p:nvSpPr>
            <p:cNvPr id="28" name="AutoShape 16"/>
            <p:cNvSpPr>
              <a:spLocks/>
            </p:cNvSpPr>
            <p:nvPr/>
          </p:nvSpPr>
          <p:spPr bwMode="auto">
            <a:xfrm rot="10800000">
              <a:off x="6892925" y="1600200"/>
              <a:ext cx="228600" cy="1600200"/>
            </a:xfrm>
            <a:prstGeom prst="leftBrace">
              <a:avLst>
                <a:gd name="adj1" fmla="val 74991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latin typeface="Calibri" pitchFamily="34" charset="0"/>
              </a:endParaRPr>
            </a:p>
          </p:txBody>
        </p:sp>
        <p:sp>
          <p:nvSpPr>
            <p:cNvPr id="29" name="AutoShape 16"/>
            <p:cNvSpPr>
              <a:spLocks/>
            </p:cNvSpPr>
            <p:nvPr/>
          </p:nvSpPr>
          <p:spPr bwMode="auto">
            <a:xfrm rot="10800000">
              <a:off x="6892925" y="3200400"/>
              <a:ext cx="228600" cy="2157413"/>
            </a:xfrm>
            <a:prstGeom prst="leftBrace">
              <a:avLst>
                <a:gd name="adj1" fmla="val 74976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latin typeface="Calibri" pitchFamily="34" charset="0"/>
              </a:endParaRPr>
            </a:p>
          </p:txBody>
        </p:sp>
        <p:sp>
          <p:nvSpPr>
            <p:cNvPr id="30" name="AutoShape 16"/>
            <p:cNvSpPr>
              <a:spLocks/>
            </p:cNvSpPr>
            <p:nvPr/>
          </p:nvSpPr>
          <p:spPr bwMode="auto">
            <a:xfrm rot="10800000" flipH="1">
              <a:off x="5359400" y="2819400"/>
              <a:ext cx="228600" cy="1905000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latin typeface="Calibri" pitchFamily="34" charset="0"/>
              </a:endParaRPr>
            </a:p>
          </p:txBody>
        </p:sp>
      </p:grpSp>
      <p:cxnSp>
        <p:nvCxnSpPr>
          <p:cNvPr id="5" name="Straight Arrow Connector 4"/>
          <p:cNvCxnSpPr/>
          <p:nvPr/>
        </p:nvCxnSpPr>
        <p:spPr bwMode="auto">
          <a:xfrm flipV="1">
            <a:off x="4419600" y="4665663"/>
            <a:ext cx="1308100" cy="1277937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264144" y="5943600"/>
            <a:ext cx="411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 smtClean="0">
                <a:latin typeface="Calibri" pitchFamily="34" charset="0"/>
              </a:rPr>
              <a:t>Any attempt to execute this code will fail</a:t>
            </a:r>
          </a:p>
        </p:txBody>
      </p:sp>
    </p:spTree>
    <p:extLst>
      <p:ext uri="{BB962C8B-B14F-4D97-AF65-F5344CB8AC3E}">
        <p14:creationId xmlns:p14="http://schemas.microsoft.com/office/powerpoint/2010/main" val="324098979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 dirty="0" smtClean="0"/>
              <a:t>x86-64 Linux Memory Layout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</a:p>
          <a:p>
            <a:pPr lvl="1"/>
            <a:r>
              <a:rPr lang="en-US" dirty="0" smtClean="0"/>
              <a:t>Runtime stack (8MB limit)</a:t>
            </a:r>
          </a:p>
          <a:p>
            <a:pPr lvl="1"/>
            <a:r>
              <a:rPr lang="en-US" dirty="0" smtClean="0"/>
              <a:t>E. </a:t>
            </a:r>
            <a:r>
              <a:rPr lang="en-US" dirty="0" err="1" smtClean="0"/>
              <a:t>g</a:t>
            </a:r>
            <a:r>
              <a:rPr lang="en-US" dirty="0" smtClean="0"/>
              <a:t>., local variables</a:t>
            </a:r>
          </a:p>
          <a:p>
            <a:r>
              <a:rPr lang="en-US" dirty="0" smtClean="0"/>
              <a:t>Heap</a:t>
            </a:r>
          </a:p>
          <a:p>
            <a:pPr lvl="1"/>
            <a:r>
              <a:rPr lang="en-US" dirty="0" smtClean="0"/>
              <a:t>Dynamically allocated as needed</a:t>
            </a:r>
          </a:p>
          <a:p>
            <a:pPr lvl="1"/>
            <a:r>
              <a:rPr lang="en-US" dirty="0" smtClean="0"/>
              <a:t>When call  </a:t>
            </a:r>
            <a:r>
              <a:rPr lang="en-US" dirty="0" err="1" smtClean="0"/>
              <a:t>malloc</a:t>
            </a:r>
            <a:r>
              <a:rPr lang="en-US" dirty="0" smtClean="0"/>
              <a:t>(), </a:t>
            </a:r>
            <a:r>
              <a:rPr lang="en-US" dirty="0" err="1" smtClean="0"/>
              <a:t>calloc</a:t>
            </a:r>
            <a:r>
              <a:rPr lang="en-US" dirty="0" smtClean="0"/>
              <a:t>(), new()</a:t>
            </a:r>
          </a:p>
          <a:p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Statically allocated data</a:t>
            </a:r>
          </a:p>
          <a:p>
            <a:pPr lvl="1"/>
            <a:r>
              <a:rPr lang="en-US" dirty="0" smtClean="0"/>
              <a:t>E.g., global </a:t>
            </a:r>
            <a:r>
              <a:rPr lang="en-US" dirty="0" err="1" smtClean="0"/>
              <a:t>vars</a:t>
            </a:r>
            <a:r>
              <a:rPr lang="en-US" dirty="0" smtClean="0"/>
              <a:t>, </a:t>
            </a:r>
            <a:r>
              <a:rPr lang="en-US" dirty="0" smtClean="0">
                <a:latin typeface="Courier New"/>
                <a:cs typeface="Courier New"/>
              </a:rPr>
              <a:t>static</a:t>
            </a:r>
            <a:r>
              <a:rPr lang="en-US" dirty="0" smtClean="0"/>
              <a:t> </a:t>
            </a:r>
            <a:r>
              <a:rPr lang="en-US" dirty="0" err="1" smtClean="0"/>
              <a:t>vars</a:t>
            </a:r>
            <a:r>
              <a:rPr lang="en-US" dirty="0" smtClean="0"/>
              <a:t>, string constants</a:t>
            </a:r>
          </a:p>
          <a:p>
            <a:r>
              <a:rPr lang="en-US" dirty="0" smtClean="0"/>
              <a:t>Text  / Shared Libraries</a:t>
            </a:r>
          </a:p>
          <a:p>
            <a:pPr lvl="1"/>
            <a:r>
              <a:rPr lang="en-US" dirty="0" smtClean="0"/>
              <a:t>Executable machine instructions</a:t>
            </a:r>
          </a:p>
          <a:p>
            <a:pPr lvl="1"/>
            <a:r>
              <a:rPr lang="en-US" dirty="0" smtClean="0"/>
              <a:t>Read-only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2950402" y="6169580"/>
            <a:ext cx="21336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US" sz="1800" b="0" dirty="0" smtClean="0">
                <a:latin typeface="Calibri" pitchFamily="34" charset="0"/>
              </a:rPr>
              <a:t>Hex Address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10245" name="Text Box 12"/>
          <p:cNvSpPr txBox="1">
            <a:spLocks noChangeArrowheads="1"/>
          </p:cNvSpPr>
          <p:nvPr/>
        </p:nvSpPr>
        <p:spPr bwMode="auto">
          <a:xfrm>
            <a:off x="4456982" y="914400"/>
            <a:ext cx="24010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1800" dirty="0" smtClean="0">
                <a:latin typeface="Courier New" pitchFamily="49" charset="0"/>
              </a:rPr>
              <a:t>00007FFFFFFFFFFF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0246" name="Text Box 19"/>
          <p:cNvSpPr txBox="1">
            <a:spLocks noChangeArrowheads="1"/>
          </p:cNvSpPr>
          <p:nvPr/>
        </p:nvSpPr>
        <p:spPr bwMode="auto">
          <a:xfrm>
            <a:off x="5842202" y="6412468"/>
            <a:ext cx="101579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1800" dirty="0" smtClean="0">
                <a:latin typeface="Courier New" pitchFamily="49" charset="0"/>
              </a:rPr>
              <a:t>000000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48180" name="Rectangle 20"/>
          <p:cNvSpPr>
            <a:spLocks noChangeArrowheads="1"/>
          </p:cNvSpPr>
          <p:nvPr/>
        </p:nvSpPr>
        <p:spPr bwMode="auto">
          <a:xfrm>
            <a:off x="6858000" y="1041955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348181" name="Rectangle 21"/>
          <p:cNvSpPr>
            <a:spLocks noChangeArrowheads="1"/>
          </p:cNvSpPr>
          <p:nvPr/>
        </p:nvSpPr>
        <p:spPr bwMode="auto">
          <a:xfrm>
            <a:off x="6858000" y="1047750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10249" name="Rectangle 23"/>
          <p:cNvSpPr>
            <a:spLocks noChangeArrowheads="1"/>
          </p:cNvSpPr>
          <p:nvPr/>
        </p:nvSpPr>
        <p:spPr bwMode="auto">
          <a:xfrm>
            <a:off x="6858000" y="601718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Text</a:t>
            </a:r>
          </a:p>
        </p:txBody>
      </p:sp>
      <p:sp>
        <p:nvSpPr>
          <p:cNvPr id="10250" name="Rectangle 24"/>
          <p:cNvSpPr>
            <a:spLocks noChangeArrowheads="1"/>
          </p:cNvSpPr>
          <p:nvPr/>
        </p:nvSpPr>
        <p:spPr bwMode="auto">
          <a:xfrm>
            <a:off x="6858000" y="571238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Data</a:t>
            </a:r>
          </a:p>
        </p:txBody>
      </p:sp>
      <p:sp>
        <p:nvSpPr>
          <p:cNvPr id="10251" name="Rectangle 25"/>
          <p:cNvSpPr>
            <a:spLocks noChangeArrowheads="1"/>
          </p:cNvSpPr>
          <p:nvPr/>
        </p:nvSpPr>
        <p:spPr bwMode="auto">
          <a:xfrm>
            <a:off x="6858000" y="5105400"/>
            <a:ext cx="1447800" cy="60698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Heap</a:t>
            </a:r>
          </a:p>
        </p:txBody>
      </p:sp>
      <p:sp>
        <p:nvSpPr>
          <p:cNvPr id="10252" name="Text Box 27"/>
          <p:cNvSpPr txBox="1">
            <a:spLocks noChangeArrowheads="1"/>
          </p:cNvSpPr>
          <p:nvPr/>
        </p:nvSpPr>
        <p:spPr bwMode="auto">
          <a:xfrm>
            <a:off x="5842202" y="6169580"/>
            <a:ext cx="101579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1800" dirty="0" smtClean="0">
                <a:latin typeface="Courier New" pitchFamily="49" charset="0"/>
              </a:rPr>
              <a:t>400000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0253" name="Line 34"/>
          <p:cNvSpPr>
            <a:spLocks noChangeShapeType="1"/>
          </p:cNvSpPr>
          <p:nvPr/>
        </p:nvSpPr>
        <p:spPr bwMode="auto">
          <a:xfrm>
            <a:off x="7581900" y="142875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0254" name="Line 35"/>
          <p:cNvSpPr>
            <a:spLocks noChangeShapeType="1"/>
          </p:cNvSpPr>
          <p:nvPr/>
        </p:nvSpPr>
        <p:spPr bwMode="auto">
          <a:xfrm flipV="1">
            <a:off x="7581900" y="48768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6" name="Right Arrow 15"/>
          <p:cNvSpPr/>
          <p:nvPr/>
        </p:nvSpPr>
        <p:spPr bwMode="auto">
          <a:xfrm>
            <a:off x="5181600" y="6115605"/>
            <a:ext cx="609600" cy="457200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6858000" y="2189163"/>
            <a:ext cx="1447800" cy="1587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257" name="AutoShape 16"/>
          <p:cNvSpPr>
            <a:spLocks/>
          </p:cNvSpPr>
          <p:nvPr/>
        </p:nvSpPr>
        <p:spPr bwMode="auto">
          <a:xfrm rot="10800000">
            <a:off x="8364538" y="1047750"/>
            <a:ext cx="228600" cy="1141413"/>
          </a:xfrm>
          <a:prstGeom prst="leftBrace">
            <a:avLst>
              <a:gd name="adj1" fmla="val 7501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564563" y="1435100"/>
            <a:ext cx="633412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kern="0" dirty="0">
                <a:solidFill>
                  <a:srgbClr val="000000"/>
                </a:solidFill>
                <a:latin typeface="Calibri" pitchFamily="34" charset="0"/>
                <a:cs typeface="+mn-cs"/>
              </a:rPr>
              <a:t>8MB</a:t>
            </a: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6858000" y="3733800"/>
            <a:ext cx="1447800" cy="6096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 dirty="0" smtClean="0">
                <a:latin typeface="Calibri" pitchFamily="34" charset="0"/>
              </a:rPr>
              <a:t>Shared</a:t>
            </a:r>
          </a:p>
          <a:p>
            <a:pPr algn="ctr" eaLnBrk="0" hangingPunct="0"/>
            <a:r>
              <a:rPr lang="en-US" sz="1800" dirty="0" smtClean="0">
                <a:latin typeface="Calibri" pitchFamily="34" charset="0"/>
              </a:rPr>
              <a:t>Libraries</a:t>
            </a:r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077200" cy="533400"/>
          </a:xfrm>
        </p:spPr>
        <p:txBody>
          <a:bodyPr/>
          <a:lstStyle/>
          <a:p>
            <a:pPr eaLnBrk="1" hangingPunct="1"/>
            <a:r>
              <a:rPr lang="en-US" dirty="0" smtClean="0"/>
              <a:t>3. Stack Canaries can help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366713" y="1328738"/>
            <a:ext cx="7939087" cy="5224462"/>
          </a:xfrm>
        </p:spPr>
        <p:txBody>
          <a:bodyPr/>
          <a:lstStyle/>
          <a:p>
            <a:pPr eaLnBrk="1" hangingPunct="1"/>
            <a:r>
              <a:rPr lang="en-US" dirty="0" smtClean="0"/>
              <a:t>Idea</a:t>
            </a:r>
          </a:p>
          <a:p>
            <a:pPr lvl="1" eaLnBrk="1" hangingPunct="1"/>
            <a:r>
              <a:rPr lang="en-US" dirty="0" smtClean="0"/>
              <a:t>Place special value (“canary”) on stack just beyond buffer</a:t>
            </a:r>
          </a:p>
          <a:p>
            <a:pPr lvl="1" eaLnBrk="1" hangingPunct="1"/>
            <a:r>
              <a:rPr lang="en-US" dirty="0" smtClean="0"/>
              <a:t>Check for corruption before exiting function</a:t>
            </a:r>
          </a:p>
          <a:p>
            <a:pPr eaLnBrk="1" hangingPunct="1"/>
            <a:r>
              <a:rPr lang="en-US" dirty="0" smtClean="0"/>
              <a:t>GCC Implementation</a:t>
            </a:r>
          </a:p>
          <a:p>
            <a:pPr lvl="1" eaLnBrk="1" hangingPunct="1"/>
            <a:r>
              <a:rPr lang="en-US" dirty="0" smtClean="0"/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fstack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-protector</a:t>
            </a:r>
          </a:p>
          <a:p>
            <a:pPr lvl="1" eaLnBrk="1" hangingPunct="1"/>
            <a:r>
              <a:rPr lang="en-US" dirty="0" smtClean="0"/>
              <a:t>Now the default (disabled earlier)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828800" y="3981450"/>
            <a:ext cx="41529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 smtClean="0">
                <a:latin typeface="Courier New" pitchFamily="49" charset="0"/>
                <a:ea typeface="MS Mincho" pitchFamily="49" charset="-128"/>
                <a:cs typeface="+mn-cs"/>
              </a:rPr>
              <a:t>bufdemo-sp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string:</a:t>
            </a:r>
            <a:r>
              <a:rPr lang="en-US" sz="1600" i="1" dirty="0" smtClean="0">
                <a:latin typeface="Courier New" pitchFamily="49" charset="0"/>
                <a:ea typeface="MS Mincho" pitchFamily="49" charset="-128"/>
                <a:cs typeface="+mn-cs"/>
              </a:rPr>
              <a:t>0123456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0123456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828800" y="4886325"/>
            <a:ext cx="41529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&gt;./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bufdemo-sp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string:</a:t>
            </a:r>
            <a:r>
              <a:rPr lang="en-US" sz="1600" i="1" dirty="0" smtClean="0">
                <a:latin typeface="Courier New" pitchFamily="49" charset="0"/>
                <a:ea typeface="MS Mincho" pitchFamily="49" charset="-128"/>
                <a:cs typeface="+mn-cs"/>
              </a:rPr>
              <a:t>01234567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*** stack smashing detected ***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417513"/>
            <a:ext cx="70993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Protected Buffer Disassembly</a:t>
            </a: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92075" y="1676400"/>
            <a:ext cx="8899526" cy="39677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  <a:cs typeface="+mn-cs"/>
              </a:rPr>
              <a:t> 40072f</a:t>
            </a: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  <a:cs typeface="+mn-cs"/>
              </a:rPr>
              <a:t>sub    </a:t>
            </a: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$0x18,%rsp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400733:	</a:t>
            </a:r>
            <a:r>
              <a:rPr lang="sk-SK" sz="1800" dirty="0" smtClean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mov    </a:t>
            </a: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%fs:0x28,%</a:t>
            </a:r>
            <a:r>
              <a:rPr lang="sk-SK" sz="1800" dirty="0" smtClean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rax</a:t>
            </a:r>
            <a:endParaRPr lang="sk-SK" sz="1800" dirty="0">
              <a:solidFill>
                <a:srgbClr val="FF000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40073c:	</a:t>
            </a:r>
            <a:r>
              <a:rPr lang="sk-SK" sz="1800" dirty="0" smtClean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mov    </a:t>
            </a: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%rax,0x8(%rsp)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400741: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  <a:cs typeface="+mn-cs"/>
              </a:rPr>
              <a:t>xor    </a:t>
            </a: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%eax,%eax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400743: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  <a:cs typeface="+mn-cs"/>
              </a:rPr>
              <a:t>mov    </a:t>
            </a: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%rsp,%rdi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400746: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  <a:cs typeface="+mn-cs"/>
              </a:rPr>
              <a:t>callq  </a:t>
            </a: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4006e0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40074b: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  <a:cs typeface="+mn-cs"/>
              </a:rPr>
              <a:t>mov    </a:t>
            </a: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%rsp,%rdi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40074e: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  <a:cs typeface="+mn-cs"/>
              </a:rPr>
              <a:t>callq  </a:t>
            </a: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400570 &lt;puts@plt&gt;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400753:	</a:t>
            </a:r>
            <a:r>
              <a:rPr lang="sk-SK" sz="1800" dirty="0" smtClean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mov    </a:t>
            </a: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0x8(%rsp),%rax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400758:	</a:t>
            </a:r>
            <a:r>
              <a:rPr lang="sk-SK" sz="1800" dirty="0" smtClean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xor    </a:t>
            </a: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%fs:0x28,%rax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 smtClean="0">
                <a:latin typeface="Courier New" pitchFamily="49" charset="0"/>
                <a:ea typeface="MS Mincho" pitchFamily="49" charset="-128"/>
                <a:cs typeface="+mn-cs"/>
              </a:rPr>
              <a:t>  400761</a:t>
            </a: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  <a:cs typeface="+mn-cs"/>
              </a:rPr>
              <a:t>je     </a:t>
            </a: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400768 &lt;echo+0x39&gt;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400763:	</a:t>
            </a:r>
            <a:r>
              <a:rPr lang="sk-SK" sz="1800" dirty="0" smtClean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callq  </a:t>
            </a: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400580 &lt;__stack_chk_fail@plt&gt;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400768: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  <a:cs typeface="+mn-cs"/>
              </a:rPr>
              <a:t>add    </a:t>
            </a: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$0x18,%rsp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40076c: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  <a:cs typeface="+mn-cs"/>
              </a:rPr>
              <a:t>retq </a:t>
            </a:r>
            <a:endParaRPr lang="ro-RO" sz="18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2075" y="1221363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echo: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Setting Up Canary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2624432" y="5181600"/>
            <a:ext cx="6183312" cy="156709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	. . .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%fs:40, 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rax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# Get canary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8(%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) # Place on stack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xorl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eax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eax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 # Erase canary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. 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124200" y="1235075"/>
            <a:ext cx="51054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</a:t>
            </a:r>
            <a:r>
              <a:rPr lang="en-US" sz="1800" b="0" dirty="0" smtClean="0">
                <a:latin typeface="Calibri" pitchFamily="34" charset="0"/>
                <a:cs typeface="+mn-cs"/>
              </a:rPr>
              <a:t>Address</a:t>
            </a:r>
          </a:p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(8 bytes)</a:t>
            </a:r>
            <a:endParaRPr lang="en-US" sz="1800" b="0" dirty="0">
              <a:latin typeface="Calibri" pitchFamily="34" charset="0"/>
              <a:cs typeface="+mn-cs"/>
            </a:endParaRPr>
          </a:p>
        </p:txBody>
      </p:sp>
      <p:sp>
        <p:nvSpPr>
          <p:cNvPr id="22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4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 smtClean="0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533400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982663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1431925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1881188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57200" y="990600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31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2" name="Rectangle 22"/>
          <p:cNvSpPr>
            <a:spLocks noChangeArrowheads="1"/>
          </p:cNvSpPr>
          <p:nvPr/>
        </p:nvSpPr>
        <p:spPr bwMode="auto">
          <a:xfrm>
            <a:off x="533400" y="3735101"/>
            <a:ext cx="1797050" cy="60829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Canary</a:t>
            </a:r>
          </a:p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(8 bytes)</a:t>
            </a:r>
            <a:endParaRPr lang="en-US" sz="1800" b="0" dirty="0">
              <a:latin typeface="Calibri" pitchFamily="34" charset="0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Checking Canary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2517775" y="5044683"/>
            <a:ext cx="6473825" cy="181331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	. . .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8(%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), 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rax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   # Retrieve from stack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xorq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%fs:40, 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rax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    # Compare to canary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je	.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L6               # If same, OK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call	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__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stack_chk_fail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# FAIL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.L6: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. 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124200" y="1235075"/>
            <a:ext cx="51054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char buf[4];  /* Way too small! */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gets(buf);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puts(buf);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533400" y="2743200"/>
            <a:ext cx="179705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533400" y="30480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cs typeface="+mn-cs"/>
              </a:rPr>
              <a:t>ebp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5" name="Rectangle 31"/>
          <p:cNvSpPr>
            <a:spLocks noChangeArrowheads="1"/>
          </p:cNvSpPr>
          <p:nvPr/>
        </p:nvSpPr>
        <p:spPr bwMode="auto">
          <a:xfrm>
            <a:off x="533400" y="1600200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main</a:t>
            </a:r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533400" y="4267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982663" y="4267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1431925" y="4267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1881188" y="4267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57200" y="1230313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33" name="Rectangle 23"/>
          <p:cNvSpPr>
            <a:spLocks noChangeArrowheads="1"/>
          </p:cNvSpPr>
          <p:nvPr/>
        </p:nvSpPr>
        <p:spPr bwMode="auto">
          <a:xfrm>
            <a:off x="533400" y="33528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 smtClean="0">
                <a:latin typeface="Courier New" pitchFamily="49" charset="0"/>
                <a:cs typeface="+mn-cs"/>
              </a:rPr>
              <a:t>ebx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4" name="Rectangle 23"/>
          <p:cNvSpPr>
            <a:spLocks noChangeArrowheads="1"/>
          </p:cNvSpPr>
          <p:nvPr/>
        </p:nvSpPr>
        <p:spPr bwMode="auto">
          <a:xfrm>
            <a:off x="533400" y="39624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Canary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</a:t>
            </a:r>
            <a:r>
              <a:rPr lang="en-US" sz="1800" b="0" dirty="0" smtClean="0">
                <a:latin typeface="Calibri" pitchFamily="34" charset="0"/>
                <a:cs typeface="+mn-cs"/>
              </a:rPr>
              <a:t>Address</a:t>
            </a:r>
          </a:p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(8 bytes)</a:t>
            </a:r>
            <a:endParaRPr lang="en-US" sz="1800" b="0" dirty="0">
              <a:latin typeface="Calibri" pitchFamily="34" charset="0"/>
              <a:cs typeface="+mn-cs"/>
            </a:endParaRPr>
          </a:p>
        </p:txBody>
      </p:sp>
      <p:sp>
        <p:nvSpPr>
          <p:cNvPr id="20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 smtClean="0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33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After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call to gets</a:t>
            </a:r>
          </a:p>
        </p:txBody>
      </p:sp>
      <p:sp>
        <p:nvSpPr>
          <p:cNvPr id="43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4" name="Rectangle 22"/>
          <p:cNvSpPr>
            <a:spLocks noChangeArrowheads="1"/>
          </p:cNvSpPr>
          <p:nvPr/>
        </p:nvSpPr>
        <p:spPr bwMode="auto">
          <a:xfrm>
            <a:off x="533400" y="3735101"/>
            <a:ext cx="1797050" cy="60829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Canary</a:t>
            </a:r>
          </a:p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(8 bytes)</a:t>
            </a:r>
            <a:endParaRPr lang="en-US" sz="1800" b="0" dirty="0">
              <a:latin typeface="Calibri" pitchFamily="34" charset="0"/>
              <a:cs typeface="+mn-cs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533400" y="4343400"/>
            <a:ext cx="1797050" cy="304800"/>
            <a:chOff x="533400" y="4648200"/>
            <a:chExt cx="1797050" cy="304800"/>
          </a:xfrm>
        </p:grpSpPr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36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35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34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581400" y="3810000"/>
            <a:ext cx="1676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Input: </a:t>
            </a:r>
            <a:r>
              <a:rPr lang="en-US" sz="1800" i="1" dirty="0" smtClean="0">
                <a:latin typeface="Calibri" pitchFamily="34" charset="0"/>
              </a:rPr>
              <a:t>0123456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Return-Oriented Programming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Challenge (for hackers)</a:t>
            </a:r>
          </a:p>
          <a:p>
            <a:pPr lvl="1"/>
            <a:r>
              <a:rPr lang="en-US" dirty="0" smtClean="0"/>
              <a:t>Stack randomization makes it hard to predict buffer location</a:t>
            </a:r>
          </a:p>
          <a:p>
            <a:pPr lvl="1"/>
            <a:r>
              <a:rPr lang="en-US" dirty="0" smtClean="0"/>
              <a:t>Marking stack </a:t>
            </a:r>
            <a:r>
              <a:rPr lang="en-US" dirty="0" err="1" smtClean="0"/>
              <a:t>nonexecutable</a:t>
            </a:r>
            <a:r>
              <a:rPr lang="en-US" dirty="0" smtClean="0"/>
              <a:t> makes it hard to insert binary code</a:t>
            </a:r>
          </a:p>
          <a:p>
            <a:r>
              <a:rPr lang="en-US" dirty="0" smtClean="0"/>
              <a:t>Alternative Strategy</a:t>
            </a:r>
          </a:p>
          <a:p>
            <a:pPr lvl="1"/>
            <a:r>
              <a:rPr lang="en-US" dirty="0" smtClean="0"/>
              <a:t>Use existing code</a:t>
            </a:r>
          </a:p>
          <a:p>
            <a:pPr lvl="2"/>
            <a:r>
              <a:rPr lang="en-US" dirty="0" smtClean="0"/>
              <a:t>E.g., library code from </a:t>
            </a:r>
            <a:r>
              <a:rPr lang="en-US" dirty="0" err="1" smtClean="0"/>
              <a:t>stdlib</a:t>
            </a:r>
            <a:endParaRPr lang="en-US" dirty="0" smtClean="0"/>
          </a:p>
          <a:p>
            <a:pPr lvl="1"/>
            <a:r>
              <a:rPr lang="en-US" dirty="0" smtClean="0"/>
              <a:t>String together fragments to achieve overall desired outcome</a:t>
            </a:r>
          </a:p>
          <a:p>
            <a:pPr lvl="1"/>
            <a:r>
              <a:rPr lang="en-US" i="1" dirty="0" smtClean="0"/>
              <a:t>Does not overcome stack canaries</a:t>
            </a:r>
          </a:p>
          <a:p>
            <a:r>
              <a:rPr lang="en-US" dirty="0" smtClean="0"/>
              <a:t>Construct program from </a:t>
            </a:r>
            <a:r>
              <a:rPr lang="en-US" i="1" dirty="0" smtClean="0"/>
              <a:t>gadgets</a:t>
            </a:r>
            <a:endParaRPr lang="en-US" dirty="0" smtClean="0"/>
          </a:p>
          <a:p>
            <a:pPr lvl="1"/>
            <a:r>
              <a:rPr lang="en-US" dirty="0" smtClean="0"/>
              <a:t>Sequence of instructions ending in </a:t>
            </a:r>
            <a:r>
              <a:rPr lang="en-US" b="1" dirty="0" smtClean="0">
                <a:latin typeface="Courier New"/>
                <a:cs typeface="Courier New"/>
              </a:rPr>
              <a:t>ret</a:t>
            </a:r>
          </a:p>
          <a:p>
            <a:pPr lvl="2"/>
            <a:r>
              <a:rPr lang="en-US" dirty="0"/>
              <a:t>E</a:t>
            </a:r>
            <a:r>
              <a:rPr lang="en-US" dirty="0" smtClean="0"/>
              <a:t>ncoded by single byte </a:t>
            </a:r>
            <a:r>
              <a:rPr lang="en-US" b="1" dirty="0" smtClean="0">
                <a:latin typeface="Courier New"/>
                <a:cs typeface="Courier New"/>
              </a:rPr>
              <a:t>0xc3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Code positions fixed from run to run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Code is executable</a:t>
            </a: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83087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Gadget Example #1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396875" y="5410199"/>
            <a:ext cx="7896225" cy="923925"/>
          </a:xfrm>
        </p:spPr>
        <p:txBody>
          <a:bodyPr/>
          <a:lstStyle/>
          <a:p>
            <a:r>
              <a:rPr lang="en-US" dirty="0" smtClean="0"/>
              <a:t>Use tail end of existing functions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7200" y="1447800"/>
            <a:ext cx="3429000" cy="132087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long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</a:rPr>
              <a:t>ab_plus_c</a:t>
            </a:r>
            <a:endParaRPr lang="en-US" sz="1600" dirty="0" smtClean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(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long a, long b, long c) {       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                                                    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  return 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a*b + c;                                                                          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}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600200" y="3200400"/>
            <a:ext cx="5943600" cy="1708666"/>
            <a:chOff x="1600200" y="3200400"/>
            <a:chExt cx="5943600" cy="1708666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1600200" y="3200400"/>
              <a:ext cx="5943600" cy="1074653"/>
            </a:xfrm>
            <a:prstGeom prst="rect">
              <a:avLst/>
            </a:prstGeom>
            <a:solidFill>
              <a:srgbClr val="FF99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lIns="90487" tIns="44450" rIns="90487" bIns="44450">
              <a:spAutoFit/>
            </a:bodyPr>
            <a:lstStyle/>
            <a:p>
              <a:pPr eaLnBrk="0" hangingPunct="0">
                <a:tabLst>
                  <a:tab pos="457200" algn="l"/>
                  <a:tab pos="1485900" algn="l"/>
                </a:tabLst>
              </a:pP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00000000004004d0 &lt;ab_plus_c&gt;</a:t>
              </a:r>
              <a:r>
                <a:rPr lang="ro-RO" sz="1600" dirty="0" smtClean="0">
                  <a:latin typeface="Courier New" pitchFamily="49" charset="0"/>
                  <a:ea typeface="MS Mincho" pitchFamily="49" charset="-128"/>
                </a:rPr>
                <a:t>:</a:t>
              </a:r>
              <a:endParaRPr lang="ro-RO" sz="1600" dirty="0">
                <a:latin typeface="Courier New" pitchFamily="49" charset="0"/>
                <a:ea typeface="MS Mincho" pitchFamily="49" charset="-128"/>
              </a:endParaRPr>
            </a:p>
            <a:p>
              <a:pPr eaLnBrk="0" hangingPunct="0">
                <a:tabLst>
                  <a:tab pos="457200" algn="l"/>
                  <a:tab pos="1485900" algn="l"/>
                </a:tabLst>
              </a:pP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  4004d0</a:t>
              </a:r>
              <a:r>
                <a:rPr lang="ro-RO" sz="1600" dirty="0" smtClean="0">
                  <a:latin typeface="Courier New" pitchFamily="49" charset="0"/>
                  <a:ea typeface="MS Mincho" pitchFamily="49" charset="-128"/>
                </a:rPr>
                <a:t>:  48 </a:t>
              </a: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0f af fe  </a:t>
              </a:r>
              <a:r>
                <a:rPr lang="ro-RO" sz="1600" dirty="0" smtClean="0">
                  <a:latin typeface="Courier New" pitchFamily="49" charset="0"/>
                  <a:ea typeface="MS Mincho" pitchFamily="49" charset="-128"/>
                </a:rPr>
                <a:t>imul %</a:t>
              </a: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rsi,%rdi                                           </a:t>
              </a:r>
              <a:r>
                <a:rPr lang="ro-RO" sz="1600" dirty="0" smtClean="0">
                  <a:latin typeface="Courier New" pitchFamily="49" charset="0"/>
                  <a:ea typeface="MS Mincho" pitchFamily="49" charset="-128"/>
                </a:rPr>
                <a:t>     </a:t>
              </a:r>
            </a:p>
            <a:p>
              <a:pPr eaLnBrk="0" hangingPunct="0">
                <a:tabLst>
                  <a:tab pos="457200" algn="l"/>
                  <a:tab pos="1485900" algn="l"/>
                </a:tabLst>
              </a:pP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 </a:t>
              </a:r>
              <a:r>
                <a:rPr lang="ro-RO" sz="1600" dirty="0" smtClean="0">
                  <a:latin typeface="Courier New" pitchFamily="49" charset="0"/>
                  <a:ea typeface="MS Mincho" pitchFamily="49" charset="-128"/>
                </a:rPr>
                <a:t> 4004d4</a:t>
              </a: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:  </a:t>
              </a:r>
              <a:r>
                <a:rPr lang="ro-RO" sz="1600" dirty="0" smtClean="0">
                  <a:latin typeface="Courier New" pitchFamily="49" charset="0"/>
                  <a:ea typeface="MS Mincho" pitchFamily="49" charset="-128"/>
                </a:rPr>
                <a:t>48 </a:t>
              </a: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8d 04 17  </a:t>
              </a:r>
              <a:r>
                <a:rPr lang="ro-RO" sz="1600" dirty="0" smtClean="0">
                  <a:latin typeface="Courier New" pitchFamily="49" charset="0"/>
                  <a:ea typeface="MS Mincho" pitchFamily="49" charset="-128"/>
                </a:rPr>
                <a:t>lea (</a:t>
              </a: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%rdi,%rdx,1),%rax                                  </a:t>
              </a:r>
              <a:r>
                <a:rPr lang="ro-RO" sz="1600" dirty="0" smtClean="0">
                  <a:latin typeface="Courier New" pitchFamily="49" charset="0"/>
                  <a:ea typeface="MS Mincho" pitchFamily="49" charset="-128"/>
                </a:rPr>
                <a:t> </a:t>
              </a:r>
            </a:p>
            <a:p>
              <a:pPr eaLnBrk="0" hangingPunct="0">
                <a:tabLst>
                  <a:tab pos="457200" algn="l"/>
                  <a:tab pos="1485900" algn="l"/>
                </a:tabLst>
              </a:pP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 </a:t>
              </a:r>
              <a:r>
                <a:rPr lang="ro-RO" sz="1600" dirty="0" smtClean="0">
                  <a:latin typeface="Courier New" pitchFamily="49" charset="0"/>
                  <a:ea typeface="MS Mincho" pitchFamily="49" charset="-128"/>
                </a:rPr>
                <a:t> 4004d8</a:t>
              </a: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:  </a:t>
              </a:r>
              <a:r>
                <a:rPr lang="ro-RO" sz="1600" dirty="0" smtClean="0">
                  <a:latin typeface="Courier New" pitchFamily="49" charset="0"/>
                  <a:ea typeface="MS Mincho" pitchFamily="49" charset="-128"/>
                </a:rPr>
                <a:t>c3           retq </a:t>
              </a:r>
              <a:endParaRPr lang="en-US" sz="1600" dirty="0">
                <a:latin typeface="Courier New" pitchFamily="49" charset="0"/>
                <a:ea typeface="MS Mincho" pitchFamily="49" charset="-128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2895600" y="3733800"/>
              <a:ext cx="1600200" cy="541253"/>
            </a:xfrm>
            <a:prstGeom prst="rect">
              <a:avLst/>
            </a:prstGeom>
            <a:noFill/>
            <a:ln w="38100" cap="flat" cmpd="sng" algn="ctr">
              <a:solidFill>
                <a:srgbClr val="00009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 bwMode="auto">
            <a:xfrm flipH="1" flipV="1">
              <a:off x="4495800" y="4275053"/>
              <a:ext cx="533400" cy="449347"/>
            </a:xfrm>
            <a:prstGeom prst="straightConnector1">
              <a:avLst/>
            </a:prstGeom>
            <a:noFill/>
            <a:ln w="25400" cap="flat" cmpd="sng" algn="ctr">
              <a:solidFill>
                <a:srgbClr val="00009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9" name="TextBox 8"/>
            <p:cNvSpPr txBox="1"/>
            <p:nvPr/>
          </p:nvSpPr>
          <p:spPr>
            <a:xfrm>
              <a:off x="5017615" y="4539734"/>
              <a:ext cx="16209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rax</a:t>
              </a:r>
              <a:r>
                <a:rPr lang="en-US" sz="1800" dirty="0" smtClean="0">
                  <a:latin typeface="Calibri" pitchFamily="34" charset="0"/>
                </a:rPr>
                <a:t> </a:t>
              </a:r>
              <a:r>
                <a:rPr lang="en-US" sz="1800" dirty="0" smtClean="0">
                  <a:latin typeface="Calibri" pitchFamily="34" charset="0"/>
                  <a:sym typeface="Wingdings"/>
                </a:rPr>
                <a:t> </a:t>
              </a:r>
              <a:r>
                <a:rPr lang="en-US" sz="1800" dirty="0" err="1" smtClean="0">
                  <a:latin typeface="Calibri" pitchFamily="34" charset="0"/>
                  <a:sym typeface="Wingdings"/>
                </a:rPr>
                <a:t>rdi</a:t>
              </a:r>
              <a:r>
                <a:rPr lang="en-US" sz="1800" dirty="0" smtClean="0">
                  <a:latin typeface="Calibri" pitchFamily="34" charset="0"/>
                  <a:sym typeface="Wingdings"/>
                </a:rPr>
                <a:t> + </a:t>
              </a:r>
              <a:r>
                <a:rPr lang="en-US" sz="1800" dirty="0" err="1" smtClean="0">
                  <a:latin typeface="Calibri" pitchFamily="34" charset="0"/>
                  <a:sym typeface="Wingdings"/>
                </a:rPr>
                <a:t>rdx</a:t>
              </a:r>
              <a:endParaRPr lang="en-US" sz="1800" dirty="0" smtClean="0">
                <a:latin typeface="Calibri" pitchFamily="34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046635" y="4909066"/>
            <a:ext cx="3045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Gadget address = </a:t>
            </a:r>
            <a:r>
              <a:rPr lang="en-US" sz="1800" dirty="0" smtClean="0">
                <a:latin typeface="Courier New"/>
                <a:cs typeface="Courier New"/>
              </a:rPr>
              <a:t>0x4004d4</a:t>
            </a:r>
          </a:p>
        </p:txBody>
      </p:sp>
    </p:spTree>
    <p:extLst>
      <p:ext uri="{BB962C8B-B14F-4D97-AF65-F5344CB8AC3E}">
        <p14:creationId xmlns:p14="http://schemas.microsoft.com/office/powerpoint/2010/main" val="39998994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Gadget Example #2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396875" y="5562599"/>
            <a:ext cx="7896225" cy="771525"/>
          </a:xfrm>
        </p:spPr>
        <p:txBody>
          <a:bodyPr/>
          <a:lstStyle/>
          <a:p>
            <a:r>
              <a:rPr lang="en-US" dirty="0" smtClean="0"/>
              <a:t>Repurpose byte codes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7200" y="1447800"/>
            <a:ext cx="3429000" cy="82843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setval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(unsigned *p) {                                                                        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*p = 3347663060u;                                                                             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}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00200" y="3200400"/>
            <a:ext cx="6858000" cy="1074653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da-DK" sz="1600" dirty="0" smtClean="0">
                <a:latin typeface="Courier New" pitchFamily="49" charset="0"/>
                <a:ea typeface="MS Mincho" pitchFamily="49" charset="-128"/>
              </a:rPr>
              <a:t>&lt;</a:t>
            </a:r>
            <a:r>
              <a:rPr lang="da-DK" sz="1600" dirty="0" err="1">
                <a:latin typeface="Courier New" pitchFamily="49" charset="0"/>
                <a:ea typeface="MS Mincho" pitchFamily="49" charset="-128"/>
              </a:rPr>
              <a:t>setval</a:t>
            </a:r>
            <a:r>
              <a:rPr lang="da-DK" sz="1600" dirty="0">
                <a:latin typeface="Courier New" pitchFamily="49" charset="0"/>
                <a:ea typeface="MS Mincho" pitchFamily="49" charset="-128"/>
              </a:rPr>
              <a:t>&gt;: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da-DK" sz="1600" dirty="0">
                <a:latin typeface="Courier New" pitchFamily="49" charset="0"/>
                <a:ea typeface="MS Mincho" pitchFamily="49" charset="-128"/>
              </a:rPr>
              <a:t>  4004d9</a:t>
            </a:r>
            <a:r>
              <a:rPr lang="da-DK" sz="1600" dirty="0" smtClean="0">
                <a:latin typeface="Courier New" pitchFamily="49" charset="0"/>
                <a:ea typeface="MS Mincho" pitchFamily="49" charset="-128"/>
              </a:rPr>
              <a:t>:  c7 </a:t>
            </a:r>
            <a:r>
              <a:rPr lang="da-DK" sz="1600" dirty="0">
                <a:latin typeface="Courier New" pitchFamily="49" charset="0"/>
                <a:ea typeface="MS Mincho" pitchFamily="49" charset="-128"/>
              </a:rPr>
              <a:t>07 d4 48 89 </a:t>
            </a:r>
            <a:r>
              <a:rPr lang="da-DK" sz="1600" dirty="0" smtClean="0">
                <a:latin typeface="Courier New" pitchFamily="49" charset="0"/>
                <a:ea typeface="MS Mincho" pitchFamily="49" charset="-128"/>
              </a:rPr>
              <a:t>c7  </a:t>
            </a:r>
            <a:r>
              <a:rPr lang="da-DK" sz="1600" dirty="0" err="1" smtClean="0">
                <a:latin typeface="Courier New" pitchFamily="49" charset="0"/>
                <a:ea typeface="MS Mincho" pitchFamily="49" charset="-128"/>
              </a:rPr>
              <a:t>movl</a:t>
            </a:r>
            <a:r>
              <a:rPr lang="da-DK" sz="1600" dirty="0" smtClean="0">
                <a:latin typeface="Courier New" pitchFamily="49" charset="0"/>
                <a:ea typeface="MS Mincho" pitchFamily="49" charset="-128"/>
              </a:rPr>
              <a:t>  $</a:t>
            </a:r>
            <a:r>
              <a:rPr lang="da-DK" sz="1600" dirty="0">
                <a:latin typeface="Courier New" pitchFamily="49" charset="0"/>
                <a:ea typeface="MS Mincho" pitchFamily="49" charset="-128"/>
              </a:rPr>
              <a:t>0xc78948d4,(%</a:t>
            </a:r>
            <a:r>
              <a:rPr lang="da-DK" sz="1600" dirty="0" err="1">
                <a:latin typeface="Courier New" pitchFamily="49" charset="0"/>
                <a:ea typeface="MS Mincho" pitchFamily="49" charset="-128"/>
              </a:rPr>
              <a:t>rdi</a:t>
            </a:r>
            <a:r>
              <a:rPr lang="da-DK" sz="1600" dirty="0">
                <a:latin typeface="Courier New" pitchFamily="49" charset="0"/>
                <a:ea typeface="MS Mincho" pitchFamily="49" charset="-128"/>
              </a:rPr>
              <a:t>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da-DK" sz="1600" dirty="0">
                <a:latin typeface="Courier New" pitchFamily="49" charset="0"/>
                <a:ea typeface="MS Mincho" pitchFamily="49" charset="-128"/>
              </a:rPr>
              <a:t>  4004df</a:t>
            </a:r>
            <a:r>
              <a:rPr lang="da-DK" sz="1600" dirty="0" smtClean="0">
                <a:latin typeface="Courier New" pitchFamily="49" charset="0"/>
                <a:ea typeface="MS Mincho" pitchFamily="49" charset="-128"/>
              </a:rPr>
              <a:t>:  c3                 </a:t>
            </a:r>
            <a:r>
              <a:rPr lang="da-DK" sz="1600" dirty="0" err="1" smtClean="0">
                <a:latin typeface="Courier New" pitchFamily="49" charset="0"/>
                <a:ea typeface="MS Mincho" pitchFamily="49" charset="-128"/>
              </a:rPr>
              <a:t>retq</a:t>
            </a:r>
            <a:endParaRPr lang="da-DK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endParaRPr lang="en-US" sz="1600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895600" y="3733801"/>
            <a:ext cx="457200" cy="304800"/>
          </a:xfrm>
          <a:prstGeom prst="rect">
            <a:avLst/>
          </a:prstGeom>
          <a:noFill/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 flipV="1">
            <a:off x="4419600" y="4275053"/>
            <a:ext cx="609600" cy="449348"/>
          </a:xfrm>
          <a:prstGeom prst="straightConnector1">
            <a:avLst/>
          </a:prstGeom>
          <a:noFill/>
          <a:ln w="25400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5017615" y="4539734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alibri" pitchFamily="34" charset="0"/>
              </a:rPr>
              <a:t>rdi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  <a:sym typeface="Wingdings"/>
              </a:rPr>
              <a:t> </a:t>
            </a:r>
            <a:r>
              <a:rPr lang="en-US" sz="1800" dirty="0" err="1" smtClean="0">
                <a:latin typeface="Calibri" pitchFamily="34" charset="0"/>
                <a:sym typeface="Wingdings"/>
              </a:rPr>
              <a:t>rax</a:t>
            </a: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038600" y="3429000"/>
            <a:ext cx="1143000" cy="380999"/>
          </a:xfrm>
          <a:prstGeom prst="rect">
            <a:avLst/>
          </a:prstGeom>
          <a:noFill/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46635" y="4909066"/>
            <a:ext cx="3045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Gadget address = </a:t>
            </a:r>
            <a:r>
              <a:rPr lang="en-US" sz="1800" dirty="0" smtClean="0">
                <a:latin typeface="Courier New"/>
                <a:cs typeface="Courier New"/>
              </a:rPr>
              <a:t>0x4004dc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 flipH="1">
            <a:off x="4648200" y="2743200"/>
            <a:ext cx="228600" cy="685801"/>
          </a:xfrm>
          <a:prstGeom prst="straightConnector1">
            <a:avLst/>
          </a:prstGeom>
          <a:noFill/>
          <a:ln w="25400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5017615" y="2743200"/>
            <a:ext cx="3150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Encodes </a:t>
            </a:r>
            <a:r>
              <a:rPr lang="en-US" sz="1800" dirty="0" err="1" smtClean="0">
                <a:latin typeface="Courier New"/>
                <a:cs typeface="Courier New"/>
              </a:rPr>
              <a:t>movq</a:t>
            </a:r>
            <a:r>
              <a:rPr lang="en-US" sz="1800" dirty="0" smtClean="0">
                <a:latin typeface="Courier New"/>
                <a:cs typeface="Courier New"/>
              </a:rPr>
              <a:t> %</a:t>
            </a:r>
            <a:r>
              <a:rPr lang="en-US" sz="1800" dirty="0" err="1" smtClean="0">
                <a:latin typeface="Courier New"/>
                <a:cs typeface="Courier New"/>
              </a:rPr>
              <a:t>rax</a:t>
            </a:r>
            <a:r>
              <a:rPr lang="en-US" sz="1800" dirty="0" smtClean="0">
                <a:latin typeface="Courier New"/>
                <a:cs typeface="Courier New"/>
              </a:rPr>
              <a:t>, %</a:t>
            </a:r>
            <a:r>
              <a:rPr lang="en-US" sz="1800" dirty="0" err="1" smtClean="0">
                <a:latin typeface="Courier New"/>
                <a:cs typeface="Courier New"/>
              </a:rPr>
              <a:t>rdi</a:t>
            </a:r>
            <a:endParaRPr lang="en-US" sz="1800" dirty="0" smtClean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89947235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ROP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4724399"/>
            <a:ext cx="7896225" cy="1609725"/>
          </a:xfrm>
        </p:spPr>
        <p:txBody>
          <a:bodyPr/>
          <a:lstStyle/>
          <a:p>
            <a:r>
              <a:rPr lang="en-US" dirty="0" smtClean="0"/>
              <a:t>Trigger with </a:t>
            </a:r>
            <a:r>
              <a:rPr lang="en-US" dirty="0" smtClean="0">
                <a:latin typeface="Courier New"/>
                <a:cs typeface="Courier New"/>
              </a:rPr>
              <a:t>ret</a:t>
            </a:r>
            <a:r>
              <a:rPr lang="en-US" dirty="0" smtClean="0"/>
              <a:t> instruction</a:t>
            </a:r>
          </a:p>
          <a:p>
            <a:pPr lvl="1"/>
            <a:r>
              <a:rPr lang="en-US" dirty="0" smtClean="0"/>
              <a:t>Will start executing Gadget 1</a:t>
            </a:r>
          </a:p>
          <a:p>
            <a:r>
              <a:rPr lang="en-US" dirty="0" smtClean="0"/>
              <a:t>Final </a:t>
            </a:r>
            <a:r>
              <a:rPr lang="en-US" dirty="0" smtClean="0">
                <a:latin typeface="Courier New"/>
                <a:cs typeface="Courier New"/>
              </a:rPr>
              <a:t>ret</a:t>
            </a:r>
            <a:r>
              <a:rPr lang="en-US" dirty="0" smtClean="0"/>
              <a:t> in each gadget will start next one</a:t>
            </a:r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2057400" y="1257300"/>
            <a:ext cx="4191000" cy="2286000"/>
            <a:chOff x="2362200" y="2133600"/>
            <a:chExt cx="4191000" cy="2286000"/>
          </a:xfrm>
        </p:grpSpPr>
        <p:sp>
          <p:nvSpPr>
            <p:cNvPr id="4" name="Rectangle 3"/>
            <p:cNvSpPr/>
            <p:nvPr/>
          </p:nvSpPr>
          <p:spPr>
            <a:xfrm>
              <a:off x="2895600" y="3810000"/>
              <a:ext cx="1066800" cy="30480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2895600" y="3505200"/>
              <a:ext cx="1066800" cy="30480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895600" y="2895600"/>
              <a:ext cx="1066800" cy="60960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tIns="0" bIns="0" rtlCol="0" anchor="ctr" anchorCtr="1"/>
            <a:lstStyle/>
            <a:p>
              <a:pPr algn="ctr"/>
              <a:endParaRPr lang="en-US" sz="1200" dirty="0" smtClean="0">
                <a:solidFill>
                  <a:srgbClr val="000000"/>
                </a:solidFill>
                <a:latin typeface="Wingdings"/>
                <a:ea typeface="Wingdings"/>
                <a:cs typeface="Wingdings"/>
                <a:sym typeface="Wingdings"/>
              </a:endParaRPr>
            </a:p>
            <a:p>
              <a:pPr algn="ctr"/>
              <a:r>
                <a:rPr lang="en-US" sz="1200" dirty="0" smtClean="0">
                  <a:solidFill>
                    <a:srgbClr val="000000"/>
                  </a:solidFill>
                  <a:latin typeface="Wingdings"/>
                  <a:ea typeface="Wingdings"/>
                  <a:cs typeface="Wingdings"/>
                  <a:sym typeface="Wingdings"/>
                </a:rPr>
                <a:t></a:t>
              </a:r>
            </a:p>
            <a:p>
              <a:pPr algn="ctr"/>
              <a:r>
                <a:rPr lang="en-US" sz="1200" dirty="0" smtClean="0">
                  <a:solidFill>
                    <a:srgbClr val="000000"/>
                  </a:solidFill>
                  <a:latin typeface="Wingdings"/>
                  <a:ea typeface="Wingdings"/>
                  <a:cs typeface="Wingdings"/>
                  <a:sym typeface="Wingdings"/>
                </a:rPr>
                <a:t></a:t>
              </a:r>
              <a:endParaRPr lang="en-US" sz="1200" dirty="0" smtClean="0">
                <a:solidFill>
                  <a:srgbClr val="000000"/>
                </a:solidFill>
              </a:endParaRPr>
            </a:p>
            <a:p>
              <a:pPr algn="ctr"/>
              <a:r>
                <a:rPr lang="en-US" sz="1200" dirty="0" smtClean="0">
                  <a:solidFill>
                    <a:srgbClr val="000000"/>
                  </a:solidFill>
                  <a:latin typeface="Wingdings"/>
                  <a:ea typeface="Wingdings"/>
                  <a:cs typeface="Wingdings"/>
                  <a:sym typeface="Wingdings"/>
                </a:rPr>
                <a:t></a:t>
              </a:r>
              <a:endParaRPr lang="en-US" sz="1200" dirty="0" smtClean="0">
                <a:solidFill>
                  <a:srgbClr val="000000"/>
                </a:solidFill>
              </a:endParaRPr>
            </a:p>
            <a:p>
              <a:pPr algn="ctr"/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895600" y="2590800"/>
              <a:ext cx="1066800" cy="30480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248400" y="4038600"/>
              <a:ext cx="304800" cy="381000"/>
            </a:xfrm>
            <a:prstGeom prst="rect">
              <a:avLst/>
            </a:prstGeom>
            <a:solidFill>
              <a:schemeClr val="bg2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Courier New"/>
                  <a:cs typeface="Courier New"/>
                </a:rPr>
                <a:t>c</a:t>
              </a:r>
              <a:r>
                <a:rPr lang="en-US" sz="1200" dirty="0" smtClean="0">
                  <a:solidFill>
                    <a:schemeClr val="tx1"/>
                  </a:solidFill>
                  <a:latin typeface="Courier New"/>
                  <a:cs typeface="Courier New"/>
                </a:rPr>
                <a:t>3</a:t>
              </a:r>
              <a:endParaRPr lang="en-US" sz="1200" dirty="0">
                <a:solidFill>
                  <a:schemeClr val="tx1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724400" y="4038600"/>
              <a:ext cx="1828800" cy="381000"/>
            </a:xfrm>
            <a:prstGeom prst="rect">
              <a:avLst/>
            </a:prstGeom>
            <a:noFill/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rgbClr val="000000"/>
                  </a:solidFill>
                  <a:latin typeface="Calibri"/>
                  <a:cs typeface="Calibri"/>
                </a:rPr>
                <a:t>Gadget 1 code</a:t>
              </a:r>
              <a:endParaRPr lang="en-US" sz="1200" dirty="0">
                <a:solidFill>
                  <a:srgbClr val="000000"/>
                </a:solidFill>
                <a:latin typeface="Calibri"/>
                <a:cs typeface="Calibri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248400" y="3352800"/>
              <a:ext cx="304800" cy="381000"/>
            </a:xfrm>
            <a:prstGeom prst="rect">
              <a:avLst/>
            </a:prstGeom>
            <a:solidFill>
              <a:schemeClr val="bg2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Courier New"/>
                  <a:cs typeface="Courier New"/>
                </a:rPr>
                <a:t>c</a:t>
              </a:r>
              <a:r>
                <a:rPr lang="en-US" sz="1200" dirty="0" smtClean="0">
                  <a:solidFill>
                    <a:schemeClr val="tx1"/>
                  </a:solidFill>
                  <a:latin typeface="Courier New"/>
                  <a:cs typeface="Courier New"/>
                </a:rPr>
                <a:t>3</a:t>
              </a:r>
              <a:endParaRPr lang="en-US" sz="1200" dirty="0">
                <a:solidFill>
                  <a:schemeClr val="tx1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724400" y="3352800"/>
              <a:ext cx="1828800" cy="381000"/>
            </a:xfrm>
            <a:prstGeom prst="rect">
              <a:avLst/>
            </a:prstGeom>
            <a:noFill/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rgbClr val="000000"/>
                  </a:solidFill>
                  <a:latin typeface="Calibri"/>
                  <a:cs typeface="Calibri"/>
                </a:rPr>
                <a:t>Gadget 2 code</a:t>
              </a:r>
              <a:endParaRPr lang="en-US" sz="1200" dirty="0">
                <a:solidFill>
                  <a:srgbClr val="000000"/>
                </a:solidFill>
                <a:latin typeface="Calibri"/>
                <a:cs typeface="Calibri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248400" y="2362200"/>
              <a:ext cx="304800" cy="381000"/>
            </a:xfrm>
            <a:prstGeom prst="rect">
              <a:avLst/>
            </a:prstGeom>
            <a:solidFill>
              <a:schemeClr val="bg2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Courier New"/>
                  <a:cs typeface="Courier New"/>
                </a:rPr>
                <a:t>c</a:t>
              </a:r>
              <a:r>
                <a:rPr lang="en-US" sz="1200" dirty="0" smtClean="0">
                  <a:solidFill>
                    <a:schemeClr val="tx1"/>
                  </a:solidFill>
                  <a:latin typeface="Courier New"/>
                  <a:cs typeface="Courier New"/>
                </a:rPr>
                <a:t>3</a:t>
              </a:r>
              <a:endParaRPr lang="en-US" sz="1200" dirty="0">
                <a:solidFill>
                  <a:schemeClr val="tx1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724400" y="2362200"/>
              <a:ext cx="1828800" cy="381000"/>
            </a:xfrm>
            <a:prstGeom prst="rect">
              <a:avLst/>
            </a:prstGeom>
            <a:noFill/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rgbClr val="000000"/>
                  </a:solidFill>
                  <a:latin typeface="Calibri"/>
                  <a:cs typeface="Calibri"/>
                </a:rPr>
                <a:t>Gadget </a:t>
              </a:r>
              <a:r>
                <a:rPr lang="en-US" sz="1200" i="1" dirty="0" smtClean="0">
                  <a:solidFill>
                    <a:srgbClr val="000000"/>
                  </a:solidFill>
                  <a:latin typeface="Calibri"/>
                  <a:cs typeface="Calibri"/>
                </a:rPr>
                <a:t>n</a:t>
              </a:r>
              <a:r>
                <a:rPr lang="en-US" sz="1200" dirty="0" smtClean="0">
                  <a:solidFill>
                    <a:srgbClr val="000000"/>
                  </a:solidFill>
                  <a:latin typeface="Calibri"/>
                  <a:cs typeface="Calibri"/>
                </a:rPr>
                <a:t> code</a:t>
              </a:r>
              <a:endParaRPr lang="en-US" sz="1200" dirty="0">
                <a:solidFill>
                  <a:srgbClr val="000000"/>
                </a:solidFill>
                <a:latin typeface="Calibri"/>
                <a:cs typeface="Calibri"/>
              </a:endParaRPr>
            </a:p>
          </p:txBody>
        </p:sp>
        <p:cxnSp>
          <p:nvCxnSpPr>
            <p:cNvPr id="17" name="Straight Arrow Connector 16"/>
            <p:cNvCxnSpPr>
              <a:endCxn id="10" idx="1"/>
            </p:cNvCxnSpPr>
            <p:nvPr/>
          </p:nvCxnSpPr>
          <p:spPr>
            <a:xfrm>
              <a:off x="3429000" y="3962400"/>
              <a:ext cx="1295400" cy="26670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 w="lg" len="lg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endCxn id="13" idx="1"/>
            </p:cNvCxnSpPr>
            <p:nvPr/>
          </p:nvCxnSpPr>
          <p:spPr>
            <a:xfrm flipV="1">
              <a:off x="3429000" y="3543300"/>
              <a:ext cx="1295400" cy="11430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 w="lg" len="lg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endCxn id="16" idx="1"/>
            </p:cNvCxnSpPr>
            <p:nvPr/>
          </p:nvCxnSpPr>
          <p:spPr>
            <a:xfrm flipV="1">
              <a:off x="3429000" y="2552700"/>
              <a:ext cx="1295400" cy="22860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 w="lg" len="lg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endCxn id="4" idx="1"/>
            </p:cNvCxnSpPr>
            <p:nvPr/>
          </p:nvCxnSpPr>
          <p:spPr>
            <a:xfrm>
              <a:off x="2362200" y="3962400"/>
              <a:ext cx="533400" cy="0"/>
            </a:xfrm>
            <a:prstGeom prst="straightConnector1">
              <a:avLst/>
            </a:prstGeom>
            <a:ln>
              <a:solidFill>
                <a:srgbClr val="000000"/>
              </a:solidFill>
              <a:headEnd type="none" w="lg" len="lg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2895600" y="2133600"/>
              <a:ext cx="1066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Calibri"/>
                  <a:cs typeface="Calibri"/>
                </a:rPr>
                <a:t>Stack</a:t>
              </a:r>
              <a:endParaRPr lang="en-US" sz="1600" dirty="0">
                <a:latin typeface="Calibri"/>
                <a:cs typeface="Calibri"/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990600" y="2957256"/>
            <a:ext cx="1066800" cy="304800"/>
          </a:xfrm>
          <a:prstGeom prst="rect">
            <a:avLst/>
          </a:prstGeom>
          <a:noFill/>
          <a:ln w="127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200" dirty="0" smtClean="0">
                <a:solidFill>
                  <a:srgbClr val="000000"/>
                </a:solidFill>
                <a:latin typeface="Courier New"/>
                <a:cs typeface="Courier New"/>
              </a:rPr>
              <a:t>%</a:t>
            </a:r>
            <a:r>
              <a:rPr lang="en-US" sz="12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rsp</a:t>
            </a:r>
            <a:endParaRPr lang="en-US" sz="12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13374536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7F7F7F"/>
                </a:solidFill>
              </a:rPr>
              <a:t>Memory Layout</a:t>
            </a:r>
          </a:p>
          <a:p>
            <a:pPr>
              <a:defRPr/>
            </a:pPr>
            <a:r>
              <a:rPr lang="en-US" dirty="0" smtClean="0">
                <a:solidFill>
                  <a:srgbClr val="7F7F7F"/>
                </a:solidFill>
              </a:rPr>
              <a:t>Buffer Overflow</a:t>
            </a:r>
          </a:p>
          <a:p>
            <a:pPr lvl="1">
              <a:defRPr/>
            </a:pPr>
            <a:r>
              <a:rPr lang="en-US" dirty="0" smtClean="0">
                <a:solidFill>
                  <a:srgbClr val="7F7F7F"/>
                </a:solidFill>
              </a:rPr>
              <a:t>Vulnerability</a:t>
            </a:r>
          </a:p>
          <a:p>
            <a:pPr lvl="1">
              <a:defRPr/>
            </a:pPr>
            <a:r>
              <a:rPr lang="en-US" dirty="0" smtClean="0">
                <a:solidFill>
                  <a:srgbClr val="7F7F7F"/>
                </a:solidFill>
              </a:rPr>
              <a:t>Protection</a:t>
            </a:r>
          </a:p>
          <a:p>
            <a:pPr>
              <a:defRPr/>
            </a:pPr>
            <a:r>
              <a:rPr lang="en-US" dirty="0" smtClean="0"/>
              <a:t>Unions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Union Allocation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82000" cy="825500"/>
          </a:xfrm>
          <a:ln/>
        </p:spPr>
        <p:txBody>
          <a:bodyPr/>
          <a:lstStyle/>
          <a:p>
            <a:r>
              <a:rPr lang="en-US" dirty="0"/>
              <a:t>Allocate according to largest element</a:t>
            </a:r>
          </a:p>
          <a:p>
            <a:r>
              <a:rPr lang="en-US" dirty="0"/>
              <a:t>Can only use one field at a time</a:t>
            </a:r>
          </a:p>
        </p:txBody>
      </p:sp>
      <p:sp>
        <p:nvSpPr>
          <p:cNvPr id="31749" name="Rectangle 5"/>
          <p:cNvSpPr>
            <a:spLocks/>
          </p:cNvSpPr>
          <p:nvPr/>
        </p:nvSpPr>
        <p:spPr bwMode="auto">
          <a:xfrm>
            <a:off x="609600" y="2232024"/>
            <a:ext cx="2222500" cy="150177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union U1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*up;</a:t>
            </a:r>
          </a:p>
        </p:txBody>
      </p:sp>
      <p:sp>
        <p:nvSpPr>
          <p:cNvPr id="31750" name="Rectangle 6"/>
          <p:cNvSpPr>
            <a:spLocks/>
          </p:cNvSpPr>
          <p:nvPr/>
        </p:nvSpPr>
        <p:spPr bwMode="auto">
          <a:xfrm>
            <a:off x="609600" y="3886200"/>
            <a:ext cx="2222500" cy="15240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S1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*sp;</a:t>
            </a:r>
          </a:p>
        </p:txBody>
      </p:sp>
      <p:graphicFrame>
        <p:nvGraphicFramePr>
          <p:cNvPr id="31751" name="Group 7"/>
          <p:cNvGraphicFramePr>
            <a:graphicFrameLocks noGrp="1"/>
          </p:cNvGraphicFramePr>
          <p:nvPr/>
        </p:nvGraphicFramePr>
        <p:xfrm>
          <a:off x="342900" y="5715000"/>
          <a:ext cx="8647113" cy="762000"/>
        </p:xfrm>
        <a:graphic>
          <a:graphicData uri="http://schemas.openxmlformats.org/drawingml/2006/table">
            <a:tbl>
              <a:tblPr/>
              <a:tblGrid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639763"/>
                <a:gridCol w="639762"/>
                <a:gridCol w="320675"/>
                <a:gridCol w="320675"/>
                <a:gridCol w="320675"/>
                <a:gridCol w="320675"/>
                <a:gridCol w="639763"/>
                <a:gridCol w="635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3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4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sp+16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855" name="Group 111"/>
          <p:cNvGraphicFramePr>
            <a:graphicFrameLocks noGrp="1"/>
          </p:cNvGraphicFramePr>
          <p:nvPr/>
        </p:nvGraphicFramePr>
        <p:xfrm>
          <a:off x="4025900" y="2654300"/>
          <a:ext cx="3175000" cy="1549400"/>
        </p:xfrm>
        <a:graphic>
          <a:graphicData uri="http://schemas.openxmlformats.org/drawingml/2006/table">
            <a:tbl>
              <a:tblPr/>
              <a:tblGrid>
                <a:gridCol w="317500"/>
                <a:gridCol w="317500"/>
                <a:gridCol w="317500"/>
                <a:gridCol w="317500"/>
                <a:gridCol w="317500"/>
                <a:gridCol w="317500"/>
                <a:gridCol w="317500"/>
                <a:gridCol w="317500"/>
                <a:gridCol w="317500"/>
                <a:gridCol w="317500"/>
              </a:tblGrid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i[0]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up+0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up+4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up+8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3713"/>
            <a:ext cx="6845300" cy="573087"/>
          </a:xfrm>
        </p:spPr>
        <p:txBody>
          <a:bodyPr/>
          <a:lstStyle/>
          <a:p>
            <a:pPr eaLnBrk="1" hangingPunct="1"/>
            <a:r>
              <a:rPr lang="en-US" smtClean="0"/>
              <a:t>Memory Allocation Example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09600" y="1498600"/>
            <a:ext cx="5791200" cy="479875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/>
            <a:r>
              <a:rPr lang="fi-FI" sz="1800" dirty="0" err="1">
                <a:latin typeface="Courier New" pitchFamily="49" charset="0"/>
              </a:rPr>
              <a:t>char</a:t>
            </a:r>
            <a:r>
              <a:rPr lang="fi-FI" sz="1800" dirty="0">
                <a:latin typeface="Courier New" pitchFamily="49" charset="0"/>
              </a:rPr>
              <a:t> big_array[1L&lt;&lt;24]; </a:t>
            </a:r>
            <a:r>
              <a:rPr lang="fi-FI" sz="1800" dirty="0" smtClean="0">
                <a:latin typeface="Courier New" pitchFamily="49" charset="0"/>
              </a:rPr>
              <a:t> /* 16 </a:t>
            </a:r>
            <a:r>
              <a:rPr lang="fi-FI" sz="1800" dirty="0">
                <a:latin typeface="Courier New" pitchFamily="49" charset="0"/>
              </a:rPr>
              <a:t>MB */</a:t>
            </a:r>
          </a:p>
          <a:p>
            <a:pPr eaLnBrk="0" hangingPunct="0"/>
            <a:r>
              <a:rPr lang="fi-FI" sz="1800" dirty="0" err="1">
                <a:latin typeface="Courier New" pitchFamily="49" charset="0"/>
              </a:rPr>
              <a:t>char</a:t>
            </a:r>
            <a:r>
              <a:rPr lang="fi-FI" sz="1800" dirty="0">
                <a:latin typeface="Courier New" pitchFamily="49" charset="0"/>
              </a:rPr>
              <a:t> huge_array[1L&lt;&lt;31]; </a:t>
            </a:r>
            <a:r>
              <a:rPr lang="fi-FI" sz="1800" dirty="0" smtClean="0">
                <a:latin typeface="Courier New" pitchFamily="49" charset="0"/>
              </a:rPr>
              <a:t>/</a:t>
            </a:r>
            <a:r>
              <a:rPr lang="fi-FI" sz="1800" dirty="0">
                <a:latin typeface="Courier New" pitchFamily="49" charset="0"/>
              </a:rPr>
              <a:t>*  </a:t>
            </a:r>
            <a:r>
              <a:rPr lang="fi-FI" sz="1800" dirty="0" smtClean="0">
                <a:latin typeface="Courier New" pitchFamily="49" charset="0"/>
              </a:rPr>
              <a:t>2 </a:t>
            </a:r>
            <a:r>
              <a:rPr lang="fi-FI" sz="1800" dirty="0">
                <a:latin typeface="Courier New" pitchFamily="49" charset="0"/>
              </a:rPr>
              <a:t>GB */</a:t>
            </a:r>
          </a:p>
          <a:p>
            <a:pPr eaLnBrk="0" hangingPunct="0"/>
            <a:endParaRPr lang="fi-FI" sz="1800" dirty="0">
              <a:latin typeface="Courier New" pitchFamily="49" charset="0"/>
            </a:endParaRPr>
          </a:p>
          <a:p>
            <a:pPr eaLnBrk="0" hangingPunct="0"/>
            <a:r>
              <a:rPr lang="fi-FI" sz="1800" dirty="0" err="1">
                <a:latin typeface="Courier New" pitchFamily="49" charset="0"/>
              </a:rPr>
              <a:t>int</a:t>
            </a:r>
            <a:r>
              <a:rPr lang="fi-FI" sz="1800" dirty="0">
                <a:latin typeface="Courier New" pitchFamily="49" charset="0"/>
              </a:rPr>
              <a:t> </a:t>
            </a:r>
            <a:r>
              <a:rPr lang="fi-FI" sz="1800" dirty="0" err="1">
                <a:latin typeface="Courier New" pitchFamily="49" charset="0"/>
              </a:rPr>
              <a:t>global</a:t>
            </a:r>
            <a:r>
              <a:rPr lang="fi-FI" sz="1800" dirty="0">
                <a:latin typeface="Courier New" pitchFamily="49" charset="0"/>
              </a:rPr>
              <a:t> = 0;</a:t>
            </a:r>
          </a:p>
          <a:p>
            <a:pPr eaLnBrk="0" hangingPunct="0"/>
            <a:endParaRPr lang="fi-FI" sz="1800" dirty="0">
              <a:latin typeface="Courier New" pitchFamily="49" charset="0"/>
            </a:endParaRPr>
          </a:p>
          <a:p>
            <a:pPr eaLnBrk="0" hangingPunct="0"/>
            <a:r>
              <a:rPr lang="fi-FI" sz="1800" dirty="0" err="1">
                <a:latin typeface="Courier New" pitchFamily="49" charset="0"/>
              </a:rPr>
              <a:t>int</a:t>
            </a:r>
            <a:r>
              <a:rPr lang="fi-FI" sz="1800" dirty="0">
                <a:latin typeface="Courier New" pitchFamily="49" charset="0"/>
              </a:rPr>
              <a:t> </a:t>
            </a:r>
            <a:r>
              <a:rPr lang="fi-FI" sz="1800" dirty="0" err="1">
                <a:latin typeface="Courier New" pitchFamily="49" charset="0"/>
              </a:rPr>
              <a:t>useless</a:t>
            </a:r>
            <a:r>
              <a:rPr lang="fi-FI" sz="1800" dirty="0">
                <a:latin typeface="Courier New" pitchFamily="49" charset="0"/>
              </a:rPr>
              <a:t>() { </a:t>
            </a:r>
            <a:r>
              <a:rPr lang="fi-FI" sz="1800" dirty="0" err="1">
                <a:latin typeface="Courier New" pitchFamily="49" charset="0"/>
              </a:rPr>
              <a:t>return</a:t>
            </a:r>
            <a:r>
              <a:rPr lang="fi-FI" sz="1800" dirty="0">
                <a:latin typeface="Courier New" pitchFamily="49" charset="0"/>
              </a:rPr>
              <a:t> 0; }</a:t>
            </a:r>
          </a:p>
          <a:p>
            <a:pPr eaLnBrk="0" hangingPunct="0"/>
            <a:endParaRPr lang="fi-FI" sz="1800" dirty="0">
              <a:latin typeface="Courier New" pitchFamily="49" charset="0"/>
            </a:endParaRPr>
          </a:p>
          <a:p>
            <a:pPr eaLnBrk="0" hangingPunct="0"/>
            <a:r>
              <a:rPr lang="fi-FI" sz="1800" dirty="0" err="1">
                <a:latin typeface="Courier New" pitchFamily="49" charset="0"/>
              </a:rPr>
              <a:t>int</a:t>
            </a:r>
            <a:r>
              <a:rPr lang="fi-FI" sz="1800" dirty="0">
                <a:latin typeface="Courier New" pitchFamily="49" charset="0"/>
              </a:rPr>
              <a:t> main ()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{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</a:t>
            </a:r>
            <a:r>
              <a:rPr lang="fi-FI" sz="1800" dirty="0" err="1">
                <a:latin typeface="Courier New" pitchFamily="49" charset="0"/>
              </a:rPr>
              <a:t>void</a:t>
            </a:r>
            <a:r>
              <a:rPr lang="fi-FI" sz="1800" dirty="0">
                <a:latin typeface="Courier New" pitchFamily="49" charset="0"/>
              </a:rPr>
              <a:t> *p1, *p2, *p3, *p4;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</a:t>
            </a:r>
            <a:r>
              <a:rPr lang="fi-FI" sz="1800" dirty="0" err="1">
                <a:latin typeface="Courier New" pitchFamily="49" charset="0"/>
              </a:rPr>
              <a:t>int</a:t>
            </a:r>
            <a:r>
              <a:rPr lang="fi-FI" sz="1800" dirty="0">
                <a:latin typeface="Courier New" pitchFamily="49" charset="0"/>
              </a:rPr>
              <a:t> </a:t>
            </a:r>
            <a:r>
              <a:rPr lang="fi-FI" sz="1800" dirty="0" err="1">
                <a:latin typeface="Courier New" pitchFamily="49" charset="0"/>
              </a:rPr>
              <a:t>local</a:t>
            </a:r>
            <a:r>
              <a:rPr lang="fi-FI" sz="1800" dirty="0">
                <a:latin typeface="Courier New" pitchFamily="49" charset="0"/>
              </a:rPr>
              <a:t> = 0;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p1 = malloc(1L &lt;&lt; 28)</a:t>
            </a:r>
            <a:r>
              <a:rPr lang="fi-FI" sz="1800" dirty="0" smtClean="0">
                <a:latin typeface="Courier New" pitchFamily="49" charset="0"/>
              </a:rPr>
              <a:t>; /* 256 MB */</a:t>
            </a:r>
            <a:endParaRPr lang="fi-FI" sz="1800" dirty="0">
              <a:latin typeface="Courier New" pitchFamily="49" charset="0"/>
            </a:endParaRP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p2 = malloc(1L &lt;&lt; 8)</a:t>
            </a:r>
            <a:r>
              <a:rPr lang="fi-FI" sz="1800" dirty="0" smtClean="0">
                <a:latin typeface="Courier New" pitchFamily="49" charset="0"/>
              </a:rPr>
              <a:t>;  /* 256  B */</a:t>
            </a:r>
            <a:endParaRPr lang="fi-FI" sz="1800" dirty="0">
              <a:latin typeface="Courier New" pitchFamily="49" charset="0"/>
            </a:endParaRP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p3 = malloc(1L &lt;&lt; 32)</a:t>
            </a:r>
            <a:r>
              <a:rPr lang="fi-FI" sz="1800" dirty="0" smtClean="0">
                <a:latin typeface="Courier New" pitchFamily="49" charset="0"/>
              </a:rPr>
              <a:t>; /*   4 GB */</a:t>
            </a:r>
            <a:endParaRPr lang="fi-FI" sz="1800" dirty="0">
              <a:latin typeface="Courier New" pitchFamily="49" charset="0"/>
            </a:endParaRP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p4 = malloc(1L &lt;&lt; 8)</a:t>
            </a:r>
            <a:r>
              <a:rPr lang="fi-FI" sz="1800" dirty="0" smtClean="0">
                <a:latin typeface="Courier New" pitchFamily="49" charset="0"/>
              </a:rPr>
              <a:t>;  /* 256  B */</a:t>
            </a:r>
            <a:endParaRPr lang="fi-FI" sz="1800" dirty="0">
              <a:latin typeface="Courier New" pitchFamily="49" charset="0"/>
            </a:endParaRPr>
          </a:p>
          <a:p>
            <a:pPr eaLnBrk="0" hangingPunct="0"/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/* Some print statements ... */</a:t>
            </a:r>
          </a:p>
          <a:p>
            <a:pPr eaLnBrk="0" hangingPunct="0"/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90538" y="6319837"/>
            <a:ext cx="367347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Where does everything go?</a:t>
            </a:r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6858000" y="1041955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18" name="Rectangle 21"/>
          <p:cNvSpPr>
            <a:spLocks noChangeArrowheads="1"/>
          </p:cNvSpPr>
          <p:nvPr/>
        </p:nvSpPr>
        <p:spPr bwMode="auto">
          <a:xfrm>
            <a:off x="6858000" y="1171575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6858000" y="601718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Text</a:t>
            </a:r>
          </a:p>
        </p:txBody>
      </p:sp>
      <p:sp>
        <p:nvSpPr>
          <p:cNvPr id="20" name="Rectangle 24"/>
          <p:cNvSpPr>
            <a:spLocks noChangeArrowheads="1"/>
          </p:cNvSpPr>
          <p:nvPr/>
        </p:nvSpPr>
        <p:spPr bwMode="auto">
          <a:xfrm>
            <a:off x="6858000" y="571238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Data</a:t>
            </a:r>
          </a:p>
        </p:txBody>
      </p:sp>
      <p:sp>
        <p:nvSpPr>
          <p:cNvPr id="21" name="Rectangle 25"/>
          <p:cNvSpPr>
            <a:spLocks noChangeArrowheads="1"/>
          </p:cNvSpPr>
          <p:nvPr/>
        </p:nvSpPr>
        <p:spPr bwMode="auto">
          <a:xfrm>
            <a:off x="6858000" y="5105400"/>
            <a:ext cx="1447800" cy="60698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Heap</a:t>
            </a:r>
          </a:p>
        </p:txBody>
      </p:sp>
      <p:sp>
        <p:nvSpPr>
          <p:cNvPr id="22" name="Line 34"/>
          <p:cNvSpPr>
            <a:spLocks noChangeShapeType="1"/>
          </p:cNvSpPr>
          <p:nvPr/>
        </p:nvSpPr>
        <p:spPr bwMode="auto">
          <a:xfrm>
            <a:off x="7581900" y="1552575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3" name="Line 35"/>
          <p:cNvSpPr>
            <a:spLocks noChangeShapeType="1"/>
          </p:cNvSpPr>
          <p:nvPr/>
        </p:nvSpPr>
        <p:spPr bwMode="auto">
          <a:xfrm flipV="1">
            <a:off x="7581900" y="48768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6858000" y="2312988"/>
            <a:ext cx="1447800" cy="1587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6858000" y="3733800"/>
            <a:ext cx="1447800" cy="6096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 dirty="0" smtClean="0">
                <a:latin typeface="Calibri" pitchFamily="34" charset="0"/>
              </a:rPr>
              <a:t>Shared</a:t>
            </a:r>
          </a:p>
          <a:p>
            <a:pPr algn="ctr" eaLnBrk="0" hangingPunct="0"/>
            <a:r>
              <a:rPr lang="en-US" sz="1800" dirty="0" smtClean="0">
                <a:latin typeface="Calibri" pitchFamily="34" charset="0"/>
              </a:rPr>
              <a:t>Libraries</a:t>
            </a:r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/>
          </p:cNvSpPr>
          <p:nvPr/>
        </p:nvSpPr>
        <p:spPr bwMode="auto">
          <a:xfrm>
            <a:off x="528638" y="1495424"/>
            <a:ext cx="2527300" cy="132397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typedef union 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float f;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unsigned u;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bit_float_t;</a:t>
            </a:r>
          </a:p>
        </p:txBody>
      </p:sp>
      <p:sp>
        <p:nvSpPr>
          <p:cNvPr id="32772" name="Rectangle 4"/>
          <p:cNvSpPr>
            <a:spLocks/>
          </p:cNvSpPr>
          <p:nvPr/>
        </p:nvSpPr>
        <p:spPr bwMode="auto">
          <a:xfrm>
            <a:off x="604838" y="3289300"/>
            <a:ext cx="3898900" cy="18161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float bit2float(unsigned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bit_float_t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2773" name="Rectangle 5"/>
          <p:cNvSpPr>
            <a:spLocks/>
          </p:cNvSpPr>
          <p:nvPr/>
        </p:nvSpPr>
        <p:spPr bwMode="auto">
          <a:xfrm>
            <a:off x="4724400" y="3292474"/>
            <a:ext cx="3898900" cy="181292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float2bit(float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bit_float_t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Using Union to Access Bit Patterns</a:t>
            </a:r>
          </a:p>
        </p:txBody>
      </p:sp>
      <p:sp>
        <p:nvSpPr>
          <p:cNvPr id="32775" name="Rectangle 7"/>
          <p:cNvSpPr>
            <a:spLocks/>
          </p:cNvSpPr>
          <p:nvPr/>
        </p:nvSpPr>
        <p:spPr bwMode="auto">
          <a:xfrm>
            <a:off x="593725" y="5257800"/>
            <a:ext cx="3149600" cy="457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Same as </a:t>
            </a:r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(float</a:t>
            </a:r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) </a:t>
            </a:r>
            <a:r>
              <a:rPr lang="en-US" sz="2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u</a:t>
            </a: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? </a:t>
            </a:r>
          </a:p>
        </p:txBody>
      </p:sp>
      <p:sp>
        <p:nvSpPr>
          <p:cNvPr id="32776" name="Rectangle 8"/>
          <p:cNvSpPr>
            <a:spLocks/>
          </p:cNvSpPr>
          <p:nvPr/>
        </p:nvSpPr>
        <p:spPr bwMode="auto">
          <a:xfrm>
            <a:off x="4722813" y="5257800"/>
            <a:ext cx="3886200" cy="457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Same as </a:t>
            </a:r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(unsigned) 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? </a:t>
            </a:r>
          </a:p>
        </p:txBody>
      </p:sp>
      <p:graphicFrame>
        <p:nvGraphicFramePr>
          <p:cNvPr id="32777" name="Group 9"/>
          <p:cNvGraphicFramePr>
            <a:graphicFrameLocks noGrp="1"/>
          </p:cNvGraphicFramePr>
          <p:nvPr/>
        </p:nvGraphicFramePr>
        <p:xfrm>
          <a:off x="4622800" y="1498600"/>
          <a:ext cx="1905000" cy="1143000"/>
        </p:xfrm>
        <a:graphic>
          <a:graphicData uri="http://schemas.openxmlformats.org/drawingml/2006/table">
            <a:tbl>
              <a:tblPr/>
              <a:tblGrid>
                <a:gridCol w="317500"/>
                <a:gridCol w="317500"/>
                <a:gridCol w="317500"/>
                <a:gridCol w="317500"/>
                <a:gridCol w="317500"/>
                <a:gridCol w="3175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5724525" cy="15970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Revisited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371601"/>
            <a:ext cx="8307387" cy="5486400"/>
          </a:xfrm>
          <a:ln/>
        </p:spPr>
        <p:txBody>
          <a:bodyPr/>
          <a:lstStyle/>
          <a:p>
            <a:pPr marL="215900" indent="-215900">
              <a:spcBef>
                <a:spcPct val="0"/>
              </a:spcBef>
            </a:pPr>
            <a:r>
              <a:rPr lang="en-US" dirty="0">
                <a:ea typeface="Calibri" charset="0"/>
                <a:cs typeface="Calibri" charset="0"/>
              </a:rPr>
              <a:t>Idea</a:t>
            </a:r>
            <a:endParaRPr lang="en-US" dirty="0"/>
          </a:p>
          <a:p>
            <a:pPr lvl="1"/>
            <a:r>
              <a:rPr lang="en-US" dirty="0"/>
              <a:t>Short/long/quad words stored in memory as 2/4/8 consecutive bytes</a:t>
            </a:r>
          </a:p>
          <a:p>
            <a:pPr lvl="1"/>
            <a:r>
              <a:rPr lang="en-US" dirty="0" smtClean="0"/>
              <a:t>Which byte </a:t>
            </a:r>
            <a:r>
              <a:rPr lang="en-US" dirty="0"/>
              <a:t>is most (least) significant?</a:t>
            </a:r>
          </a:p>
          <a:p>
            <a:pPr lvl="1"/>
            <a:r>
              <a:rPr lang="en-US" dirty="0"/>
              <a:t>Can cause problems when exchanging binary data between machines</a:t>
            </a:r>
          </a:p>
          <a:p>
            <a:pPr marL="215900" indent="-215900"/>
            <a:r>
              <a:rPr lang="en-US" dirty="0">
                <a:ea typeface="Calibri" charset="0"/>
                <a:cs typeface="Calibri" charset="0"/>
              </a:rPr>
              <a:t>Big </a:t>
            </a:r>
            <a:r>
              <a:rPr lang="en-US" dirty="0" err="1">
                <a:ea typeface="Calibri" charset="0"/>
                <a:cs typeface="Calibri" charset="0"/>
              </a:rPr>
              <a:t>Endian</a:t>
            </a:r>
            <a:endParaRPr lang="en-US" dirty="0"/>
          </a:p>
          <a:p>
            <a:pPr lvl="1"/>
            <a:r>
              <a:rPr lang="en-US" dirty="0"/>
              <a:t>Most significant byte has lowest address</a:t>
            </a:r>
          </a:p>
          <a:p>
            <a:pPr lvl="1"/>
            <a:r>
              <a:rPr lang="en-US" dirty="0" err="1" smtClean="0"/>
              <a:t>Sparc</a:t>
            </a:r>
            <a:endParaRPr lang="en-US" dirty="0"/>
          </a:p>
          <a:p>
            <a:pPr marL="215900" indent="-215900"/>
            <a:r>
              <a:rPr lang="en-US" dirty="0">
                <a:ea typeface="Calibri" charset="0"/>
                <a:cs typeface="Calibri" charset="0"/>
              </a:rPr>
              <a:t>Little </a:t>
            </a:r>
            <a:r>
              <a:rPr lang="en-US" dirty="0" err="1">
                <a:ea typeface="Calibri" charset="0"/>
                <a:cs typeface="Calibri" charset="0"/>
              </a:rPr>
              <a:t>Endian</a:t>
            </a:r>
            <a:endParaRPr lang="en-US" dirty="0"/>
          </a:p>
          <a:p>
            <a:pPr lvl="1"/>
            <a:r>
              <a:rPr lang="en-US" dirty="0"/>
              <a:t>Least significant byte has lowest address</a:t>
            </a:r>
          </a:p>
          <a:p>
            <a:pPr lvl="1"/>
            <a:r>
              <a:rPr lang="en-US" dirty="0"/>
              <a:t>Intel </a:t>
            </a:r>
            <a:r>
              <a:rPr lang="en-US" dirty="0" smtClean="0"/>
              <a:t>x86, ARM Android and IOS</a:t>
            </a:r>
          </a:p>
          <a:p>
            <a:r>
              <a:rPr lang="en-US" dirty="0" smtClean="0"/>
              <a:t>Bi </a:t>
            </a:r>
            <a:r>
              <a:rPr lang="en-US" dirty="0" err="1" smtClean="0"/>
              <a:t>Endian</a:t>
            </a:r>
            <a:endParaRPr lang="en-US" dirty="0" smtClean="0"/>
          </a:p>
          <a:p>
            <a:pPr lvl="1"/>
            <a:r>
              <a:rPr lang="en-US" dirty="0" smtClean="0"/>
              <a:t>Can be configured either way</a:t>
            </a:r>
          </a:p>
          <a:p>
            <a:pPr lvl="1"/>
            <a:r>
              <a:rPr lang="en-US" dirty="0" smtClean="0"/>
              <a:t>ARM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252413"/>
            <a:ext cx="6650038" cy="1109662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Example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4820" name="Rectangle 4"/>
          <p:cNvSpPr>
            <a:spLocks/>
          </p:cNvSpPr>
          <p:nvPr/>
        </p:nvSpPr>
        <p:spPr bwMode="auto">
          <a:xfrm>
            <a:off x="533400" y="1066800"/>
            <a:ext cx="4051300" cy="1820862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union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char c[8];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short s[4];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long l[1];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dw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676400" y="3357265"/>
          <a:ext cx="6096000" cy="14833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38323" y="3357265"/>
            <a:ext cx="938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latin typeface="Calibri" pitchFamily="34" charset="0"/>
              </a:rPr>
              <a:t>32-bit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1676400" y="5181600"/>
          <a:ext cx="6096000" cy="14833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8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5" name="Rectangle 24"/>
          <p:cNvSpPr/>
          <p:nvPr/>
        </p:nvSpPr>
        <p:spPr>
          <a:xfrm>
            <a:off x="738323" y="5181600"/>
            <a:ext cx="9380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 smtClean="0">
                <a:latin typeface="Calibri" pitchFamily="34" charset="0"/>
              </a:rPr>
              <a:t>64-bit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315200" cy="1182688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Example (Cont).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5844" name="Rectangle 4"/>
          <p:cNvSpPr>
            <a:spLocks/>
          </p:cNvSpPr>
          <p:nvPr/>
        </p:nvSpPr>
        <p:spPr bwMode="auto">
          <a:xfrm>
            <a:off x="1219200" y="990600"/>
            <a:ext cx="6781800" cy="52578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for (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8;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dw.c[j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] = 0xf0 +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printf("Characters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0-7 ==  [0x%x,0x%x,0x%x,0x%x,0x%x,0x%x,0x%x,0x%x]\n",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dw.c[0], dw.c[1], dw.c[2], dw.c[3],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dw.c[4], dw.c[5], dw.c[6], dw.c[7]);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printf("Shorts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0-3 == [0x%x,0x%x,0x%x,0x%x]\n",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dw.s[0], dw.s[1], dw.s[2], dw.s[3]);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0-1 == [0x%x,0x%x]\n",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dw.i[0], dw.i[1]);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printf("Long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 == [0x%lx]\n",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dw.l[0]);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6273800" cy="11652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on IA32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6868" name="Rectangle 4"/>
          <p:cNvSpPr>
            <a:spLocks/>
          </p:cNvSpPr>
          <p:nvPr/>
        </p:nvSpPr>
        <p:spPr bwMode="auto">
          <a:xfrm>
            <a:off x="457200" y="1143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Little Endian</a:t>
            </a:r>
          </a:p>
        </p:txBody>
      </p:sp>
      <p:sp>
        <p:nvSpPr>
          <p:cNvPr id="36869" name="Rectangle 5"/>
          <p:cNvSpPr>
            <a:spLocks/>
          </p:cNvSpPr>
          <p:nvPr/>
        </p:nvSpPr>
        <p:spPr bwMode="auto">
          <a:xfrm>
            <a:off x="228601" y="4876800"/>
            <a:ext cx="8458199" cy="144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Characters 0-7 == [0xf0,0xf1,0xf2,0xf3,0xf4,0xf5,0xf6,0xf7]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Shorts     0-3 == [0xf1f0,0xf3f2,0xf5f4,0xf7f6]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       0-1 == [0xf3f2f1f0,0xf7f6f5f4]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Long       0   == [0xf3f2f1f0]</a:t>
            </a:r>
          </a:p>
        </p:txBody>
      </p:sp>
      <p:sp>
        <p:nvSpPr>
          <p:cNvPr id="36870" name="Rectangle 6"/>
          <p:cNvSpPr>
            <a:spLocks/>
          </p:cNvSpPr>
          <p:nvPr/>
        </p:nvSpPr>
        <p:spPr bwMode="auto">
          <a:xfrm>
            <a:off x="284163" y="4432300"/>
            <a:ext cx="3670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Output:</a:t>
            </a:r>
            <a:endParaRPr lang="en-US" sz="240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1966913" y="1873905"/>
          <a:ext cx="6096000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f3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f5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f6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f7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2" name="Rectangle 12"/>
          <p:cNvSpPr>
            <a:spLocks/>
          </p:cNvSpPr>
          <p:nvPr/>
        </p:nvSpPr>
        <p:spPr bwMode="auto">
          <a:xfrm>
            <a:off x="2047914" y="372810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3" name="Rectangle 12"/>
          <p:cNvSpPr>
            <a:spLocks/>
          </p:cNvSpPr>
          <p:nvPr/>
        </p:nvSpPr>
        <p:spPr bwMode="auto">
          <a:xfrm>
            <a:off x="4571249" y="3734455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4" name="Rectangle 12"/>
          <p:cNvSpPr>
            <a:spLocks/>
          </p:cNvSpPr>
          <p:nvPr/>
        </p:nvSpPr>
        <p:spPr bwMode="auto">
          <a:xfrm>
            <a:off x="5105400" y="3746500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5" name="Rectangle 12"/>
          <p:cNvSpPr>
            <a:spLocks/>
          </p:cNvSpPr>
          <p:nvPr/>
        </p:nvSpPr>
        <p:spPr bwMode="auto">
          <a:xfrm>
            <a:off x="7642927" y="3728105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6" name="Line 42"/>
          <p:cNvSpPr>
            <a:spLocks noChangeShapeType="1"/>
          </p:cNvSpPr>
          <p:nvPr/>
        </p:nvSpPr>
        <p:spPr bwMode="auto">
          <a:xfrm>
            <a:off x="2489426" y="4038888"/>
            <a:ext cx="2134288" cy="0"/>
          </a:xfrm>
          <a:prstGeom prst="line">
            <a:avLst/>
          </a:prstGeom>
          <a:noFill/>
          <a:ln w="25400" cap="flat">
            <a:solidFill>
              <a:schemeClr val="accent2">
                <a:lumMod val="50000"/>
              </a:schemeClr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" name="Rectangle 43"/>
          <p:cNvSpPr>
            <a:spLocks/>
          </p:cNvSpPr>
          <p:nvPr/>
        </p:nvSpPr>
        <p:spPr bwMode="auto">
          <a:xfrm>
            <a:off x="3224676" y="4050000"/>
            <a:ext cx="435115" cy="2921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Print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6223000" cy="11652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on Sun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7892" name="Rectangle 4"/>
          <p:cNvSpPr>
            <a:spLocks/>
          </p:cNvSpPr>
          <p:nvPr/>
        </p:nvSpPr>
        <p:spPr bwMode="auto">
          <a:xfrm>
            <a:off x="457200" y="1143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Big Endian</a:t>
            </a:r>
          </a:p>
        </p:txBody>
      </p:sp>
      <p:sp>
        <p:nvSpPr>
          <p:cNvPr id="37893" name="Rectangle 5"/>
          <p:cNvSpPr>
            <a:spLocks/>
          </p:cNvSpPr>
          <p:nvPr/>
        </p:nvSpPr>
        <p:spPr bwMode="auto">
          <a:xfrm>
            <a:off x="228600" y="5029200"/>
            <a:ext cx="8686800" cy="12954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Characters 0-7 == [0xf0,0xf1,0xf2,0xf3,0xf4,0xf5,0xf6,0xf7]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Shorts     0-3 == [0xf0f1,0xf2f3,0xf4f5,0xf6f7]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       0-1 == [0xf0f1f2f3,0xf4f5f6f7]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Long       0   == [0xf0f1f2f3]</a:t>
            </a:r>
          </a:p>
        </p:txBody>
      </p:sp>
      <p:sp>
        <p:nvSpPr>
          <p:cNvPr id="37894" name="Rectangle 6"/>
          <p:cNvSpPr>
            <a:spLocks/>
          </p:cNvSpPr>
          <p:nvPr/>
        </p:nvSpPr>
        <p:spPr bwMode="auto">
          <a:xfrm>
            <a:off x="304800" y="4495800"/>
            <a:ext cx="3670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Output on Sun:</a:t>
            </a:r>
          </a:p>
        </p:txBody>
      </p:sp>
      <p:graphicFrame>
        <p:nvGraphicFramePr>
          <p:cNvPr id="48" name="Table 47"/>
          <p:cNvGraphicFramePr>
            <a:graphicFrameLocks noGrp="1"/>
          </p:cNvGraphicFramePr>
          <p:nvPr/>
        </p:nvGraphicFramePr>
        <p:xfrm>
          <a:off x="1966913" y="1873905"/>
          <a:ext cx="6096000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f3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f5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f6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f7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9" name="Rectangle 12"/>
          <p:cNvSpPr>
            <a:spLocks/>
          </p:cNvSpPr>
          <p:nvPr/>
        </p:nvSpPr>
        <p:spPr bwMode="auto">
          <a:xfrm>
            <a:off x="1966162" y="3728105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0" name="Rectangle 12"/>
          <p:cNvSpPr>
            <a:spLocks/>
          </p:cNvSpPr>
          <p:nvPr/>
        </p:nvSpPr>
        <p:spPr bwMode="auto">
          <a:xfrm>
            <a:off x="4653002" y="373445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1" name="Rectangle 12"/>
          <p:cNvSpPr>
            <a:spLocks/>
          </p:cNvSpPr>
          <p:nvPr/>
        </p:nvSpPr>
        <p:spPr bwMode="auto">
          <a:xfrm>
            <a:off x="5023648" y="3746500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2" name="Rectangle 12"/>
          <p:cNvSpPr>
            <a:spLocks/>
          </p:cNvSpPr>
          <p:nvPr/>
        </p:nvSpPr>
        <p:spPr bwMode="auto">
          <a:xfrm>
            <a:off x="7724680" y="372810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3" name="Line 42"/>
          <p:cNvSpPr>
            <a:spLocks noChangeShapeType="1"/>
          </p:cNvSpPr>
          <p:nvPr/>
        </p:nvSpPr>
        <p:spPr bwMode="auto">
          <a:xfrm flipH="1">
            <a:off x="2489426" y="4038888"/>
            <a:ext cx="2134288" cy="0"/>
          </a:xfrm>
          <a:prstGeom prst="line">
            <a:avLst/>
          </a:prstGeom>
          <a:noFill/>
          <a:ln w="25400" cap="flat">
            <a:solidFill>
              <a:schemeClr val="accent2">
                <a:lumMod val="50000"/>
              </a:schemeClr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" name="Rectangle 43"/>
          <p:cNvSpPr>
            <a:spLocks/>
          </p:cNvSpPr>
          <p:nvPr/>
        </p:nvSpPr>
        <p:spPr bwMode="auto">
          <a:xfrm>
            <a:off x="3224676" y="4050000"/>
            <a:ext cx="435115" cy="2921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Print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6477000" cy="11652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on x86-64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8916" name="Rectangle 4"/>
          <p:cNvSpPr>
            <a:spLocks/>
          </p:cNvSpPr>
          <p:nvPr/>
        </p:nvSpPr>
        <p:spPr bwMode="auto">
          <a:xfrm>
            <a:off x="457200" y="1066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Little Endian</a:t>
            </a:r>
          </a:p>
        </p:txBody>
      </p:sp>
      <p:sp>
        <p:nvSpPr>
          <p:cNvPr id="38917" name="Rectangle 5"/>
          <p:cNvSpPr>
            <a:spLocks/>
          </p:cNvSpPr>
          <p:nvPr/>
        </p:nvSpPr>
        <p:spPr bwMode="auto">
          <a:xfrm>
            <a:off x="190500" y="4953000"/>
            <a:ext cx="8763000" cy="12319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Characters 0-7 == [0xf0,0xf1,0xf2,0xf3,0xf4,0xf5,0xf6,0xf7]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Shorts     0-3 == [0xf1f0,0xf3f2,0xf5f4,0xf7f6]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       0-1 == [0xf3f2f1f0,0xf7f6f5f4]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Long       0   == 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[0xf7f6f5f4f3f2f1f0]</a:t>
            </a:r>
          </a:p>
        </p:txBody>
      </p:sp>
      <p:sp>
        <p:nvSpPr>
          <p:cNvPr id="38918" name="Rectangle 6"/>
          <p:cNvSpPr>
            <a:spLocks/>
          </p:cNvSpPr>
          <p:nvPr/>
        </p:nvSpPr>
        <p:spPr bwMode="auto">
          <a:xfrm>
            <a:off x="381000" y="4330987"/>
            <a:ext cx="3670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Output on x86-64:</a:t>
            </a:r>
          </a:p>
        </p:txBody>
      </p:sp>
      <p:graphicFrame>
        <p:nvGraphicFramePr>
          <p:cNvPr id="48" name="Table 47"/>
          <p:cNvGraphicFramePr>
            <a:graphicFrameLocks noGrp="1"/>
          </p:cNvGraphicFramePr>
          <p:nvPr/>
        </p:nvGraphicFramePr>
        <p:xfrm>
          <a:off x="1966913" y="1873905"/>
          <a:ext cx="6096000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f3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f5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f6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f7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8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9" name="Rectangle 12"/>
          <p:cNvSpPr>
            <a:spLocks/>
          </p:cNvSpPr>
          <p:nvPr/>
        </p:nvSpPr>
        <p:spPr bwMode="auto">
          <a:xfrm>
            <a:off x="2047914" y="372810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0" name="Rectangle 12"/>
          <p:cNvSpPr>
            <a:spLocks/>
          </p:cNvSpPr>
          <p:nvPr/>
        </p:nvSpPr>
        <p:spPr bwMode="auto">
          <a:xfrm>
            <a:off x="7642926" y="3757612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3" name="Line 42"/>
          <p:cNvSpPr>
            <a:spLocks noChangeShapeType="1"/>
          </p:cNvSpPr>
          <p:nvPr/>
        </p:nvSpPr>
        <p:spPr bwMode="auto">
          <a:xfrm>
            <a:off x="2489426" y="4038887"/>
            <a:ext cx="4901974" cy="0"/>
          </a:xfrm>
          <a:prstGeom prst="line">
            <a:avLst/>
          </a:prstGeom>
          <a:noFill/>
          <a:ln w="25400" cap="flat">
            <a:solidFill>
              <a:schemeClr val="accent2">
                <a:lumMod val="50000"/>
              </a:schemeClr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" name="Rectangle 43"/>
          <p:cNvSpPr>
            <a:spLocks/>
          </p:cNvSpPr>
          <p:nvPr/>
        </p:nvSpPr>
        <p:spPr bwMode="auto">
          <a:xfrm>
            <a:off x="4800600" y="4038887"/>
            <a:ext cx="435115" cy="2921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Print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Summary of Compound Types in C</a:t>
            </a:r>
            <a:endParaRPr lang="en-US" dirty="0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289925" cy="4972050"/>
          </a:xfrm>
          <a:ln/>
        </p:spPr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  <a:p>
            <a:pPr marL="552450" lvl="1"/>
            <a:r>
              <a:rPr lang="en-US" dirty="0"/>
              <a:t>Contiguous allocation of memory</a:t>
            </a:r>
          </a:p>
          <a:p>
            <a:pPr marL="552450" lvl="1"/>
            <a:r>
              <a:rPr lang="en-US" dirty="0"/>
              <a:t>Aligned to satisfy every element’s alignment </a:t>
            </a:r>
            <a:r>
              <a:rPr lang="en-US" dirty="0" smtClean="0"/>
              <a:t>requirement</a:t>
            </a:r>
          </a:p>
          <a:p>
            <a:pPr marL="552450" lvl="1"/>
            <a:r>
              <a:rPr lang="en-US" dirty="0" smtClean="0"/>
              <a:t>Pointer </a:t>
            </a:r>
            <a:r>
              <a:rPr lang="en-US" dirty="0"/>
              <a:t>to first element</a:t>
            </a:r>
          </a:p>
          <a:p>
            <a:pPr marL="552450" lvl="1"/>
            <a:r>
              <a:rPr lang="en-US" dirty="0"/>
              <a:t>No bounds checking</a:t>
            </a:r>
          </a:p>
          <a:p>
            <a:r>
              <a:rPr lang="en-US" dirty="0"/>
              <a:t>Structures</a:t>
            </a:r>
          </a:p>
          <a:p>
            <a:pPr marL="552450" lvl="1"/>
            <a:r>
              <a:rPr lang="en-US" dirty="0"/>
              <a:t>Allocate bytes in order declared</a:t>
            </a:r>
          </a:p>
          <a:p>
            <a:pPr marL="552450" lvl="1"/>
            <a:r>
              <a:rPr lang="en-US" dirty="0"/>
              <a:t>Pad in middle and at end to satisfy alignment</a:t>
            </a:r>
          </a:p>
          <a:p>
            <a:r>
              <a:rPr lang="en-US" dirty="0"/>
              <a:t>Unions</a:t>
            </a:r>
          </a:p>
          <a:p>
            <a:pPr marL="552450" lvl="1"/>
            <a:r>
              <a:rPr lang="en-US" dirty="0"/>
              <a:t>Overlay declarations</a:t>
            </a:r>
          </a:p>
          <a:p>
            <a:pPr marL="552450" lvl="1"/>
            <a:r>
              <a:rPr lang="en-US" dirty="0"/>
              <a:t>Way to circumvent type system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5"/>
          <p:cNvSpPr>
            <a:spLocks noChangeArrowheads="1"/>
          </p:cNvSpPr>
          <p:nvPr/>
        </p:nvSpPr>
        <p:spPr bwMode="auto">
          <a:xfrm>
            <a:off x="2667000" y="4038600"/>
            <a:ext cx="2667000" cy="533400"/>
          </a:xfrm>
          <a:prstGeom prst="rect">
            <a:avLst/>
          </a:prstGeom>
          <a:solidFill>
            <a:srgbClr val="F6F5BD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13315" name="Rectangle 25"/>
          <p:cNvSpPr>
            <a:spLocks noChangeArrowheads="1"/>
          </p:cNvSpPr>
          <p:nvPr/>
        </p:nvSpPr>
        <p:spPr bwMode="auto">
          <a:xfrm>
            <a:off x="2667000" y="3499005"/>
            <a:ext cx="2667000" cy="539595"/>
          </a:xfrm>
          <a:prstGeom prst="rect">
            <a:avLst/>
          </a:prstGeom>
          <a:solidFill>
            <a:srgbClr val="F1C7C7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2" name="Rectangle 25"/>
          <p:cNvSpPr>
            <a:spLocks noChangeArrowheads="1"/>
          </p:cNvSpPr>
          <p:nvPr/>
        </p:nvSpPr>
        <p:spPr bwMode="auto">
          <a:xfrm>
            <a:off x="2667000" y="2073275"/>
            <a:ext cx="26670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13317" name="Rectangle 25"/>
          <p:cNvSpPr>
            <a:spLocks noChangeArrowheads="1"/>
          </p:cNvSpPr>
          <p:nvPr/>
        </p:nvSpPr>
        <p:spPr bwMode="auto">
          <a:xfrm>
            <a:off x="2667000" y="2438400"/>
            <a:ext cx="2667000" cy="1066800"/>
          </a:xfrm>
          <a:prstGeom prst="rect">
            <a:avLst/>
          </a:prstGeom>
          <a:solidFill>
            <a:srgbClr val="D5F1C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13318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533400"/>
            <a:ext cx="6578600" cy="573088"/>
          </a:xfrm>
        </p:spPr>
        <p:txBody>
          <a:bodyPr/>
          <a:lstStyle/>
          <a:p>
            <a:pPr eaLnBrk="1" hangingPunct="1"/>
            <a:r>
              <a:rPr lang="en-US" dirty="0" smtClean="0"/>
              <a:t>x86-64 Example Addresses</a:t>
            </a:r>
          </a:p>
        </p:txBody>
      </p:sp>
      <p:sp>
        <p:nvSpPr>
          <p:cNvPr id="13319" name="Rectangle 3"/>
          <p:cNvSpPr>
            <a:spLocks noChangeArrowheads="1"/>
          </p:cNvSpPr>
          <p:nvPr/>
        </p:nvSpPr>
        <p:spPr bwMode="auto">
          <a:xfrm>
            <a:off x="152400" y="2066925"/>
            <a:ext cx="5638800" cy="2582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2511425" algn="l"/>
              </a:tabLst>
            </a:pPr>
            <a:r>
              <a:rPr lang="en-US" sz="1800" dirty="0" smtClean="0">
                <a:latin typeface="Courier New" pitchFamily="49" charset="0"/>
              </a:rPr>
              <a:t>local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0x00007ffe4d3be87c 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 smtClean="0">
                <a:latin typeface="Courier New" pitchFamily="49" charset="0"/>
              </a:rPr>
              <a:t>p1 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0x00007f7262a1e010 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 smtClean="0">
                <a:latin typeface="Courier New" pitchFamily="49" charset="0"/>
              </a:rPr>
              <a:t>p3 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0x00007f7162a1d010 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 smtClean="0">
                <a:latin typeface="Courier New" pitchFamily="49" charset="0"/>
              </a:rPr>
              <a:t>p4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0x000000008359d120 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p2	</a:t>
            </a:r>
            <a:r>
              <a:rPr lang="en-US" sz="1800" dirty="0" smtClean="0">
                <a:latin typeface="Courier New" pitchFamily="49" charset="0"/>
              </a:rPr>
              <a:t>0x000000008359d010 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 err="1" smtClean="0">
                <a:latin typeface="Courier New" pitchFamily="49" charset="0"/>
              </a:rPr>
              <a:t>big_array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0x0000000080601060 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 err="1">
                <a:latin typeface="Courier New" pitchFamily="49" charset="0"/>
              </a:rPr>
              <a:t>huge_array</a:t>
            </a:r>
            <a:r>
              <a:rPr lang="en-US" sz="1800" dirty="0">
                <a:latin typeface="Courier New" pitchFamily="49" charset="0"/>
              </a:rPr>
              <a:t> 	</a:t>
            </a:r>
            <a:r>
              <a:rPr lang="en-US" sz="1800" dirty="0" smtClean="0">
                <a:latin typeface="Courier New" pitchFamily="49" charset="0"/>
              </a:rPr>
              <a:t>0x0000000000601060 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main()	</a:t>
            </a:r>
            <a:r>
              <a:rPr lang="en-US" sz="1800" dirty="0" smtClean="0">
                <a:latin typeface="Courier New" pitchFamily="49" charset="0"/>
              </a:rPr>
              <a:t>0x000000000040060c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useless() 	</a:t>
            </a:r>
            <a:r>
              <a:rPr lang="en-US" sz="1800" dirty="0" smtClean="0">
                <a:latin typeface="Courier New" pitchFamily="49" charset="0"/>
              </a:rPr>
              <a:t>0x0000000000400590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38308" name="Text Box 36"/>
          <p:cNvSpPr txBox="1">
            <a:spLocks noChangeArrowheads="1"/>
          </p:cNvSpPr>
          <p:nvPr/>
        </p:nvSpPr>
        <p:spPr bwMode="auto">
          <a:xfrm>
            <a:off x="457200" y="1214438"/>
            <a:ext cx="2474913" cy="46196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address range ~2</a:t>
            </a:r>
            <a:r>
              <a:rPr lang="en-US" i="1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47</a:t>
            </a:r>
          </a:p>
        </p:txBody>
      </p:sp>
      <p:sp>
        <p:nvSpPr>
          <p:cNvPr id="13321" name="Text Box 12"/>
          <p:cNvSpPr txBox="1">
            <a:spLocks noChangeArrowheads="1"/>
          </p:cNvSpPr>
          <p:nvPr/>
        </p:nvSpPr>
        <p:spPr bwMode="auto">
          <a:xfrm>
            <a:off x="5867400" y="715963"/>
            <a:ext cx="1011238" cy="369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00007F</a:t>
            </a:r>
          </a:p>
        </p:txBody>
      </p:sp>
      <p:sp>
        <p:nvSpPr>
          <p:cNvPr id="13322" name="Text Box 19"/>
          <p:cNvSpPr txBox="1">
            <a:spLocks noChangeArrowheads="1"/>
          </p:cNvSpPr>
          <p:nvPr/>
        </p:nvSpPr>
        <p:spPr bwMode="auto">
          <a:xfrm>
            <a:off x="5867400" y="6262688"/>
            <a:ext cx="1011238" cy="369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000000</a:t>
            </a: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6858000" y="892175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13325" name="Rectangle 23"/>
          <p:cNvSpPr>
            <a:spLocks noChangeArrowheads="1"/>
          </p:cNvSpPr>
          <p:nvPr/>
        </p:nvSpPr>
        <p:spPr bwMode="auto">
          <a:xfrm>
            <a:off x="6858000" y="586740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Text</a:t>
            </a:r>
          </a:p>
        </p:txBody>
      </p:sp>
      <p:sp>
        <p:nvSpPr>
          <p:cNvPr id="13326" name="Rectangle 24"/>
          <p:cNvSpPr>
            <a:spLocks noChangeArrowheads="1"/>
          </p:cNvSpPr>
          <p:nvPr/>
        </p:nvSpPr>
        <p:spPr bwMode="auto">
          <a:xfrm>
            <a:off x="6858000" y="556260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Data</a:t>
            </a:r>
          </a:p>
        </p:txBody>
      </p:sp>
      <p:sp>
        <p:nvSpPr>
          <p:cNvPr id="13327" name="Rectangle 25"/>
          <p:cNvSpPr>
            <a:spLocks noChangeArrowheads="1"/>
          </p:cNvSpPr>
          <p:nvPr/>
        </p:nvSpPr>
        <p:spPr bwMode="auto">
          <a:xfrm>
            <a:off x="6858000" y="4267200"/>
            <a:ext cx="1447800" cy="12954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dirty="0" smtClean="0">
                <a:latin typeface="Calibri" pitchFamily="34" charset="0"/>
              </a:rPr>
              <a:t>Heap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3328" name="Line 34"/>
          <p:cNvSpPr>
            <a:spLocks noChangeShapeType="1"/>
          </p:cNvSpPr>
          <p:nvPr/>
        </p:nvSpPr>
        <p:spPr bwMode="auto">
          <a:xfrm>
            <a:off x="7581900" y="1038225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3329" name="Line 35"/>
          <p:cNvSpPr>
            <a:spLocks noChangeShapeType="1"/>
          </p:cNvSpPr>
          <p:nvPr/>
        </p:nvSpPr>
        <p:spPr bwMode="auto">
          <a:xfrm flipV="1">
            <a:off x="7581900" y="40386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sp>
        <p:nvSpPr>
          <p:cNvPr id="21" name="Rectangle 25"/>
          <p:cNvSpPr>
            <a:spLocks noChangeArrowheads="1"/>
          </p:cNvSpPr>
          <p:nvPr/>
        </p:nvSpPr>
        <p:spPr bwMode="auto">
          <a:xfrm>
            <a:off x="6858000" y="1600200"/>
            <a:ext cx="1447800" cy="6096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dirty="0" smtClean="0">
                <a:latin typeface="Calibri" pitchFamily="34" charset="0"/>
              </a:rPr>
              <a:t>Heap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22" name="Line 35"/>
          <p:cNvSpPr>
            <a:spLocks noChangeShapeType="1"/>
          </p:cNvSpPr>
          <p:nvPr/>
        </p:nvSpPr>
        <p:spPr bwMode="auto">
          <a:xfrm>
            <a:off x="7581900" y="22098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6858000" y="885825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5334000" y="1752600"/>
            <a:ext cx="1544638" cy="3303759"/>
            <a:chOff x="4841481" y="1752600"/>
            <a:chExt cx="2037157" cy="3303759"/>
          </a:xfrm>
        </p:grpSpPr>
        <p:cxnSp>
          <p:nvCxnSpPr>
            <p:cNvPr id="3" name="Straight Arrow Connector 2"/>
            <p:cNvCxnSpPr/>
            <p:nvPr/>
          </p:nvCxnSpPr>
          <p:spPr bwMode="auto">
            <a:xfrm flipV="1">
              <a:off x="4876800" y="1752600"/>
              <a:ext cx="2001838" cy="76200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5" name="Straight Arrow Connector 24"/>
            <p:cNvCxnSpPr/>
            <p:nvPr/>
          </p:nvCxnSpPr>
          <p:spPr bwMode="auto">
            <a:xfrm flipV="1">
              <a:off x="4876800" y="2073275"/>
              <a:ext cx="2001838" cy="746125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>
              <a:off x="4870380" y="3066106"/>
              <a:ext cx="2008258" cy="1658294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>
              <a:off x="4841481" y="3398065"/>
              <a:ext cx="2008258" cy="1658294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808080"/>
                </a:solidFill>
              </a:rPr>
              <a:t>Memory Layout</a:t>
            </a:r>
          </a:p>
          <a:p>
            <a:pPr>
              <a:defRPr/>
            </a:pPr>
            <a:r>
              <a:rPr lang="en-US" dirty="0" smtClean="0"/>
              <a:t>Buffer Overflow</a:t>
            </a:r>
          </a:p>
          <a:p>
            <a:pPr lvl="1">
              <a:defRPr/>
            </a:pPr>
            <a:r>
              <a:rPr lang="en-US" dirty="0" smtClean="0"/>
              <a:t>Vulnerability</a:t>
            </a:r>
          </a:p>
          <a:p>
            <a:pPr lvl="1">
              <a:defRPr/>
            </a:pPr>
            <a:r>
              <a:rPr lang="en-US" dirty="0" smtClean="0"/>
              <a:t>Protection</a:t>
            </a:r>
          </a:p>
          <a:p>
            <a:pPr>
              <a:defRPr/>
            </a:pPr>
            <a:r>
              <a:rPr lang="en-US" dirty="0" smtClean="0">
                <a:solidFill>
                  <a:srgbClr val="7F7F7F"/>
                </a:solidFill>
              </a:rPr>
              <a:t>Unions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 smtClean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85621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3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xfrm>
            <a:off x="357188" y="50800"/>
            <a:ext cx="8558212" cy="1549400"/>
          </a:xfrm>
          <a:ln/>
        </p:spPr>
        <p:txBody>
          <a:bodyPr/>
          <a:lstStyle/>
          <a:p>
            <a:pPr marL="119063" indent="-119063"/>
            <a:r>
              <a:rPr lang="en-US" b="1" dirty="0" smtClean="0"/>
              <a:t>Recall: Memory </a:t>
            </a:r>
            <a:r>
              <a:rPr lang="en-US" b="1" dirty="0"/>
              <a:t>Referencing Bug Example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idx="1"/>
          </p:nvPr>
        </p:nvSpPr>
        <p:spPr bwMode="auto">
          <a:xfrm>
            <a:off x="457200" y="6096000"/>
            <a:ext cx="8229600" cy="563563"/>
          </a:xfrm>
          <a:noFill/>
          <a:ln>
            <a:miter lim="800000"/>
            <a:headEnd/>
            <a:tailEnd/>
          </a:ln>
        </p:spPr>
        <p:txBody>
          <a:bodyPr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1" indent="-342900"/>
            <a:r>
              <a:rPr lang="en-US" dirty="0" smtClean="0"/>
              <a:t>Result </a:t>
            </a:r>
            <a:r>
              <a:rPr lang="en-US" dirty="0"/>
              <a:t>is </a:t>
            </a:r>
            <a:r>
              <a:rPr lang="en-US" dirty="0" smtClean="0"/>
              <a:t>system specific</a:t>
            </a:r>
            <a:endParaRPr lang="en-US" dirty="0"/>
          </a:p>
        </p:txBody>
      </p:sp>
      <p:sp>
        <p:nvSpPr>
          <p:cNvPr id="18437" name="Rectangle 5"/>
          <p:cNvSpPr>
            <a:spLocks/>
          </p:cNvSpPr>
          <p:nvPr/>
        </p:nvSpPr>
        <p:spPr bwMode="auto">
          <a:xfrm>
            <a:off x="825500" y="4267200"/>
            <a:ext cx="7327900" cy="1828800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fun(0)  ➙	3.14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fun(1)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fun(2)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3.1399998664856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fun(3)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2.00000061035156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fun(4)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3.14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(6)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sz="1800" dirty="0" smtClean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" charset="0"/>
              </a:rPr>
              <a:t>Segmentation fault</a:t>
            </a:r>
            <a:endParaRPr lang="en-US" sz="1800" dirty="0">
              <a:solidFill>
                <a:schemeClr val="tx1"/>
              </a:solidFill>
              <a:latin typeface="Courier New" charset="0"/>
              <a:ea typeface="Monaco" charset="0"/>
              <a:cs typeface="Monaco" charset="0"/>
              <a:sym typeface="Courier New" charset="0"/>
            </a:endParaRPr>
          </a:p>
        </p:txBody>
      </p:sp>
      <p:sp>
        <p:nvSpPr>
          <p:cNvPr id="18436" name="Rectangle 4"/>
          <p:cNvSpPr>
            <a:spLocks/>
          </p:cNvSpPr>
          <p:nvPr/>
        </p:nvSpPr>
        <p:spPr bwMode="auto">
          <a:xfrm>
            <a:off x="838200" y="1295400"/>
            <a:ext cx="6553200" cy="28448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 err="1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typedef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a[2];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double d;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 </a:t>
            </a:r>
            <a:r>
              <a:rPr lang="en-US" sz="1600" b="1" dirty="0" err="1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double 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fun(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 {</a:t>
            </a:r>
            <a:endParaRPr lang="en-US" sz="16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volatile </a:t>
            </a:r>
            <a:r>
              <a:rPr lang="en-US" sz="1600" b="1" dirty="0" err="1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s;</a:t>
            </a:r>
            <a:endParaRPr lang="en-US" sz="16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s.d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= 3.14;</a:t>
            </a:r>
            <a:endParaRPr lang="en-US" sz="16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s.a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[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] = 1073741824; /* Possibly out of bounds */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return </a:t>
            </a:r>
            <a:r>
              <a:rPr lang="en-US" sz="1600" b="1" dirty="0" err="1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s.d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  <a:endParaRPr lang="en-US" sz="16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5357287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b="1" dirty="0"/>
              <a:t>Memory Referencing Bug Example</a:t>
            </a: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762000" y="1270000"/>
            <a:ext cx="2209800" cy="13208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typedef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a[2];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double d;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</p:txBody>
      </p:sp>
      <p:sp>
        <p:nvSpPr>
          <p:cNvPr id="19461" name="Rectangle 5"/>
          <p:cNvSpPr>
            <a:spLocks/>
          </p:cNvSpPr>
          <p:nvPr/>
        </p:nvSpPr>
        <p:spPr bwMode="auto">
          <a:xfrm>
            <a:off x="3581400" y="1295400"/>
            <a:ext cx="4419600" cy="1371600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fun(0)  ➙	3.14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fun(1)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fun(2)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3.1399998664856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fun(3)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2.00000061035156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fun(4)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3.14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fun(6)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  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sz="1800" dirty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" charset="0"/>
              </a:rPr>
              <a:t>Segmentation fault</a:t>
            </a:r>
            <a:endParaRPr lang="en-US" sz="1800" dirty="0">
              <a:solidFill>
                <a:schemeClr val="tx1"/>
              </a:solidFill>
              <a:latin typeface="Courier New" charset="0"/>
              <a:ea typeface="Monaco" charset="0"/>
              <a:cs typeface="Monaco" charset="0"/>
              <a:sym typeface="Courier New" charset="0"/>
            </a:endParaRPr>
          </a:p>
        </p:txBody>
      </p:sp>
      <p:sp>
        <p:nvSpPr>
          <p:cNvPr id="19462" name="AutoShape 6"/>
          <p:cNvSpPr>
            <a:spLocks/>
          </p:cNvSpPr>
          <p:nvPr/>
        </p:nvSpPr>
        <p:spPr bwMode="auto">
          <a:xfrm>
            <a:off x="4648200" y="3733800"/>
            <a:ext cx="304800" cy="2667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31"/>
                  <a:pt x="10800" y="1409"/>
                </a:cubicBezTo>
                <a:lnTo>
                  <a:pt x="10800" y="9391"/>
                </a:lnTo>
                <a:cubicBezTo>
                  <a:pt x="10800" y="10169"/>
                  <a:pt x="15635" y="10800"/>
                  <a:pt x="21600" y="10800"/>
                </a:cubicBezTo>
                <a:cubicBezTo>
                  <a:pt x="15635" y="10800"/>
                  <a:pt x="10800" y="11431"/>
                  <a:pt x="10800" y="12209"/>
                </a:cubicBezTo>
                <a:lnTo>
                  <a:pt x="10800" y="20191"/>
                </a:lnTo>
                <a:cubicBezTo>
                  <a:pt x="10800" y="20969"/>
                  <a:pt x="5965" y="21600"/>
                  <a:pt x="0" y="21600"/>
                </a:cubicBezTo>
              </a:path>
            </a:pathLst>
          </a:custGeom>
          <a:noFill/>
          <a:ln w="28575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3" name="Rectangle 7"/>
          <p:cNvSpPr>
            <a:spLocks/>
          </p:cNvSpPr>
          <p:nvPr/>
        </p:nvSpPr>
        <p:spPr bwMode="auto">
          <a:xfrm>
            <a:off x="5105400" y="4800600"/>
            <a:ext cx="2120900" cy="6477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>
              <a:lnSpc>
                <a:spcPct val="110000"/>
              </a:lnSpc>
            </a:pPr>
            <a:r>
              <a:rPr 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Location accessed by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</a:t>
            </a:r>
            <a:r>
              <a:rPr lang="en-US" sz="18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)</a:t>
            </a:r>
          </a:p>
        </p:txBody>
      </p:sp>
      <p:sp>
        <p:nvSpPr>
          <p:cNvPr id="19464" name="Rectangle 8"/>
          <p:cNvSpPr>
            <a:spLocks/>
          </p:cNvSpPr>
          <p:nvPr/>
        </p:nvSpPr>
        <p:spPr bwMode="auto">
          <a:xfrm>
            <a:off x="762000" y="3200400"/>
            <a:ext cx="1668462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Explanation:</a:t>
            </a:r>
          </a:p>
        </p:txBody>
      </p:sp>
      <p:graphicFrame>
        <p:nvGraphicFramePr>
          <p:cNvPr id="1946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092195"/>
              </p:ext>
            </p:extLst>
          </p:nvPr>
        </p:nvGraphicFramePr>
        <p:xfrm>
          <a:off x="2514600" y="3733800"/>
          <a:ext cx="2070100" cy="2667000"/>
        </p:xfrm>
        <a:graphic>
          <a:graphicData uri="http://schemas.openxmlformats.org/drawingml/2006/table">
            <a:tbl>
              <a:tblPr/>
              <a:tblGrid>
                <a:gridCol w="1638300"/>
                <a:gridCol w="4318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Critical State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Courier New"/>
                          <a:sym typeface="Monaco" charset="0"/>
                        </a:rPr>
                        <a:t>?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5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Courier New"/>
                          <a:sym typeface="Monaco" charset="0"/>
                        </a:rPr>
                        <a:t>?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d7 ... d4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3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d3 ... d0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a[1]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a[0]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AutoShape 6"/>
          <p:cNvSpPr>
            <a:spLocks/>
          </p:cNvSpPr>
          <p:nvPr/>
        </p:nvSpPr>
        <p:spPr bwMode="auto">
          <a:xfrm flipH="1">
            <a:off x="2057400" y="4876800"/>
            <a:ext cx="3048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31"/>
                  <a:pt x="10800" y="1409"/>
                </a:cubicBezTo>
                <a:lnTo>
                  <a:pt x="10800" y="9391"/>
                </a:lnTo>
                <a:cubicBezTo>
                  <a:pt x="10800" y="10169"/>
                  <a:pt x="15635" y="10800"/>
                  <a:pt x="21600" y="10800"/>
                </a:cubicBezTo>
                <a:cubicBezTo>
                  <a:pt x="15635" y="10800"/>
                  <a:pt x="10800" y="11431"/>
                  <a:pt x="10800" y="12209"/>
                </a:cubicBezTo>
                <a:lnTo>
                  <a:pt x="10800" y="20191"/>
                </a:lnTo>
                <a:cubicBezTo>
                  <a:pt x="10800" y="20969"/>
                  <a:pt x="5965" y="21600"/>
                  <a:pt x="0" y="21600"/>
                </a:cubicBezTo>
              </a:path>
            </a:pathLst>
          </a:custGeom>
          <a:noFill/>
          <a:ln w="28575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609600" y="5486400"/>
            <a:ext cx="12928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err="1" smtClean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struct_t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6916630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8580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Such problems are a BIG deal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07388" cy="4876800"/>
          </a:xfrm>
        </p:spPr>
        <p:txBody>
          <a:bodyPr/>
          <a:lstStyle/>
          <a:p>
            <a:pPr eaLnBrk="1" hangingPunct="1"/>
            <a:r>
              <a:rPr lang="en-US" dirty="0" smtClean="0"/>
              <a:t>Generally called a “buffer overflow”</a:t>
            </a:r>
          </a:p>
          <a:p>
            <a:pPr lvl="1" eaLnBrk="1" hangingPunct="1"/>
            <a:r>
              <a:rPr lang="en-US" dirty="0"/>
              <a:t>w</a:t>
            </a:r>
            <a:r>
              <a:rPr lang="en-US" dirty="0" smtClean="0"/>
              <a:t>hen exceeding the memory size allocated for an array</a:t>
            </a:r>
          </a:p>
          <a:p>
            <a:pPr eaLnBrk="1" hangingPunct="1"/>
            <a:r>
              <a:rPr lang="en-US" dirty="0" smtClean="0"/>
              <a:t>Why a big deal?</a:t>
            </a:r>
          </a:p>
          <a:p>
            <a:pPr lvl="1" eaLnBrk="1" hangingPunct="1"/>
            <a:r>
              <a:rPr lang="en-US" dirty="0" smtClean="0"/>
              <a:t>It’s the #1 technical cause of security vulnerabilities</a:t>
            </a:r>
          </a:p>
          <a:p>
            <a:pPr lvl="2" eaLnBrk="1" hangingPunct="1"/>
            <a:r>
              <a:rPr lang="en-US" dirty="0" smtClean="0"/>
              <a:t>#1 overall cause is social engineering / user ignorance</a:t>
            </a:r>
          </a:p>
          <a:p>
            <a:pPr eaLnBrk="1" hangingPunct="1"/>
            <a:r>
              <a:rPr lang="en-US" dirty="0" smtClean="0"/>
              <a:t>Most common form</a:t>
            </a:r>
            <a:endParaRPr lang="en-US" dirty="0"/>
          </a:p>
          <a:p>
            <a:pPr lvl="1" eaLnBrk="1" hangingPunct="1"/>
            <a:r>
              <a:rPr lang="en-US" dirty="0" smtClean="0"/>
              <a:t>Unchecked lengths on string inputs</a:t>
            </a:r>
          </a:p>
          <a:p>
            <a:pPr lvl="1" eaLnBrk="1" hangingPunct="1"/>
            <a:r>
              <a:rPr lang="en-US" dirty="0" smtClean="0"/>
              <a:t>Particularly for bounded character arrays on the stack</a:t>
            </a:r>
          </a:p>
          <a:p>
            <a:pPr lvl="2" eaLnBrk="1" hangingPunct="1"/>
            <a:r>
              <a:rPr lang="en-US" dirty="0"/>
              <a:t>s</a:t>
            </a:r>
            <a:r>
              <a:rPr lang="en-US" dirty="0" smtClean="0"/>
              <a:t>ometimes referred to as stack smashing</a:t>
            </a:r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27397</TotalTime>
  <Words>3759</Words>
  <Application>Microsoft Macintosh PowerPoint</Application>
  <PresentationFormat>On-screen Show (4:3)</PresentationFormat>
  <Paragraphs>1036</Paragraphs>
  <Slides>47</Slides>
  <Notes>32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0" baseType="lpstr">
      <vt:lpstr>template2007</vt:lpstr>
      <vt:lpstr>Title Only</vt:lpstr>
      <vt:lpstr>Worksheet</vt:lpstr>
      <vt:lpstr>Machine-Level Programming V: Advanced Topics  15-213: Introduction to Computer Systems 9th Lecture, Sep. 29, 2015</vt:lpstr>
      <vt:lpstr>Today</vt:lpstr>
      <vt:lpstr>x86-64 Linux Memory Layout</vt:lpstr>
      <vt:lpstr>Memory Allocation Example</vt:lpstr>
      <vt:lpstr>x86-64 Example Addresses</vt:lpstr>
      <vt:lpstr>Today</vt:lpstr>
      <vt:lpstr>Recall: Memory Referencing Bug Example</vt:lpstr>
      <vt:lpstr>Memory Referencing Bug Example</vt:lpstr>
      <vt:lpstr>Such problems are a BIG deal</vt:lpstr>
      <vt:lpstr>String Library Code</vt:lpstr>
      <vt:lpstr>Vulnerable Buffer Code</vt:lpstr>
      <vt:lpstr>Buffer Overflow Disassembly</vt:lpstr>
      <vt:lpstr>Buffer Overflow Stack</vt:lpstr>
      <vt:lpstr>Buffer Overflow Stack Example</vt:lpstr>
      <vt:lpstr>Buffer Overflow Stack Example #1</vt:lpstr>
      <vt:lpstr>Buffer Overflow Stack Example #2</vt:lpstr>
      <vt:lpstr>Buffer Overflow Stack Example #3</vt:lpstr>
      <vt:lpstr>Buffer Overflow Stack Example #3 Explained</vt:lpstr>
      <vt:lpstr>Code Injection Attacks</vt:lpstr>
      <vt:lpstr>Exploits Based on Buffer Overflows</vt:lpstr>
      <vt:lpstr>Example: the original Internet worm (1988)</vt:lpstr>
      <vt:lpstr>Example 2: IM War</vt:lpstr>
      <vt:lpstr>IM War (cont.)</vt:lpstr>
      <vt:lpstr>PowerPoint Presentation</vt:lpstr>
      <vt:lpstr>Aside: Worms and Viruses</vt:lpstr>
      <vt:lpstr>OK, what to do about buffer overflow attacks</vt:lpstr>
      <vt:lpstr>1. Avoid Overflow Vulnerabilities in Code (!)</vt:lpstr>
      <vt:lpstr>2. System-Level Protections can help</vt:lpstr>
      <vt:lpstr>2. System-Level Protections can help</vt:lpstr>
      <vt:lpstr>3. Stack Canaries can help</vt:lpstr>
      <vt:lpstr>Protected Buffer Disassembly</vt:lpstr>
      <vt:lpstr>Setting Up Canary</vt:lpstr>
      <vt:lpstr>Checking Canary</vt:lpstr>
      <vt:lpstr>Return-Oriented Programming Attacks</vt:lpstr>
      <vt:lpstr>Gadget Example #1</vt:lpstr>
      <vt:lpstr>Gadget Example #2</vt:lpstr>
      <vt:lpstr>ROP Execution</vt:lpstr>
      <vt:lpstr>Today</vt:lpstr>
      <vt:lpstr>Union Allocation</vt:lpstr>
      <vt:lpstr>Using Union to Access Bit Patterns</vt:lpstr>
      <vt:lpstr>Byte Ordering Revisited</vt:lpstr>
      <vt:lpstr>Byte Ordering Example</vt:lpstr>
      <vt:lpstr>Byte Ordering Example (Cont).</vt:lpstr>
      <vt:lpstr>Byte Ordering on IA32</vt:lpstr>
      <vt:lpstr>Byte Ordering on Sun</vt:lpstr>
      <vt:lpstr>Byte Ordering on x86-64</vt:lpstr>
      <vt:lpstr>Summary of Compound Types in 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Randy Bryant</cp:lastModifiedBy>
  <cp:revision>435</cp:revision>
  <cp:lastPrinted>2014-09-23T07:19:34Z</cp:lastPrinted>
  <dcterms:created xsi:type="dcterms:W3CDTF">2012-10-15T22:47:51Z</dcterms:created>
  <dcterms:modified xsi:type="dcterms:W3CDTF">2015-09-29T19:14:49Z</dcterms:modified>
</cp:coreProperties>
</file>