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542" r:id="rId2"/>
    <p:sldId id="827" r:id="rId3"/>
    <p:sldId id="833" r:id="rId4"/>
    <p:sldId id="877" r:id="rId5"/>
    <p:sldId id="835" r:id="rId6"/>
    <p:sldId id="878" r:id="rId7"/>
    <p:sldId id="839" r:id="rId8"/>
    <p:sldId id="841" r:id="rId9"/>
    <p:sldId id="840" r:id="rId10"/>
    <p:sldId id="842" r:id="rId11"/>
    <p:sldId id="930" r:id="rId12"/>
    <p:sldId id="883" r:id="rId13"/>
    <p:sldId id="931" r:id="rId14"/>
    <p:sldId id="847" r:id="rId15"/>
    <p:sldId id="887" r:id="rId16"/>
    <p:sldId id="849" r:id="rId17"/>
    <p:sldId id="851" r:id="rId18"/>
    <p:sldId id="893" r:id="rId19"/>
    <p:sldId id="894" r:id="rId20"/>
    <p:sldId id="925" r:id="rId21"/>
    <p:sldId id="856" r:id="rId22"/>
    <p:sldId id="929" r:id="rId23"/>
    <p:sldId id="857" r:id="rId24"/>
    <p:sldId id="908" r:id="rId25"/>
    <p:sldId id="909" r:id="rId26"/>
    <p:sldId id="911" r:id="rId27"/>
    <p:sldId id="912" r:id="rId28"/>
    <p:sldId id="914" r:id="rId29"/>
    <p:sldId id="915" r:id="rId30"/>
    <p:sldId id="918" r:id="rId31"/>
    <p:sldId id="919" r:id="rId32"/>
    <p:sldId id="926" r:id="rId33"/>
    <p:sldId id="920" r:id="rId34"/>
    <p:sldId id="921" r:id="rId35"/>
    <p:sldId id="922" r:id="rId36"/>
    <p:sldId id="923" r:id="rId37"/>
    <p:sldId id="924" r:id="rId38"/>
    <p:sldId id="927" r:id="rId39"/>
    <p:sldId id="928" r:id="rId40"/>
    <p:sldId id="932" r:id="rId41"/>
    <p:sldId id="933" r:id="rId42"/>
    <p:sldId id="934" r:id="rId43"/>
    <p:sldId id="935" r:id="rId44"/>
    <p:sldId id="936" r:id="rId45"/>
    <p:sldId id="937" r:id="rId46"/>
    <p:sldId id="938" r:id="rId47"/>
  </p:sldIdLst>
  <p:sldSz cx="9144000" cy="6858000" type="screen4x3"/>
  <p:notesSz cx="7302500" cy="9586913"/>
  <p:custDataLst>
    <p:tags r:id="rId5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6F5BD"/>
    <a:srgbClr val="990000"/>
    <a:srgbClr val="D5F1CF"/>
    <a:srgbClr val="F1C7C7"/>
    <a:srgbClr val="CDF1C5"/>
    <a:srgbClr val="FF9999"/>
    <a:srgbClr val="A8E799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31" autoAdjust="0"/>
    <p:restoredTop sz="98462" autoAdjust="0"/>
  </p:normalViewPr>
  <p:slideViewPr>
    <p:cSldViewPr snapToObjects="1">
      <p:cViewPr>
        <p:scale>
          <a:sx n="147" d="100"/>
          <a:sy n="147" d="100"/>
        </p:scale>
        <p:origin x="-1568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42" d="100"/>
          <a:sy n="42" d="100"/>
        </p:scale>
        <p:origin x="-1728" y="-120"/>
      </p:cViewPr>
      <p:guideLst>
        <p:guide orient="horz" pos="3019"/>
        <p:guide pos="23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interSettings" Target="printerSettings/printerSettings1.bin"/><Relationship Id="rId51" Type="http://schemas.openxmlformats.org/officeDocument/2006/relationships/tags" Target="tags/tag1.xml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3693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2071915-553D-485B-9739-70522BB429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859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ＭＳ Ｐゴシック" pitchFamily="-9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96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21854C-CD98-4EFD-A870-B2B265F3BDC4}" type="slidenum">
              <a:rPr lang="en-US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1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20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32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Century Gothic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Century Gothic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39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107255-7FB1-440B-9751-06EC07147747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6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 pitchFamily="-96" charset="0"/>
              </a:rPr>
              <a:t>Board:</a:t>
            </a:r>
            <a:r>
              <a:rPr lang="en-US" baseline="0" dirty="0" smtClean="0">
                <a:latin typeface="Times New Roman" pitchFamily="-96" charset="0"/>
              </a:rPr>
              <a:t> show 3D example: a[2][3][2] to illustrate the idea of row major as enumerating indices from right to left</a:t>
            </a:r>
            <a:endParaRPr lang="en-US" dirty="0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721E2-1DC1-4E8F-B6C1-4E2A97596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81EEA-0EE7-455B-84E0-A1D5385EF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D7CDF-11A6-4581-B2F6-AFA3C9339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C40C2-5008-4721-AB4B-59993B87C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03C22-4C3E-4B43-ABAD-83C5D58BF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2D0FF-28DA-4C73-BF5F-423BAD45C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E37EE-5478-4A3C-9752-18944DF43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9C6A7-D06C-4975-B69B-6E2D89BA8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ABA64-6EE5-4C31-8331-7CC8CEE2D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BF591-A7E5-40FB-B180-76ABF36D6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52D90-7953-4C6D-B4C9-CEC3ABF777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5DE4E-3B4F-4E92-A21D-BBD0DF700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E6B48-E6B6-4EF7-9E54-55DE399DC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rPr>
              <a:t>Carnegie Mellon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2pPr>
      <a:lvl3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3pPr>
      <a:lvl4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4pPr>
      <a:lvl5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96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8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ctrTitle"/>
          </p:nvPr>
        </p:nvSpPr>
        <p:spPr>
          <a:xfrm>
            <a:off x="685800" y="1784350"/>
            <a:ext cx="7772400" cy="2406650"/>
          </a:xfrm>
        </p:spPr>
        <p:txBody>
          <a:bodyPr/>
          <a:lstStyle/>
          <a:p>
            <a:pPr marL="0" indent="0"/>
            <a:r>
              <a:rPr lang="en-US" dirty="0" smtClean="0">
                <a:latin typeface="Calibri" pitchFamily="-96" charset="0"/>
              </a:rPr>
              <a:t>Machine-Level Programming IV:</a:t>
            </a:r>
            <a:br>
              <a:rPr lang="en-US" dirty="0" smtClean="0">
                <a:latin typeface="Calibri" pitchFamily="-96" charset="0"/>
              </a:rPr>
            </a:br>
            <a:r>
              <a:rPr lang="en-US" dirty="0" smtClean="0">
                <a:latin typeface="Calibri" pitchFamily="-96" charset="0"/>
              </a:rPr>
              <a:t>Data</a:t>
            </a:r>
            <a:br>
              <a:rPr lang="en-US" dirty="0" smtClean="0">
                <a:latin typeface="Calibri" pitchFamily="-96" charset="0"/>
              </a:rPr>
            </a:br>
            <a:r>
              <a:rPr lang="en-US" dirty="0" smtClean="0">
                <a:latin typeface="Calibri" pitchFamily="-96" charset="0"/>
              </a:rPr>
              <a:t/>
            </a:r>
            <a:br>
              <a:rPr lang="en-US" dirty="0" smtClean="0">
                <a:latin typeface="Calibri" pitchFamily="-96" charset="0"/>
              </a:rPr>
            </a:br>
            <a:r>
              <a:rPr lang="en-US" sz="2000" b="0" dirty="0" smtClean="0">
                <a:latin typeface="Calibri" pitchFamily="-96" charset="0"/>
              </a:rPr>
              <a:t>15-213: Introduction to Computer Systems</a:t>
            </a:r>
            <a:r>
              <a:rPr lang="en-US" b="0" dirty="0" smtClean="0">
                <a:latin typeface="Calibri" pitchFamily="-96" charset="0"/>
              </a:rPr>
              <a:t/>
            </a:r>
            <a:br>
              <a:rPr lang="en-US" b="0" dirty="0" smtClean="0">
                <a:latin typeface="Calibri" pitchFamily="-96" charset="0"/>
              </a:rPr>
            </a:br>
            <a:r>
              <a:rPr lang="en-US" sz="2000" b="0" dirty="0" smtClean="0">
                <a:latin typeface="Calibri" pitchFamily="-96" charset="0"/>
              </a:rPr>
              <a:t>8</a:t>
            </a:r>
            <a:r>
              <a:rPr lang="en-US" sz="2000" b="0" baseline="30000" dirty="0" smtClean="0">
                <a:latin typeface="Calibri" pitchFamily="-96" charset="0"/>
              </a:rPr>
              <a:t>th</a:t>
            </a:r>
            <a:r>
              <a:rPr lang="en-US" sz="2000" b="0" dirty="0" smtClean="0">
                <a:latin typeface="Calibri" pitchFamily="-96" charset="0"/>
              </a:rPr>
              <a:t> Lecture, Sep. 24, 2015</a:t>
            </a:r>
          </a:p>
        </p:txBody>
      </p:sp>
      <p:sp>
        <p:nvSpPr>
          <p:cNvPr id="17410" name="Subtitle 2"/>
          <p:cNvSpPr>
            <a:spLocks noGrp="1"/>
          </p:cNvSpPr>
          <p:nvPr>
            <p:ph type="subTitle" idx="1"/>
          </p:nvPr>
        </p:nvSpPr>
        <p:spPr>
          <a:xfrm>
            <a:off x="685800" y="4419600"/>
            <a:ext cx="7678738" cy="1752600"/>
          </a:xfrm>
        </p:spPr>
        <p:txBody>
          <a:bodyPr/>
          <a:lstStyle/>
          <a:p>
            <a:r>
              <a:rPr lang="en-US" b="1" dirty="0" smtClean="0">
                <a:latin typeface="Calibri" pitchFamily="-96" charset="0"/>
              </a:rPr>
              <a:t>Instructors:</a:t>
            </a:r>
            <a:r>
              <a:rPr lang="en-US" dirty="0" smtClean="0">
                <a:latin typeface="Calibri" pitchFamily="-96" charset="0"/>
              </a:rPr>
              <a:t> </a:t>
            </a:r>
          </a:p>
          <a:p>
            <a:r>
              <a:rPr lang="en-US" dirty="0" smtClean="0">
                <a:latin typeface="Calibri" pitchFamily="-96" charset="0"/>
              </a:rPr>
              <a:t>Randal E. Bryant and David R. </a:t>
            </a:r>
            <a:r>
              <a:rPr lang="en-US" dirty="0" err="1" smtClean="0">
                <a:latin typeface="Calibri" pitchFamily="-96" charset="0"/>
              </a:rPr>
              <a:t>O’Hallaron</a:t>
            </a:r>
            <a:endParaRPr lang="en-US" dirty="0" smtClean="0">
              <a:latin typeface="Calibri" pitchFamily="-96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ChangeArrowheads="1"/>
          </p:cNvSpPr>
          <p:nvPr/>
        </p:nvSpPr>
        <p:spPr bwMode="auto">
          <a:xfrm>
            <a:off x="57912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69342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Row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2913" y="1292225"/>
            <a:ext cx="5957887" cy="1450975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Row Vectors</a:t>
            </a:r>
          </a:p>
          <a:p>
            <a:pPr lvl="1"/>
            <a:r>
              <a:rPr lang="en-US">
                <a:latin typeface="Calibri" pitchFamily="-96" charset="0"/>
              </a:rPr>
              <a:t> </a:t>
            </a:r>
            <a:r>
              <a:rPr lang="en-US" b="1">
                <a:latin typeface="Courier New" pitchFamily="-96" charset="0"/>
              </a:rPr>
              <a:t>A[i]</a:t>
            </a:r>
            <a:r>
              <a:rPr lang="en-US">
                <a:latin typeface="Calibri" pitchFamily="-96" charset="0"/>
              </a:rPr>
              <a:t> is array of 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alibri" pitchFamily="-96" charset="0"/>
              </a:rPr>
              <a:t> elements</a:t>
            </a:r>
          </a:p>
          <a:p>
            <a:pPr lvl="1"/>
            <a:r>
              <a:rPr lang="en-US">
                <a:latin typeface="Calibri" pitchFamily="-96" charset="0"/>
              </a:rPr>
              <a:t>Each element of type </a:t>
            </a:r>
            <a:r>
              <a:rPr lang="en-US" i="1">
                <a:latin typeface="Calibri" pitchFamily="-96" charset="0"/>
              </a:rPr>
              <a:t>T </a:t>
            </a:r>
            <a:r>
              <a:rPr lang="en-US">
                <a:latin typeface="Calibri" pitchFamily="-96" charset="0"/>
              </a:rPr>
              <a:t>requires </a:t>
            </a:r>
            <a:r>
              <a:rPr lang="en-US" i="1">
                <a:latin typeface="Calibri" pitchFamily="-96" charset="0"/>
              </a:rPr>
              <a:t>K </a:t>
            </a:r>
            <a:r>
              <a:rPr lang="en-US">
                <a:latin typeface="Calibri" pitchFamily="-96" charset="0"/>
              </a:rPr>
              <a:t>bytes</a:t>
            </a:r>
          </a:p>
          <a:p>
            <a:pPr lvl="1"/>
            <a:r>
              <a:rPr lang="en-US">
                <a:latin typeface="Calibri" pitchFamily="-96" charset="0"/>
              </a:rPr>
              <a:t>Starting address </a:t>
            </a:r>
            <a:r>
              <a:rPr lang="en-US" b="1">
                <a:latin typeface="Courier New" pitchFamily="-96" charset="0"/>
              </a:rPr>
              <a:t>A +</a:t>
            </a:r>
            <a:r>
              <a:rPr lang="en-US">
                <a:latin typeface="Courier New" pitchFamily="-96" charset="0"/>
              </a:rPr>
              <a:t> </a:t>
            </a:r>
            <a:r>
              <a:rPr lang="en-US">
                <a:latin typeface="Calibri" pitchFamily="-96" charset="0"/>
              </a:rPr>
              <a:t> </a:t>
            </a:r>
            <a:r>
              <a:rPr lang="en-US" i="1">
                <a:latin typeface="Calibri" pitchFamily="-96" charset="0"/>
              </a:rPr>
              <a:t>i</a:t>
            </a:r>
            <a:r>
              <a:rPr lang="en-US">
                <a:latin typeface="Calibri" pitchFamily="-96" charset="0"/>
              </a:rPr>
              <a:t> * (</a:t>
            </a:r>
            <a:r>
              <a:rPr lang="en-US" i="1">
                <a:latin typeface="Calibri" pitchFamily="-96" charset="0"/>
              </a:rPr>
              <a:t>C </a:t>
            </a:r>
            <a:r>
              <a:rPr lang="en-US">
                <a:latin typeface="Calibri" pitchFamily="-96" charset="0"/>
              </a:rPr>
              <a:t>* </a:t>
            </a:r>
            <a:r>
              <a:rPr lang="en-US" i="1">
                <a:latin typeface="Calibri" pitchFamily="-96" charset="0"/>
              </a:rPr>
              <a:t>K</a:t>
            </a:r>
            <a:r>
              <a:rPr lang="en-US">
                <a:latin typeface="Calibri" pitchFamily="-96" charset="0"/>
              </a:rPr>
              <a:t>)</a:t>
            </a:r>
          </a:p>
        </p:txBody>
      </p:sp>
      <p:grpSp>
        <p:nvGrpSpPr>
          <p:cNvPr id="80900" name="Group 5"/>
          <p:cNvGrpSpPr>
            <a:grpSpLocks/>
          </p:cNvGrpSpPr>
          <p:nvPr/>
        </p:nvGrpSpPr>
        <p:grpSpPr bwMode="auto">
          <a:xfrm>
            <a:off x="3657600" y="3973513"/>
            <a:ext cx="2133600" cy="1524000"/>
            <a:chOff x="1680" y="2064"/>
            <a:chExt cx="1344" cy="960"/>
          </a:xfrm>
        </p:grpSpPr>
        <p:grpSp>
          <p:nvGrpSpPr>
            <p:cNvPr id="80927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b="0" dirty="0">
                    <a:latin typeface="Calibri" pitchFamily="34" charset="0"/>
                    <a:ea typeface="+mn-ea"/>
                    <a:cs typeface="+mn-cs"/>
                  </a:rPr>
                  <a:t>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497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[0]</a:t>
                </a:r>
              </a:p>
            </p:txBody>
          </p:sp>
          <p:sp>
            <p:nvSpPr>
              <p:cNvPr id="310280" name="Rectangle 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[C-1]</a:t>
                </a:r>
              </a:p>
            </p:txBody>
          </p:sp>
        </p:grpSp>
        <p:sp>
          <p:nvSpPr>
            <p:cNvPr id="80928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9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0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1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2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A[i]</a:t>
              </a:r>
              <a:endParaRPr lang="en-US" sz="1600" b="0">
                <a:latin typeface="Calibri" pitchFamily="-96" charset="0"/>
              </a:endParaRPr>
            </a:p>
          </p:txBody>
        </p:sp>
      </p:grpSp>
      <p:grpSp>
        <p:nvGrpSpPr>
          <p:cNvPr id="80901" name="Group 15"/>
          <p:cNvGrpSpPr>
            <a:grpSpLocks/>
          </p:cNvGrpSpPr>
          <p:nvPr/>
        </p:nvGrpSpPr>
        <p:grpSpPr bwMode="auto">
          <a:xfrm>
            <a:off x="6705600" y="3973513"/>
            <a:ext cx="2133600" cy="1524000"/>
            <a:chOff x="4176" y="2064"/>
            <a:chExt cx="1344" cy="960"/>
          </a:xfrm>
        </p:grpSpPr>
        <p:grpSp>
          <p:nvGrpSpPr>
            <p:cNvPr id="80919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0924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25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26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20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1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2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3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A[R-1]</a:t>
              </a:r>
              <a:endParaRPr lang="en-US" sz="1600" b="0">
                <a:latin typeface="Calibri" pitchFamily="-96" charset="0"/>
              </a:endParaRPr>
            </a:p>
          </p:txBody>
        </p:sp>
      </p:grpSp>
      <p:sp>
        <p:nvSpPr>
          <p:cNvPr id="80902" name="Rectangle 24"/>
          <p:cNvSpPr>
            <a:spLocks noChangeArrowheads="1"/>
          </p:cNvSpPr>
          <p:nvPr/>
        </p:nvSpPr>
        <p:spPr bwMode="auto">
          <a:xfrm>
            <a:off x="26670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903" name="Text Box 25"/>
          <p:cNvSpPr txBox="1">
            <a:spLocks noChangeArrowheads="1"/>
          </p:cNvSpPr>
          <p:nvPr/>
        </p:nvSpPr>
        <p:spPr bwMode="auto">
          <a:xfrm>
            <a:off x="338138" y="5718175"/>
            <a:ext cx="3968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</a:t>
            </a:r>
          </a:p>
        </p:txBody>
      </p:sp>
      <p:sp>
        <p:nvSpPr>
          <p:cNvPr id="80904" name="Line 26"/>
          <p:cNvSpPr>
            <a:spLocks noChangeShapeType="1"/>
          </p:cNvSpPr>
          <p:nvPr/>
        </p:nvSpPr>
        <p:spPr bwMode="auto">
          <a:xfrm flipV="1">
            <a:off x="5334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05" name="Line 27"/>
          <p:cNvSpPr>
            <a:spLocks noChangeShapeType="1"/>
          </p:cNvSpPr>
          <p:nvPr/>
        </p:nvSpPr>
        <p:spPr bwMode="auto">
          <a:xfrm flipV="1">
            <a:off x="3657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0906" name="Group 28"/>
          <p:cNvGrpSpPr>
            <a:grpSpLocks/>
          </p:cNvGrpSpPr>
          <p:nvPr/>
        </p:nvGrpSpPr>
        <p:grpSpPr bwMode="auto">
          <a:xfrm>
            <a:off x="533400" y="3973513"/>
            <a:ext cx="2133600" cy="1524000"/>
            <a:chOff x="336" y="2064"/>
            <a:chExt cx="1344" cy="960"/>
          </a:xfrm>
        </p:grpSpPr>
        <p:grpSp>
          <p:nvGrpSpPr>
            <p:cNvPr id="80911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0916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17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18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12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3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4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A[0]</a:t>
              </a:r>
              <a:endParaRPr lang="en-US" sz="1600" b="0">
                <a:latin typeface="Calibri" pitchFamily="-96" charset="0"/>
              </a:endParaRPr>
            </a:p>
          </p:txBody>
        </p:sp>
        <p:sp>
          <p:nvSpPr>
            <p:cNvPr id="80915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0310" name="Text Box 38"/>
          <p:cNvSpPr txBox="1">
            <a:spLocks noChangeArrowheads="1"/>
          </p:cNvSpPr>
          <p:nvPr/>
        </p:nvSpPr>
        <p:spPr bwMode="auto">
          <a:xfrm>
            <a:off x="3595688" y="5715000"/>
            <a:ext cx="18145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 smtClean="0">
                <a:latin typeface="Courier New" pitchFamily="-96" charset="0"/>
              </a:rPr>
              <a:t>A+(i</a:t>
            </a:r>
            <a:r>
              <a:rPr lang="en-US" sz="1800" dirty="0">
                <a:latin typeface="Courier New" pitchFamily="-96" charset="0"/>
              </a:rPr>
              <a:t>*C*</a:t>
            </a:r>
            <a:r>
              <a:rPr lang="en-US" sz="1800" dirty="0" smtClean="0">
                <a:latin typeface="Courier New" pitchFamily="-96" charset="0"/>
              </a:rPr>
              <a:t>4)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310311" name="Text Box 39"/>
          <p:cNvSpPr txBox="1">
            <a:spLocks noChangeArrowheads="1"/>
          </p:cNvSpPr>
          <p:nvPr/>
        </p:nvSpPr>
        <p:spPr bwMode="auto">
          <a:xfrm>
            <a:off x="6553200" y="5715000"/>
            <a:ext cx="22860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A+((</a:t>
            </a:r>
            <a:r>
              <a:rPr lang="en-US" sz="1800" dirty="0">
                <a:latin typeface="Courier New" pitchFamily="-96" charset="0"/>
              </a:rPr>
              <a:t>R-1)*C*</a:t>
            </a:r>
            <a:r>
              <a:rPr lang="en-US" sz="1800" dirty="0" smtClean="0">
                <a:latin typeface="Courier New" pitchFamily="-96" charset="0"/>
              </a:rPr>
              <a:t>4)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80909" name="Line 40"/>
          <p:cNvSpPr>
            <a:spLocks noChangeShapeType="1"/>
          </p:cNvSpPr>
          <p:nvPr/>
        </p:nvSpPr>
        <p:spPr bwMode="auto">
          <a:xfrm flipV="1">
            <a:off x="6705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10" name="Text Box 15"/>
          <p:cNvSpPr txBox="1">
            <a:spLocks noChangeArrowheads="1"/>
          </p:cNvSpPr>
          <p:nvPr/>
        </p:nvSpPr>
        <p:spPr bwMode="auto">
          <a:xfrm>
            <a:off x="425450" y="342900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493713"/>
            <a:ext cx="76454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Row Access Code</a:t>
            </a:r>
          </a:p>
        </p:txBody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4267200"/>
            <a:ext cx="7404100" cy="24384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Row Vector</a:t>
            </a:r>
          </a:p>
          <a:p>
            <a:pPr lvl="1"/>
            <a:r>
              <a:rPr lang="en-US" dirty="0">
                <a:latin typeface="Calibri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[index]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is array of 5 </a:t>
            </a:r>
            <a:r>
              <a:rPr lang="en-US" b="1" dirty="0" err="1">
                <a:latin typeface="Courier New" pitchFamily="-96" charset="0"/>
              </a:rPr>
              <a:t>int</a:t>
            </a:r>
            <a:r>
              <a:rPr lang="en-US" dirty="0" err="1">
                <a:latin typeface="Calibri" pitchFamily="-96" charset="0"/>
              </a:rPr>
              <a:t>’s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Starting address </a:t>
            </a:r>
            <a:r>
              <a:rPr lang="en-US" b="1" dirty="0">
                <a:latin typeface="Courier New" pitchFamily="-96" charset="0"/>
              </a:rPr>
              <a:t>pgh+20*index</a:t>
            </a:r>
          </a:p>
          <a:p>
            <a:r>
              <a:rPr lang="en-US" dirty="0" smtClean="0">
                <a:latin typeface="Calibri" pitchFamily="-96" charset="0"/>
              </a:rPr>
              <a:t>Machine Code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Computes and returns address</a:t>
            </a:r>
          </a:p>
          <a:p>
            <a:pPr lvl="1"/>
            <a:r>
              <a:rPr lang="en-US" dirty="0">
                <a:latin typeface="Calibri" pitchFamily="-96" charset="0"/>
              </a:rPr>
              <a:t>Compute as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 + 4*(index+4*index)</a:t>
            </a:r>
          </a:p>
          <a:p>
            <a:endParaRPr lang="en-US" b="0" i="1" dirty="0">
              <a:latin typeface="Calibri" pitchFamily="-96" charset="0"/>
            </a:endParaRPr>
          </a:p>
          <a:p>
            <a:endParaRPr lang="en-US" dirty="0">
              <a:latin typeface="Calibri" pitchFamily="-96" charset="0"/>
            </a:endParaRPr>
          </a:p>
        </p:txBody>
      </p:sp>
      <p:sp>
        <p:nvSpPr>
          <p:cNvPr id="84995" name="Rectangle 4"/>
          <p:cNvSpPr>
            <a:spLocks noChangeArrowheads="1"/>
          </p:cNvSpPr>
          <p:nvPr/>
        </p:nvSpPr>
        <p:spPr bwMode="auto">
          <a:xfrm>
            <a:off x="4503738" y="1988840"/>
            <a:ext cx="4114800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*</a:t>
            </a:r>
            <a:r>
              <a:rPr lang="en-US" sz="1800" dirty="0" err="1">
                <a:latin typeface="Courier New" pitchFamily="-96" charset="0"/>
              </a:rPr>
              <a:t>get_pgh_zip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index)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[index];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311301" name="Rectangle 5"/>
          <p:cNvSpPr>
            <a:spLocks noChangeArrowheads="1"/>
          </p:cNvSpPr>
          <p:nvPr/>
        </p:nvSpPr>
        <p:spPr bwMode="auto">
          <a:xfrm>
            <a:off x="495300" y="3204779"/>
            <a:ext cx="6781800" cy="92551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= index</a:t>
            </a:r>
          </a:p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%rdi,%rdi,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4),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5 * index</a:t>
            </a:r>
          </a:p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(,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%rax,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4),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(20 * index)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66700" y="1124341"/>
            <a:ext cx="6324600" cy="1288495"/>
            <a:chOff x="1066800" y="2671762"/>
            <a:chExt cx="6324600" cy="1288495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1295400" y="3438525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066800" y="3590925"/>
              <a:ext cx="600232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 err="1" smtClean="0">
                  <a:latin typeface="Courier New" pitchFamily="-96" charset="0"/>
                </a:rPr>
                <a:t>pgh</a:t>
              </a:r>
              <a:endParaRPr lang="en-US" sz="1800" dirty="0">
                <a:latin typeface="Courier New" pitchFamily="-96" charset="0"/>
              </a:endParaRPr>
            </a:p>
          </p:txBody>
        </p:sp>
        <p:grpSp>
          <p:nvGrpSpPr>
            <p:cNvPr id="18" name="Group 19"/>
            <p:cNvGrpSpPr>
              <a:grpSpLocks/>
            </p:cNvGrpSpPr>
            <p:nvPr/>
          </p:nvGrpSpPr>
          <p:grpSpPr bwMode="auto">
            <a:xfrm>
              <a:off x="1295400" y="2676525"/>
              <a:ext cx="1524000" cy="762000"/>
              <a:chOff x="816" y="2640"/>
              <a:chExt cx="960" cy="480"/>
            </a:xfrm>
          </p:grpSpPr>
          <p:sp>
            <p:nvSpPr>
              <p:cNvPr id="19" name="Rectangle 20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20" name="Rectangle 21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21" name="Rectangle 22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2" name="Rectangle 23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0</a:t>
                </a:r>
              </a:p>
            </p:txBody>
          </p:sp>
          <p:sp>
            <p:nvSpPr>
              <p:cNvPr id="23" name="Rectangle 24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6</a:t>
                </a:r>
              </a:p>
            </p:txBody>
          </p:sp>
        </p:grpSp>
        <p:grpSp>
          <p:nvGrpSpPr>
            <p:cNvPr id="24" name="Group 25"/>
            <p:cNvGrpSpPr>
              <a:grpSpLocks/>
            </p:cNvGrpSpPr>
            <p:nvPr/>
          </p:nvGrpSpPr>
          <p:grpSpPr bwMode="auto">
            <a:xfrm>
              <a:off x="2819400" y="2676525"/>
              <a:ext cx="1524000" cy="762000"/>
              <a:chOff x="816" y="2640"/>
              <a:chExt cx="960" cy="480"/>
            </a:xfrm>
          </p:grpSpPr>
          <p:sp>
            <p:nvSpPr>
              <p:cNvPr id="25" name="Rectangle 26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26" name="Rectangle 27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27" name="Rectangle 28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8" name="Rectangle 29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29" name="Rectangle 30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3</a:t>
                </a:r>
              </a:p>
            </p:txBody>
          </p:sp>
        </p:grpSp>
        <p:grpSp>
          <p:nvGrpSpPr>
            <p:cNvPr id="30" name="Group 31"/>
            <p:cNvGrpSpPr>
              <a:grpSpLocks/>
            </p:cNvGrpSpPr>
            <p:nvPr/>
          </p:nvGrpSpPr>
          <p:grpSpPr bwMode="auto">
            <a:xfrm>
              <a:off x="4343400" y="2676525"/>
              <a:ext cx="1524000" cy="762000"/>
              <a:chOff x="816" y="2640"/>
              <a:chExt cx="960" cy="480"/>
            </a:xfrm>
          </p:grpSpPr>
          <p:sp>
            <p:nvSpPr>
              <p:cNvPr id="31" name="Rectangle 32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32" name="Rectangle 33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33" name="Rectangle 34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34" name="Rectangle 35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35" name="Rectangle 36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7</a:t>
                </a:r>
              </a:p>
            </p:txBody>
          </p:sp>
        </p:grpSp>
        <p:grpSp>
          <p:nvGrpSpPr>
            <p:cNvPr id="36" name="Group 37"/>
            <p:cNvGrpSpPr>
              <a:grpSpLocks/>
            </p:cNvGrpSpPr>
            <p:nvPr/>
          </p:nvGrpSpPr>
          <p:grpSpPr bwMode="auto">
            <a:xfrm>
              <a:off x="5867400" y="2671762"/>
              <a:ext cx="1524000" cy="766763"/>
              <a:chOff x="816" y="2637"/>
              <a:chExt cx="960" cy="483"/>
            </a:xfrm>
          </p:grpSpPr>
          <p:sp>
            <p:nvSpPr>
              <p:cNvPr id="37" name="Rectangle 38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38" name="Rectangle 39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39" name="Rectangle 40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40" name="Rectangle 41"/>
              <p:cNvSpPr>
                <a:spLocks noChangeArrowheads="1"/>
              </p:cNvSpPr>
              <p:nvPr/>
            </p:nvSpPr>
            <p:spPr bwMode="auto">
              <a:xfrm>
                <a:off x="1392" y="2637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41" name="Rectangle 42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</p:grpSp>
        <p:sp>
          <p:nvSpPr>
            <p:cNvPr id="42" name="Rectangle 43"/>
            <p:cNvSpPr>
              <a:spLocks noChangeArrowheads="1"/>
            </p:cNvSpPr>
            <p:nvPr/>
          </p:nvSpPr>
          <p:spPr bwMode="auto">
            <a:xfrm>
              <a:off x="1295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43" name="Rectangle 44"/>
            <p:cNvSpPr>
              <a:spLocks noChangeArrowheads="1"/>
            </p:cNvSpPr>
            <p:nvPr/>
          </p:nvSpPr>
          <p:spPr bwMode="auto">
            <a:xfrm>
              <a:off x="2819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4343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5867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060175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ChangeArrowheads="1"/>
          </p:cNvSpPr>
          <p:nvPr/>
        </p:nvSpPr>
        <p:spPr bwMode="auto">
          <a:xfrm>
            <a:off x="57912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69342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Nested Array </a:t>
            </a:r>
            <a:r>
              <a:rPr lang="en-US" dirty="0" smtClean="0">
                <a:latin typeface="Calibri" pitchFamily="-96" charset="0"/>
              </a:rPr>
              <a:t>Element </a:t>
            </a:r>
            <a:r>
              <a:rPr lang="en-US" dirty="0">
                <a:latin typeface="Calibri" pitchFamily="-96" charset="0"/>
              </a:rPr>
              <a:t>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2913" y="1292225"/>
            <a:ext cx="7786687" cy="1450975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Array Elements </a:t>
            </a:r>
            <a:endParaRPr lang="en-US" dirty="0" smtClean="0">
              <a:latin typeface="Courier New" pitchFamily="-96" charset="0"/>
            </a:endParaRPr>
          </a:p>
          <a:p>
            <a:pPr lvl="1"/>
            <a:r>
              <a:rPr lang="en-US" dirty="0" smtClean="0">
                <a:latin typeface="Calibri" pitchFamily="-96" charset="0"/>
              </a:rPr>
              <a:t> </a:t>
            </a:r>
            <a:r>
              <a:rPr lang="en-US" b="1" dirty="0" smtClean="0">
                <a:latin typeface="Courier New" pitchFamily="-96" charset="0"/>
              </a:rPr>
              <a:t>A[</a:t>
            </a:r>
            <a:r>
              <a:rPr lang="en-US" b="1" dirty="0" err="1" smtClean="0">
                <a:latin typeface="Courier New" pitchFamily="-96" charset="0"/>
              </a:rPr>
              <a:t>i</a:t>
            </a:r>
            <a:r>
              <a:rPr lang="en-US" b="1" dirty="0" smtClean="0">
                <a:latin typeface="Courier New" pitchFamily="-96" charset="0"/>
              </a:rPr>
              <a:t>][j]</a:t>
            </a:r>
            <a:r>
              <a:rPr lang="en-US" b="1" dirty="0" smtClean="0">
                <a:latin typeface="Calibri" pitchFamily="-96" charset="0"/>
              </a:rPr>
              <a:t> </a:t>
            </a:r>
            <a:r>
              <a:rPr lang="en-US" dirty="0" smtClean="0">
                <a:latin typeface="Calibri" pitchFamily="-96" charset="0"/>
              </a:rPr>
              <a:t>is element of type </a:t>
            </a:r>
            <a:r>
              <a:rPr lang="en-US" i="1" dirty="0" smtClean="0">
                <a:latin typeface="Calibri" pitchFamily="-96" charset="0"/>
              </a:rPr>
              <a:t>T, </a:t>
            </a:r>
            <a:r>
              <a:rPr lang="en-US" dirty="0" smtClean="0">
                <a:latin typeface="Calibri" pitchFamily="-96" charset="0"/>
              </a:rPr>
              <a:t>which requires </a:t>
            </a:r>
            <a:r>
              <a:rPr lang="en-US" i="1" dirty="0" smtClean="0">
                <a:latin typeface="Calibri" pitchFamily="-96" charset="0"/>
              </a:rPr>
              <a:t>K</a:t>
            </a:r>
            <a:r>
              <a:rPr lang="en-US" dirty="0" smtClean="0">
                <a:latin typeface="Calibri" pitchFamily="-96" charset="0"/>
              </a:rPr>
              <a:t> bytes</a:t>
            </a:r>
            <a:endParaRPr lang="en-US" dirty="0" smtClean="0">
              <a:latin typeface="Courier New" pitchFamily="-96" charset="0"/>
            </a:endParaRPr>
          </a:p>
          <a:p>
            <a:pPr lvl="1"/>
            <a:r>
              <a:rPr lang="en-US" dirty="0" smtClean="0">
                <a:latin typeface="Calibri" pitchFamily="-96" charset="0"/>
              </a:rPr>
              <a:t>Address  </a:t>
            </a:r>
            <a:r>
              <a:rPr lang="en-US" b="1" dirty="0" smtClean="0">
                <a:latin typeface="Courier New" pitchFamily="-96" charset="0"/>
              </a:rPr>
              <a:t>A +</a:t>
            </a:r>
            <a:r>
              <a:rPr lang="en-US" dirty="0" smtClean="0">
                <a:latin typeface="Courier New" pitchFamily="-96" charset="0"/>
              </a:rPr>
              <a:t> </a:t>
            </a:r>
            <a:r>
              <a:rPr lang="en-US" i="1" dirty="0" err="1" smtClean="0">
                <a:latin typeface="Calibri" pitchFamily="-96" charset="0"/>
              </a:rPr>
              <a:t>i</a:t>
            </a:r>
            <a:r>
              <a:rPr lang="en-US" i="1" dirty="0" smtClean="0">
                <a:latin typeface="Calibri" pitchFamily="-96" charset="0"/>
              </a:rPr>
              <a:t> </a:t>
            </a:r>
            <a:r>
              <a:rPr lang="en-US" dirty="0" smtClean="0">
                <a:latin typeface="Calibri" pitchFamily="-96" charset="0"/>
              </a:rPr>
              <a:t>* (</a:t>
            </a:r>
            <a:r>
              <a:rPr lang="en-US" i="1" dirty="0" smtClean="0">
                <a:latin typeface="Calibri" pitchFamily="-96" charset="0"/>
              </a:rPr>
              <a:t>C </a:t>
            </a:r>
            <a:r>
              <a:rPr lang="en-US" dirty="0" smtClean="0">
                <a:latin typeface="Calibri" pitchFamily="-96" charset="0"/>
              </a:rPr>
              <a:t>* </a:t>
            </a:r>
            <a:r>
              <a:rPr lang="en-US" i="1" dirty="0" smtClean="0">
                <a:latin typeface="Calibri" pitchFamily="-96" charset="0"/>
              </a:rPr>
              <a:t>K</a:t>
            </a:r>
            <a:r>
              <a:rPr lang="en-US" dirty="0" smtClean="0">
                <a:latin typeface="Calibri" pitchFamily="-96" charset="0"/>
              </a:rPr>
              <a:t>)</a:t>
            </a:r>
            <a:r>
              <a:rPr lang="en-US" i="1" dirty="0" smtClean="0">
                <a:latin typeface="Calibri" pitchFamily="-96" charset="0"/>
              </a:rPr>
              <a:t> </a:t>
            </a:r>
            <a:r>
              <a:rPr lang="en-US" dirty="0" smtClean="0">
                <a:latin typeface="Calibri" pitchFamily="-96" charset="0"/>
              </a:rPr>
              <a:t>+  </a:t>
            </a:r>
            <a:r>
              <a:rPr lang="en-US" i="1" dirty="0" smtClean="0">
                <a:latin typeface="Calibri" pitchFamily="-96" charset="0"/>
              </a:rPr>
              <a:t>j</a:t>
            </a:r>
            <a:r>
              <a:rPr lang="en-US" dirty="0" smtClean="0">
                <a:latin typeface="Calibri" pitchFamily="-96" charset="0"/>
              </a:rPr>
              <a:t> * </a:t>
            </a:r>
            <a:r>
              <a:rPr lang="en-US" i="1" dirty="0" smtClean="0">
                <a:latin typeface="Calibri" pitchFamily="-96" charset="0"/>
              </a:rPr>
              <a:t>K = </a:t>
            </a:r>
            <a:r>
              <a:rPr lang="pl-PL" i="1" dirty="0" smtClean="0">
                <a:latin typeface="Calibri" pitchFamily="-96" charset="0"/>
              </a:rPr>
              <a:t>A + </a:t>
            </a:r>
            <a:r>
              <a:rPr lang="pl-PL" dirty="0" smtClean="0">
                <a:latin typeface="Calibri" pitchFamily="-96" charset="0"/>
              </a:rPr>
              <a:t>(</a:t>
            </a:r>
            <a:r>
              <a:rPr lang="pl-PL" i="1" dirty="0" smtClean="0">
                <a:latin typeface="Calibri" pitchFamily="-96" charset="0"/>
              </a:rPr>
              <a:t>i * C +  j</a:t>
            </a:r>
            <a:r>
              <a:rPr lang="en-US" dirty="0" smtClean="0">
                <a:latin typeface="Calibri" pitchFamily="-96" charset="0"/>
              </a:rPr>
              <a:t>)</a:t>
            </a:r>
            <a:r>
              <a:rPr lang="pl-PL" i="1" dirty="0" smtClean="0">
                <a:latin typeface="Calibri" pitchFamily="-96" charset="0"/>
              </a:rPr>
              <a:t>* K</a:t>
            </a:r>
            <a:endParaRPr lang="en-US" i="1" dirty="0" smtClean="0">
              <a:latin typeface="Calibri" pitchFamily="-96" charset="0"/>
            </a:endParaRPr>
          </a:p>
        </p:txBody>
      </p:sp>
      <p:grpSp>
        <p:nvGrpSpPr>
          <p:cNvPr id="87044" name="Group 5"/>
          <p:cNvGrpSpPr>
            <a:grpSpLocks/>
          </p:cNvGrpSpPr>
          <p:nvPr/>
        </p:nvGrpSpPr>
        <p:grpSpPr bwMode="auto">
          <a:xfrm>
            <a:off x="3657600" y="3973513"/>
            <a:ext cx="2133600" cy="1524000"/>
            <a:chOff x="1680" y="2064"/>
            <a:chExt cx="1344" cy="960"/>
          </a:xfrm>
        </p:grpSpPr>
        <p:grpSp>
          <p:nvGrpSpPr>
            <p:cNvPr id="87073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600" b="0" dirty="0">
                    <a:latin typeface="Calibri" pitchFamily="34" charset="0"/>
                    <a:ea typeface="+mn-ea"/>
                    <a:cs typeface="+mn-cs"/>
                  </a:rPr>
                  <a:t> • • •                      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920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[j]</a:t>
                </a:r>
              </a:p>
            </p:txBody>
          </p:sp>
        </p:grpSp>
        <p:sp>
          <p:nvSpPr>
            <p:cNvPr id="87074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5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6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7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8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A[i]</a:t>
              </a:r>
              <a:endParaRPr lang="en-US" sz="1600" b="0">
                <a:latin typeface="Calibri" pitchFamily="-96" charset="0"/>
              </a:endParaRPr>
            </a:p>
          </p:txBody>
        </p:sp>
      </p:grpSp>
      <p:grpSp>
        <p:nvGrpSpPr>
          <p:cNvPr id="87045" name="Group 15"/>
          <p:cNvGrpSpPr>
            <a:grpSpLocks/>
          </p:cNvGrpSpPr>
          <p:nvPr/>
        </p:nvGrpSpPr>
        <p:grpSpPr bwMode="auto">
          <a:xfrm>
            <a:off x="6705600" y="3973513"/>
            <a:ext cx="2133600" cy="1524000"/>
            <a:chOff x="4176" y="2064"/>
            <a:chExt cx="1344" cy="960"/>
          </a:xfrm>
        </p:grpSpPr>
        <p:grpSp>
          <p:nvGrpSpPr>
            <p:cNvPr id="87065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7070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7071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7072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7066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7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8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9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A[R-1]</a:t>
              </a:r>
              <a:endParaRPr lang="en-US" sz="1600" b="0">
                <a:latin typeface="Calibri" pitchFamily="-96" charset="0"/>
              </a:endParaRPr>
            </a:p>
          </p:txBody>
        </p:sp>
      </p:grpSp>
      <p:sp>
        <p:nvSpPr>
          <p:cNvPr id="87046" name="Rectangle 24"/>
          <p:cNvSpPr>
            <a:spLocks noChangeArrowheads="1"/>
          </p:cNvSpPr>
          <p:nvPr/>
        </p:nvSpPr>
        <p:spPr bwMode="auto">
          <a:xfrm>
            <a:off x="26670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7047" name="Text Box 25"/>
          <p:cNvSpPr txBox="1">
            <a:spLocks noChangeArrowheads="1"/>
          </p:cNvSpPr>
          <p:nvPr/>
        </p:nvSpPr>
        <p:spPr bwMode="auto">
          <a:xfrm>
            <a:off x="331788" y="5724525"/>
            <a:ext cx="3968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</a:t>
            </a:r>
          </a:p>
        </p:txBody>
      </p:sp>
      <p:sp>
        <p:nvSpPr>
          <p:cNvPr id="87048" name="Line 26"/>
          <p:cNvSpPr>
            <a:spLocks noChangeShapeType="1"/>
          </p:cNvSpPr>
          <p:nvPr/>
        </p:nvSpPr>
        <p:spPr bwMode="auto">
          <a:xfrm flipV="1">
            <a:off x="5334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49" name="Line 27"/>
          <p:cNvSpPr>
            <a:spLocks noChangeShapeType="1"/>
          </p:cNvSpPr>
          <p:nvPr/>
        </p:nvSpPr>
        <p:spPr bwMode="auto">
          <a:xfrm flipV="1">
            <a:off x="3657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7050" name="Group 28"/>
          <p:cNvGrpSpPr>
            <a:grpSpLocks/>
          </p:cNvGrpSpPr>
          <p:nvPr/>
        </p:nvGrpSpPr>
        <p:grpSpPr bwMode="auto">
          <a:xfrm>
            <a:off x="533400" y="3973513"/>
            <a:ext cx="2133600" cy="1524000"/>
            <a:chOff x="336" y="2064"/>
            <a:chExt cx="1344" cy="960"/>
          </a:xfrm>
        </p:grpSpPr>
        <p:grpSp>
          <p:nvGrpSpPr>
            <p:cNvPr id="87057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7062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7063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7064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7058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59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0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A[0]</a:t>
              </a:r>
              <a:endParaRPr lang="en-US" sz="1600" b="0">
                <a:latin typeface="Calibri" pitchFamily="-96" charset="0"/>
              </a:endParaRPr>
            </a:p>
          </p:txBody>
        </p:sp>
        <p:sp>
          <p:nvSpPr>
            <p:cNvPr id="87061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7051" name="Text Box 38"/>
          <p:cNvSpPr txBox="1">
            <a:spLocks noChangeArrowheads="1"/>
          </p:cNvSpPr>
          <p:nvPr/>
        </p:nvSpPr>
        <p:spPr bwMode="auto">
          <a:xfrm>
            <a:off x="2944813" y="5724525"/>
            <a:ext cx="1447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 dirty="0" err="1">
                <a:latin typeface="Courier New" pitchFamily="-96" charset="0"/>
              </a:rPr>
              <a:t>A</a:t>
            </a:r>
            <a:r>
              <a:rPr lang="en-US" sz="1800" dirty="0" err="1" smtClean="0">
                <a:latin typeface="Courier New" pitchFamily="-96" charset="0"/>
              </a:rPr>
              <a:t>+(i</a:t>
            </a:r>
            <a:r>
              <a:rPr lang="en-US" sz="1800" dirty="0">
                <a:latin typeface="Courier New" pitchFamily="-96" charset="0"/>
              </a:rPr>
              <a:t>*C*</a:t>
            </a:r>
            <a:r>
              <a:rPr lang="en-US" sz="1800" dirty="0" smtClean="0">
                <a:latin typeface="Courier New" pitchFamily="-96" charset="0"/>
              </a:rPr>
              <a:t>4)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87052" name="Text Box 39"/>
          <p:cNvSpPr txBox="1">
            <a:spLocks noChangeArrowheads="1"/>
          </p:cNvSpPr>
          <p:nvPr/>
        </p:nvSpPr>
        <p:spPr bwMode="auto">
          <a:xfrm>
            <a:off x="6324600" y="5724525"/>
            <a:ext cx="20574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 dirty="0">
                <a:latin typeface="Courier New" pitchFamily="-96" charset="0"/>
              </a:rPr>
              <a:t>A</a:t>
            </a:r>
            <a:r>
              <a:rPr lang="en-US" sz="1800" dirty="0" smtClean="0">
                <a:latin typeface="Courier New" pitchFamily="-96" charset="0"/>
              </a:rPr>
              <a:t>+((</a:t>
            </a:r>
            <a:r>
              <a:rPr lang="en-US" sz="1800" dirty="0">
                <a:latin typeface="Courier New" pitchFamily="-96" charset="0"/>
              </a:rPr>
              <a:t>R-1)*C*</a:t>
            </a:r>
            <a:r>
              <a:rPr lang="en-US" sz="1800" dirty="0" smtClean="0">
                <a:latin typeface="Courier New" pitchFamily="-96" charset="0"/>
              </a:rPr>
              <a:t>4)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87053" name="Line 40"/>
          <p:cNvSpPr>
            <a:spLocks noChangeShapeType="1"/>
          </p:cNvSpPr>
          <p:nvPr/>
        </p:nvSpPr>
        <p:spPr bwMode="auto">
          <a:xfrm flipV="1">
            <a:off x="6705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54" name="Text Box 15"/>
          <p:cNvSpPr txBox="1">
            <a:spLocks noChangeArrowheads="1"/>
          </p:cNvSpPr>
          <p:nvPr/>
        </p:nvSpPr>
        <p:spPr bwMode="auto">
          <a:xfrm>
            <a:off x="425450" y="342900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sp>
        <p:nvSpPr>
          <p:cNvPr id="87055" name="Line 27"/>
          <p:cNvSpPr>
            <a:spLocks noChangeShapeType="1"/>
          </p:cNvSpPr>
          <p:nvPr/>
        </p:nvSpPr>
        <p:spPr bwMode="auto">
          <a:xfrm flipV="1">
            <a:off x="4648200" y="5497513"/>
            <a:ext cx="0" cy="674687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Text Box 38"/>
          <p:cNvSpPr txBox="1">
            <a:spLocks noChangeArrowheads="1"/>
          </p:cNvSpPr>
          <p:nvPr/>
        </p:nvSpPr>
        <p:spPr bwMode="auto">
          <a:xfrm>
            <a:off x="3370263" y="6259513"/>
            <a:ext cx="29543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 smtClean="0">
                <a:solidFill>
                  <a:srgbClr val="990000"/>
                </a:solidFill>
                <a:latin typeface="Courier New" pitchFamily="-96" charset="0"/>
              </a:rPr>
              <a:t>A+(i</a:t>
            </a:r>
            <a:r>
              <a:rPr lang="en-US" dirty="0" smtClean="0">
                <a:solidFill>
                  <a:srgbClr val="990000"/>
                </a:solidFill>
                <a:latin typeface="Courier New" pitchFamily="-96" charset="0"/>
              </a:rPr>
              <a:t>*C*4)+(j*4)</a:t>
            </a:r>
            <a:endParaRPr lang="en-US" dirty="0">
              <a:solidFill>
                <a:srgbClr val="990000"/>
              </a:solidFill>
              <a:latin typeface="Courier New" pitchFamily="-96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93713"/>
            <a:ext cx="82804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Element Access Code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653136"/>
            <a:ext cx="8320088" cy="1749896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Elements </a:t>
            </a:r>
            <a:endParaRPr lang="en-US" dirty="0">
              <a:latin typeface="Courier New" pitchFamily="-96" charset="0"/>
            </a:endParaRPr>
          </a:p>
          <a:p>
            <a:pPr lvl="1"/>
            <a:r>
              <a:rPr lang="en-US" b="1" dirty="0">
                <a:latin typeface="Calibri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[index][dig]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is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int</a:t>
            </a:r>
            <a:endParaRPr lang="en-US" b="1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Address: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 + 20*index + </a:t>
            </a:r>
            <a:r>
              <a:rPr lang="en-US" b="1" dirty="0" smtClean="0">
                <a:latin typeface="Courier New" pitchFamily="-96" charset="0"/>
              </a:rPr>
              <a:t>4*dig</a:t>
            </a:r>
          </a:p>
          <a:p>
            <a:pPr lvl="2"/>
            <a:r>
              <a:rPr lang="en-US" dirty="0" smtClean="0"/>
              <a:t>=   </a:t>
            </a:r>
            <a:r>
              <a:rPr lang="en-US" b="1" dirty="0" err="1" smtClean="0">
                <a:latin typeface="Courier New" pitchFamily="-96" charset="0"/>
              </a:rPr>
              <a:t>pgh</a:t>
            </a:r>
            <a:r>
              <a:rPr lang="en-US" b="1" dirty="0" smtClean="0">
                <a:latin typeface="Courier New" pitchFamily="-96" charset="0"/>
              </a:rPr>
              <a:t> + 4*(5*index + dig)</a:t>
            </a:r>
            <a:endParaRPr lang="en-US" b="1" dirty="0">
              <a:latin typeface="Courier New" pitchFamily="-96" charset="0"/>
            </a:endParaRPr>
          </a:p>
        </p:txBody>
      </p:sp>
      <p:sp>
        <p:nvSpPr>
          <p:cNvPr id="89091" name="Rectangle 4"/>
          <p:cNvSpPr>
            <a:spLocks noChangeArrowheads="1"/>
          </p:cNvSpPr>
          <p:nvPr/>
        </p:nvSpPr>
        <p:spPr bwMode="auto">
          <a:xfrm>
            <a:off x="3419872" y="2115453"/>
            <a:ext cx="3733800" cy="14747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get_pgh_digit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(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index,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dig)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[index][dig];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313349" name="Rectangle 5"/>
          <p:cNvSpPr>
            <a:spLocks noChangeArrowheads="1"/>
          </p:cNvSpPr>
          <p:nvPr/>
        </p:nvSpPr>
        <p:spPr bwMode="auto">
          <a:xfrm>
            <a:off x="474140" y="3680778"/>
            <a:ext cx="8001000" cy="9207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(%rdi,%rdi,4),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5*index</a:t>
            </a:r>
          </a:p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5*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index+dig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(,%rsi,4),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M[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+ 4*(5*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index+dig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)]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66700" y="1124341"/>
            <a:ext cx="6324600" cy="1288495"/>
            <a:chOff x="1066800" y="2671762"/>
            <a:chExt cx="6324600" cy="1288495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1295400" y="3438525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066800" y="3590925"/>
              <a:ext cx="600232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 err="1" smtClean="0">
                  <a:latin typeface="Courier New" pitchFamily="-96" charset="0"/>
                </a:rPr>
                <a:t>pgh</a:t>
              </a:r>
              <a:endParaRPr lang="en-US" sz="1800" dirty="0">
                <a:latin typeface="Courier New" pitchFamily="-96" charset="0"/>
              </a:endParaRPr>
            </a:p>
          </p:txBody>
        </p:sp>
        <p:grpSp>
          <p:nvGrpSpPr>
            <p:cNvPr id="10" name="Group 19"/>
            <p:cNvGrpSpPr>
              <a:grpSpLocks/>
            </p:cNvGrpSpPr>
            <p:nvPr/>
          </p:nvGrpSpPr>
          <p:grpSpPr bwMode="auto">
            <a:xfrm>
              <a:off x="1295400" y="2676525"/>
              <a:ext cx="1524000" cy="762000"/>
              <a:chOff x="816" y="2640"/>
              <a:chExt cx="960" cy="480"/>
            </a:xfrm>
          </p:grpSpPr>
          <p:sp>
            <p:nvSpPr>
              <p:cNvPr id="33" name="Rectangle 20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34" name="Rectangle 21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35" name="Rectangle 22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36" name="Rectangle 23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0</a:t>
                </a:r>
              </a:p>
            </p:txBody>
          </p:sp>
          <p:sp>
            <p:nvSpPr>
              <p:cNvPr id="37" name="Rectangle 24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6</a:t>
                </a:r>
              </a:p>
            </p:txBody>
          </p:sp>
        </p:grpSp>
        <p:grpSp>
          <p:nvGrpSpPr>
            <p:cNvPr id="11" name="Group 25"/>
            <p:cNvGrpSpPr>
              <a:grpSpLocks/>
            </p:cNvGrpSpPr>
            <p:nvPr/>
          </p:nvGrpSpPr>
          <p:grpSpPr bwMode="auto">
            <a:xfrm>
              <a:off x="2819400" y="2676525"/>
              <a:ext cx="1524000" cy="762000"/>
              <a:chOff x="816" y="2640"/>
              <a:chExt cx="960" cy="480"/>
            </a:xfrm>
          </p:grpSpPr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3</a:t>
                </a:r>
              </a:p>
            </p:txBody>
          </p:sp>
        </p:grpSp>
        <p:grpSp>
          <p:nvGrpSpPr>
            <p:cNvPr id="12" name="Group 31"/>
            <p:cNvGrpSpPr>
              <a:grpSpLocks/>
            </p:cNvGrpSpPr>
            <p:nvPr/>
          </p:nvGrpSpPr>
          <p:grpSpPr bwMode="auto">
            <a:xfrm>
              <a:off x="4343400" y="2676525"/>
              <a:ext cx="1524000" cy="762000"/>
              <a:chOff x="816" y="2640"/>
              <a:chExt cx="960" cy="480"/>
            </a:xfrm>
          </p:grpSpPr>
          <p:sp>
            <p:nvSpPr>
              <p:cNvPr id="23" name="Rectangle 32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4" name="Rectangle 33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25" name="Rectangle 34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26" name="Rectangle 35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7" name="Rectangle 36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7</a:t>
                </a:r>
              </a:p>
            </p:txBody>
          </p:sp>
        </p:grpSp>
        <p:grpSp>
          <p:nvGrpSpPr>
            <p:cNvPr id="13" name="Group 37"/>
            <p:cNvGrpSpPr>
              <a:grpSpLocks/>
            </p:cNvGrpSpPr>
            <p:nvPr/>
          </p:nvGrpSpPr>
          <p:grpSpPr bwMode="auto">
            <a:xfrm>
              <a:off x="5867400" y="2671762"/>
              <a:ext cx="1524000" cy="766763"/>
              <a:chOff x="816" y="2637"/>
              <a:chExt cx="960" cy="483"/>
            </a:xfrm>
          </p:grpSpPr>
          <p:sp>
            <p:nvSpPr>
              <p:cNvPr id="18" name="Rectangle 38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19" name="Rectangle 39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20" name="Rectangle 40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1" name="Rectangle 41"/>
              <p:cNvSpPr>
                <a:spLocks noChangeArrowheads="1"/>
              </p:cNvSpPr>
              <p:nvPr/>
            </p:nvSpPr>
            <p:spPr bwMode="auto">
              <a:xfrm>
                <a:off x="1392" y="2637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2" name="Rectangle 42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</p:grpSp>
        <p:sp>
          <p:nvSpPr>
            <p:cNvPr id="14" name="Rectangle 43"/>
            <p:cNvSpPr>
              <a:spLocks noChangeArrowheads="1"/>
            </p:cNvSpPr>
            <p:nvPr/>
          </p:nvSpPr>
          <p:spPr bwMode="auto">
            <a:xfrm>
              <a:off x="1295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15" name="Rectangle 44"/>
            <p:cNvSpPr>
              <a:spLocks noChangeArrowheads="1"/>
            </p:cNvSpPr>
            <p:nvPr/>
          </p:nvSpPr>
          <p:spPr bwMode="auto">
            <a:xfrm>
              <a:off x="2819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16" name="Rectangle 45"/>
            <p:cNvSpPr>
              <a:spLocks noChangeArrowheads="1"/>
            </p:cNvSpPr>
            <p:nvPr/>
          </p:nvSpPr>
          <p:spPr bwMode="auto">
            <a:xfrm>
              <a:off x="4343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17" name="Rectangle 46"/>
            <p:cNvSpPr>
              <a:spLocks noChangeArrowheads="1"/>
            </p:cNvSpPr>
            <p:nvPr/>
          </p:nvSpPr>
          <p:spPr bwMode="auto">
            <a:xfrm>
              <a:off x="5867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910050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1120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Multi-Level Array Example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8800" y="1265238"/>
            <a:ext cx="3505200" cy="2286000"/>
          </a:xfrm>
        </p:spPr>
        <p:txBody>
          <a:bodyPr/>
          <a:lstStyle/>
          <a:p>
            <a:r>
              <a:rPr lang="en-US" sz="2000" dirty="0">
                <a:latin typeface="Calibri" pitchFamily="-96" charset="0"/>
              </a:rPr>
              <a:t>Variable </a:t>
            </a:r>
            <a:r>
              <a:rPr lang="en-US" sz="2000" dirty="0" err="1">
                <a:latin typeface="Courier New" pitchFamily="-96" charset="0"/>
              </a:rPr>
              <a:t>univ</a:t>
            </a:r>
            <a:r>
              <a:rPr lang="en-US" sz="2000" dirty="0">
                <a:latin typeface="Calibri" pitchFamily="-96" charset="0"/>
              </a:rPr>
              <a:t> denotes array of 3 elements</a:t>
            </a:r>
          </a:p>
          <a:p>
            <a:r>
              <a:rPr lang="en-US" sz="2000" dirty="0">
                <a:latin typeface="Calibri" pitchFamily="-96" charset="0"/>
              </a:rPr>
              <a:t>Each element is a pointer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8 </a:t>
            </a:r>
            <a:r>
              <a:rPr lang="en-US" dirty="0">
                <a:latin typeface="Calibri" pitchFamily="-96" charset="0"/>
              </a:rPr>
              <a:t>bytes</a:t>
            </a:r>
          </a:p>
          <a:p>
            <a:r>
              <a:rPr lang="en-US" sz="2000" dirty="0">
                <a:latin typeface="Calibri" pitchFamily="-96" charset="0"/>
              </a:rPr>
              <a:t>Each pointer points to array of </a:t>
            </a:r>
            <a:r>
              <a:rPr lang="en-US" sz="2000" dirty="0" err="1">
                <a:latin typeface="Courier New" pitchFamily="-96" charset="0"/>
              </a:rPr>
              <a:t>int</a:t>
            </a:r>
            <a:r>
              <a:rPr lang="en-US" sz="2000" dirty="0" err="1">
                <a:latin typeface="Calibri" pitchFamily="-96" charset="0"/>
              </a:rPr>
              <a:t>’s</a:t>
            </a:r>
            <a:r>
              <a:rPr lang="en-US" sz="2000" dirty="0">
                <a:latin typeface="Calibri" pitchFamily="-96" charset="0"/>
              </a:rPr>
              <a:t> </a:t>
            </a:r>
          </a:p>
        </p:txBody>
      </p:sp>
      <p:sp>
        <p:nvSpPr>
          <p:cNvPr id="95235" name="Rectangle 4"/>
          <p:cNvSpPr>
            <a:spLocks noChangeArrowheads="1"/>
          </p:cNvSpPr>
          <p:nvPr/>
        </p:nvSpPr>
        <p:spPr bwMode="auto">
          <a:xfrm>
            <a:off x="228600" y="1371600"/>
            <a:ext cx="5257800" cy="92551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zip_dig cmu = { 1, 5, 2, 1, 3 };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zip_dig mit = { 0, 2, 1, 3, 9 };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zip_dig ucb = { 9, 4, 7, 2, 0 };</a:t>
            </a:r>
          </a:p>
        </p:txBody>
      </p:sp>
      <p:sp>
        <p:nvSpPr>
          <p:cNvPr id="95236" name="Rectangle 5"/>
          <p:cNvSpPr>
            <a:spLocks noChangeArrowheads="1"/>
          </p:cNvSpPr>
          <p:nvPr/>
        </p:nvSpPr>
        <p:spPr bwMode="auto">
          <a:xfrm>
            <a:off x="228600" y="2438400"/>
            <a:ext cx="5257800" cy="6508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#define UCOUNT 3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int *univ[UCOUNT] = {mit, cmu, ucb};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74650" y="3733800"/>
            <a:ext cx="8616950" cy="2663825"/>
            <a:chOff x="374650" y="3733800"/>
            <a:chExt cx="8616950" cy="2663825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374650" y="4191000"/>
              <a:ext cx="1987549" cy="1530350"/>
              <a:chOff x="188" y="2112"/>
              <a:chExt cx="1252" cy="964"/>
            </a:xfrm>
          </p:grpSpPr>
          <p:sp>
            <p:nvSpPr>
              <p:cNvPr id="95301" name="Rectangle 8"/>
              <p:cNvSpPr>
                <a:spLocks noChangeArrowheads="1"/>
              </p:cNvSpPr>
              <p:nvPr/>
            </p:nvSpPr>
            <p:spPr bwMode="auto">
              <a:xfrm>
                <a:off x="864" y="2352"/>
                <a:ext cx="576" cy="24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36</a:t>
                </a:r>
              </a:p>
            </p:txBody>
          </p:sp>
          <p:sp>
            <p:nvSpPr>
              <p:cNvPr id="95302" name="Line 9"/>
              <p:cNvSpPr>
                <a:spLocks noChangeShapeType="1"/>
              </p:cNvSpPr>
              <p:nvPr/>
            </p:nvSpPr>
            <p:spPr bwMode="auto">
              <a:xfrm flipV="1">
                <a:off x="576" y="2485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303" name="Text Box 10"/>
              <p:cNvSpPr txBox="1">
                <a:spLocks noChangeArrowheads="1"/>
              </p:cNvSpPr>
              <p:nvPr/>
            </p:nvSpPr>
            <p:spPr bwMode="auto">
              <a:xfrm>
                <a:off x="201" y="2363"/>
                <a:ext cx="375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800">
                    <a:latin typeface="Courier New" pitchFamily="-96" charset="0"/>
                  </a:rPr>
                  <a:t>160</a:t>
                </a:r>
              </a:p>
            </p:txBody>
          </p:sp>
          <p:sp>
            <p:nvSpPr>
              <p:cNvPr id="95304" name="Rectangle 11"/>
              <p:cNvSpPr>
                <a:spLocks noChangeArrowheads="1"/>
              </p:cNvSpPr>
              <p:nvPr/>
            </p:nvSpPr>
            <p:spPr bwMode="auto">
              <a:xfrm>
                <a:off x="864" y="2592"/>
                <a:ext cx="576" cy="24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16</a:t>
                </a:r>
              </a:p>
            </p:txBody>
          </p:sp>
          <p:sp>
            <p:nvSpPr>
              <p:cNvPr id="95305" name="Rectangle 12"/>
              <p:cNvSpPr>
                <a:spLocks noChangeArrowheads="1"/>
              </p:cNvSpPr>
              <p:nvPr/>
            </p:nvSpPr>
            <p:spPr bwMode="auto">
              <a:xfrm>
                <a:off x="864" y="2832"/>
                <a:ext cx="576" cy="24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56</a:t>
                </a:r>
              </a:p>
            </p:txBody>
          </p:sp>
          <p:sp>
            <p:nvSpPr>
              <p:cNvPr id="95306" name="Line 13"/>
              <p:cNvSpPr>
                <a:spLocks noChangeShapeType="1"/>
              </p:cNvSpPr>
              <p:nvPr/>
            </p:nvSpPr>
            <p:spPr bwMode="auto">
              <a:xfrm flipV="1">
                <a:off x="576" y="2725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307" name="Line 14"/>
              <p:cNvSpPr>
                <a:spLocks noChangeShapeType="1"/>
              </p:cNvSpPr>
              <p:nvPr/>
            </p:nvSpPr>
            <p:spPr bwMode="auto">
              <a:xfrm flipV="1">
                <a:off x="576" y="2965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308" name="Text Box 15"/>
              <p:cNvSpPr txBox="1">
                <a:spLocks noChangeArrowheads="1"/>
              </p:cNvSpPr>
              <p:nvPr/>
            </p:nvSpPr>
            <p:spPr bwMode="auto">
              <a:xfrm>
                <a:off x="191" y="2612"/>
                <a:ext cx="375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800" dirty="0" smtClean="0">
                    <a:latin typeface="Courier New" pitchFamily="-96" charset="0"/>
                  </a:rPr>
                  <a:t>168</a:t>
                </a:r>
                <a:endParaRPr lang="en-US" sz="1800" dirty="0">
                  <a:latin typeface="Courier New" pitchFamily="-96" charset="0"/>
                </a:endParaRPr>
              </a:p>
            </p:txBody>
          </p:sp>
          <p:sp>
            <p:nvSpPr>
              <p:cNvPr id="95309" name="Text Box 16"/>
              <p:cNvSpPr txBox="1">
                <a:spLocks noChangeArrowheads="1"/>
              </p:cNvSpPr>
              <p:nvPr/>
            </p:nvSpPr>
            <p:spPr bwMode="auto">
              <a:xfrm>
                <a:off x="188" y="2843"/>
                <a:ext cx="378" cy="23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800" dirty="0" smtClean="0">
                    <a:latin typeface="Courier New" pitchFamily="-96" charset="0"/>
                  </a:rPr>
                  <a:t>176</a:t>
                </a:r>
                <a:endParaRPr lang="en-US" sz="1800" dirty="0">
                  <a:latin typeface="Courier New" pitchFamily="-96" charset="0"/>
                </a:endParaRPr>
              </a:p>
            </p:txBody>
          </p:sp>
          <p:sp>
            <p:nvSpPr>
              <p:cNvPr id="95310" name="Text Box 17"/>
              <p:cNvSpPr txBox="1">
                <a:spLocks noChangeArrowheads="1"/>
              </p:cNvSpPr>
              <p:nvPr/>
            </p:nvSpPr>
            <p:spPr bwMode="auto">
              <a:xfrm>
                <a:off x="864" y="2112"/>
                <a:ext cx="462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800">
                    <a:latin typeface="Courier New" pitchFamily="-96" charset="0"/>
                  </a:rPr>
                  <a:t>univ</a:t>
                </a:r>
              </a:p>
            </p:txBody>
          </p:sp>
          <p:sp>
            <p:nvSpPr>
              <p:cNvPr id="95311" name="Oval 18"/>
              <p:cNvSpPr>
                <a:spLocks noChangeArrowheads="1"/>
              </p:cNvSpPr>
              <p:nvPr/>
            </p:nvSpPr>
            <p:spPr bwMode="auto">
              <a:xfrm>
                <a:off x="1200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endParaRPr lang="en-US" sz="1800">
                  <a:latin typeface="Calibri" pitchFamily="-96" charset="0"/>
                </a:endParaRPr>
              </a:p>
            </p:txBody>
          </p:sp>
          <p:sp>
            <p:nvSpPr>
              <p:cNvPr id="95312" name="Oval 19"/>
              <p:cNvSpPr>
                <a:spLocks noChangeArrowheads="1"/>
              </p:cNvSpPr>
              <p:nvPr/>
            </p:nvSpPr>
            <p:spPr bwMode="auto">
              <a:xfrm>
                <a:off x="1200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endParaRPr lang="en-US" sz="1800">
                  <a:latin typeface="Calibri" pitchFamily="-96" charset="0"/>
                </a:endParaRPr>
              </a:p>
            </p:txBody>
          </p:sp>
          <p:sp>
            <p:nvSpPr>
              <p:cNvPr id="95313" name="Oval 20"/>
              <p:cNvSpPr>
                <a:spLocks noChangeArrowheads="1"/>
              </p:cNvSpPr>
              <p:nvPr/>
            </p:nvSpPr>
            <p:spPr bwMode="auto">
              <a:xfrm>
                <a:off x="1200" y="29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endParaRPr lang="en-US" sz="1800">
                  <a:latin typeface="Calibri" pitchFamily="-96" charset="0"/>
                </a:endParaRPr>
              </a:p>
            </p:txBody>
          </p:sp>
        </p:grpSp>
        <p:sp>
          <p:nvSpPr>
            <p:cNvPr id="315413" name="Text Box 21"/>
            <p:cNvSpPr txBox="1">
              <a:spLocks noChangeArrowheads="1"/>
            </p:cNvSpPr>
            <p:nvPr/>
          </p:nvSpPr>
          <p:spPr bwMode="auto">
            <a:xfrm>
              <a:off x="3122613" y="3733800"/>
              <a:ext cx="595312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cmu</a:t>
              </a:r>
            </a:p>
          </p:txBody>
        </p:sp>
        <p:sp>
          <p:nvSpPr>
            <p:cNvPr id="315433" name="Text Box 41"/>
            <p:cNvSpPr txBox="1">
              <a:spLocks noChangeArrowheads="1"/>
            </p:cNvSpPr>
            <p:nvPr/>
          </p:nvSpPr>
          <p:spPr bwMode="auto">
            <a:xfrm>
              <a:off x="3198813" y="4572000"/>
              <a:ext cx="595312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mit</a:t>
              </a:r>
            </a:p>
          </p:txBody>
        </p:sp>
        <p:sp>
          <p:nvSpPr>
            <p:cNvPr id="315453" name="Text Box 61"/>
            <p:cNvSpPr txBox="1">
              <a:spLocks noChangeArrowheads="1"/>
            </p:cNvSpPr>
            <p:nvPr/>
          </p:nvSpPr>
          <p:spPr bwMode="auto">
            <a:xfrm>
              <a:off x="3122613" y="5272088"/>
              <a:ext cx="595312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ucb</a:t>
              </a:r>
            </a:p>
          </p:txBody>
        </p:sp>
        <p:grpSp>
          <p:nvGrpSpPr>
            <p:cNvPr id="84" name="Group 24"/>
            <p:cNvGrpSpPr>
              <a:grpSpLocks/>
            </p:cNvGrpSpPr>
            <p:nvPr/>
          </p:nvGrpSpPr>
          <p:grpSpPr bwMode="auto">
            <a:xfrm>
              <a:off x="3554413" y="4006850"/>
              <a:ext cx="5435600" cy="750888"/>
              <a:chOff x="2412765" y="3429000"/>
              <a:chExt cx="5435835" cy="771209"/>
            </a:xfrm>
          </p:grpSpPr>
          <p:grpSp>
            <p:nvGrpSpPr>
              <p:cNvPr id="95283" name="Group 25"/>
              <p:cNvGrpSpPr>
                <a:grpSpLocks/>
              </p:cNvGrpSpPr>
              <p:nvPr/>
            </p:nvGrpSpPr>
            <p:grpSpPr bwMode="auto">
              <a:xfrm>
                <a:off x="2743200" y="3429000"/>
                <a:ext cx="4572000" cy="228600"/>
                <a:chOff x="1008" y="1968"/>
                <a:chExt cx="2880" cy="144"/>
              </a:xfrm>
            </p:grpSpPr>
            <p:sp>
              <p:nvSpPr>
                <p:cNvPr id="98" name="Rectangle 26"/>
                <p:cNvSpPr>
                  <a:spLocks noChangeArrowheads="1"/>
                </p:cNvSpPr>
                <p:nvPr/>
              </p:nvSpPr>
              <p:spPr bwMode="auto">
                <a:xfrm>
                  <a:off x="1008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1</a:t>
                  </a:r>
                </a:p>
              </p:txBody>
            </p:sp>
            <p:sp>
              <p:nvSpPr>
                <p:cNvPr id="99" name="Rectangle 27"/>
                <p:cNvSpPr>
                  <a:spLocks noChangeArrowheads="1"/>
                </p:cNvSpPr>
                <p:nvPr/>
              </p:nvSpPr>
              <p:spPr bwMode="auto">
                <a:xfrm>
                  <a:off x="1584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5</a:t>
                  </a:r>
                </a:p>
              </p:txBody>
            </p:sp>
            <p:sp>
              <p:nvSpPr>
                <p:cNvPr id="100" name="Rectangle 28"/>
                <p:cNvSpPr>
                  <a:spLocks noChangeArrowheads="1"/>
                </p:cNvSpPr>
                <p:nvPr/>
              </p:nvSpPr>
              <p:spPr bwMode="auto">
                <a:xfrm>
                  <a:off x="2160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2</a:t>
                  </a:r>
                </a:p>
              </p:txBody>
            </p:sp>
            <p:sp>
              <p:nvSpPr>
                <p:cNvPr id="101" name="Rectangle 29"/>
                <p:cNvSpPr>
                  <a:spLocks noChangeArrowheads="1"/>
                </p:cNvSpPr>
                <p:nvPr/>
              </p:nvSpPr>
              <p:spPr bwMode="auto">
                <a:xfrm>
                  <a:off x="2736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1</a:t>
                  </a:r>
                </a:p>
              </p:txBody>
            </p:sp>
            <p:sp>
              <p:nvSpPr>
                <p:cNvPr id="102" name="Rectangle 30"/>
                <p:cNvSpPr>
                  <a:spLocks noChangeArrowheads="1"/>
                </p:cNvSpPr>
                <p:nvPr/>
              </p:nvSpPr>
              <p:spPr bwMode="auto">
                <a:xfrm>
                  <a:off x="3312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3</a:t>
                  </a:r>
                </a:p>
              </p:txBody>
            </p:sp>
          </p:grpSp>
          <p:sp>
            <p:nvSpPr>
              <p:cNvPr id="95284" name="Text Box 32"/>
              <p:cNvSpPr txBox="1">
                <a:spLocks noChangeArrowheads="1"/>
              </p:cNvSpPr>
              <p:nvPr/>
            </p:nvSpPr>
            <p:spPr bwMode="auto">
              <a:xfrm>
                <a:off x="2412765" y="3810528"/>
                <a:ext cx="668366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16</a:t>
                </a:r>
              </a:p>
            </p:txBody>
          </p:sp>
          <p:sp>
            <p:nvSpPr>
              <p:cNvPr id="95285" name="Text Box 33"/>
              <p:cNvSpPr txBox="1">
                <a:spLocks noChangeArrowheads="1"/>
              </p:cNvSpPr>
              <p:nvPr/>
            </p:nvSpPr>
            <p:spPr bwMode="auto">
              <a:xfrm>
                <a:off x="3182736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20</a:t>
                </a:r>
              </a:p>
            </p:txBody>
          </p:sp>
          <p:sp>
            <p:nvSpPr>
              <p:cNvPr id="95286" name="Line 34"/>
              <p:cNvSpPr>
                <a:spLocks noChangeShapeType="1"/>
              </p:cNvSpPr>
              <p:nvPr/>
            </p:nvSpPr>
            <p:spPr bwMode="auto">
              <a:xfrm flipV="1">
                <a:off x="2743200" y="3643313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87" name="Line 35"/>
              <p:cNvSpPr>
                <a:spLocks noChangeShapeType="1"/>
              </p:cNvSpPr>
              <p:nvPr/>
            </p:nvSpPr>
            <p:spPr bwMode="auto">
              <a:xfrm flipV="1">
                <a:off x="36576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88" name="Text Box 36"/>
              <p:cNvSpPr txBox="1">
                <a:spLocks noChangeArrowheads="1"/>
              </p:cNvSpPr>
              <p:nvPr/>
            </p:nvSpPr>
            <p:spPr bwMode="auto">
              <a:xfrm>
                <a:off x="4097175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24</a:t>
                </a:r>
              </a:p>
            </p:txBody>
          </p:sp>
          <p:sp>
            <p:nvSpPr>
              <p:cNvPr id="95289" name="Line 37"/>
              <p:cNvSpPr>
                <a:spLocks noChangeShapeType="1"/>
              </p:cNvSpPr>
              <p:nvPr/>
            </p:nvSpPr>
            <p:spPr bwMode="auto">
              <a:xfrm flipV="1">
                <a:off x="45720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90" name="Text Box 38"/>
              <p:cNvSpPr txBox="1">
                <a:spLocks noChangeArrowheads="1"/>
              </p:cNvSpPr>
              <p:nvPr/>
            </p:nvSpPr>
            <p:spPr bwMode="auto">
              <a:xfrm>
                <a:off x="5029078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28</a:t>
                </a:r>
              </a:p>
            </p:txBody>
          </p:sp>
          <p:sp>
            <p:nvSpPr>
              <p:cNvPr id="95291" name="Line 39"/>
              <p:cNvSpPr>
                <a:spLocks noChangeShapeType="1"/>
              </p:cNvSpPr>
              <p:nvPr/>
            </p:nvSpPr>
            <p:spPr bwMode="auto">
              <a:xfrm flipV="1">
                <a:off x="54864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92" name="Text Box 40"/>
              <p:cNvSpPr txBox="1">
                <a:spLocks noChangeArrowheads="1"/>
              </p:cNvSpPr>
              <p:nvPr/>
            </p:nvSpPr>
            <p:spPr bwMode="auto">
              <a:xfrm>
                <a:off x="5943518" y="3823572"/>
                <a:ext cx="990642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32</a:t>
                </a:r>
              </a:p>
            </p:txBody>
          </p:sp>
          <p:sp>
            <p:nvSpPr>
              <p:cNvPr id="95293" name="Line 41"/>
              <p:cNvSpPr>
                <a:spLocks noChangeShapeType="1"/>
              </p:cNvSpPr>
              <p:nvPr/>
            </p:nvSpPr>
            <p:spPr bwMode="auto">
              <a:xfrm flipV="1">
                <a:off x="64008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94" name="Text Box 42"/>
              <p:cNvSpPr txBox="1">
                <a:spLocks noChangeArrowheads="1"/>
              </p:cNvSpPr>
              <p:nvPr/>
            </p:nvSpPr>
            <p:spPr bwMode="auto">
              <a:xfrm>
                <a:off x="6857957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36</a:t>
                </a:r>
              </a:p>
            </p:txBody>
          </p:sp>
          <p:sp>
            <p:nvSpPr>
              <p:cNvPr id="95295" name="Line 43"/>
              <p:cNvSpPr>
                <a:spLocks noChangeShapeType="1"/>
              </p:cNvSpPr>
              <p:nvPr/>
            </p:nvSpPr>
            <p:spPr bwMode="auto">
              <a:xfrm flipV="1">
                <a:off x="73152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3" name="Group 24"/>
            <p:cNvGrpSpPr>
              <a:grpSpLocks/>
            </p:cNvGrpSpPr>
            <p:nvPr/>
          </p:nvGrpSpPr>
          <p:grpSpPr bwMode="auto">
            <a:xfrm>
              <a:off x="3556000" y="4808538"/>
              <a:ext cx="5435600" cy="750887"/>
              <a:chOff x="2412765" y="3429000"/>
              <a:chExt cx="5435835" cy="771209"/>
            </a:xfrm>
          </p:grpSpPr>
          <p:grpSp>
            <p:nvGrpSpPr>
              <p:cNvPr id="95265" name="Group 25"/>
              <p:cNvGrpSpPr>
                <a:grpSpLocks/>
              </p:cNvGrpSpPr>
              <p:nvPr/>
            </p:nvGrpSpPr>
            <p:grpSpPr bwMode="auto">
              <a:xfrm>
                <a:off x="2743200" y="3429000"/>
                <a:ext cx="4572000" cy="228600"/>
                <a:chOff x="1008" y="1968"/>
                <a:chExt cx="2880" cy="144"/>
              </a:xfrm>
            </p:grpSpPr>
            <p:sp>
              <p:nvSpPr>
                <p:cNvPr id="117" name="Rectangle 26"/>
                <p:cNvSpPr>
                  <a:spLocks noChangeArrowheads="1"/>
                </p:cNvSpPr>
                <p:nvPr/>
              </p:nvSpPr>
              <p:spPr bwMode="auto">
                <a:xfrm>
                  <a:off x="1008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0</a:t>
                  </a:r>
                </a:p>
              </p:txBody>
            </p:sp>
            <p:sp>
              <p:nvSpPr>
                <p:cNvPr id="118" name="Rectangle 27"/>
                <p:cNvSpPr>
                  <a:spLocks noChangeArrowheads="1"/>
                </p:cNvSpPr>
                <p:nvPr/>
              </p:nvSpPr>
              <p:spPr bwMode="auto">
                <a:xfrm>
                  <a:off x="1584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2</a:t>
                  </a:r>
                </a:p>
              </p:txBody>
            </p:sp>
            <p:sp>
              <p:nvSpPr>
                <p:cNvPr id="119" name="Rectangle 28"/>
                <p:cNvSpPr>
                  <a:spLocks noChangeArrowheads="1"/>
                </p:cNvSpPr>
                <p:nvPr/>
              </p:nvSpPr>
              <p:spPr bwMode="auto">
                <a:xfrm>
                  <a:off x="2160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1</a:t>
                  </a:r>
                </a:p>
              </p:txBody>
            </p:sp>
            <p:sp>
              <p:nvSpPr>
                <p:cNvPr id="120" name="Rectangle 29"/>
                <p:cNvSpPr>
                  <a:spLocks noChangeArrowheads="1"/>
                </p:cNvSpPr>
                <p:nvPr/>
              </p:nvSpPr>
              <p:spPr bwMode="auto">
                <a:xfrm>
                  <a:off x="2736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3</a:t>
                  </a:r>
                </a:p>
              </p:txBody>
            </p:sp>
            <p:sp>
              <p:nvSpPr>
                <p:cNvPr id="121" name="Rectangle 30"/>
                <p:cNvSpPr>
                  <a:spLocks noChangeArrowheads="1"/>
                </p:cNvSpPr>
                <p:nvPr/>
              </p:nvSpPr>
              <p:spPr bwMode="auto">
                <a:xfrm>
                  <a:off x="3312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9</a:t>
                  </a:r>
                </a:p>
              </p:txBody>
            </p:sp>
          </p:grpSp>
          <p:sp>
            <p:nvSpPr>
              <p:cNvPr id="95266" name="Text Box 32"/>
              <p:cNvSpPr txBox="1">
                <a:spLocks noChangeArrowheads="1"/>
              </p:cNvSpPr>
              <p:nvPr/>
            </p:nvSpPr>
            <p:spPr bwMode="auto">
              <a:xfrm>
                <a:off x="2412765" y="3810528"/>
                <a:ext cx="668366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36</a:t>
                </a:r>
              </a:p>
            </p:txBody>
          </p:sp>
          <p:sp>
            <p:nvSpPr>
              <p:cNvPr id="95267" name="Text Box 33"/>
              <p:cNvSpPr txBox="1">
                <a:spLocks noChangeArrowheads="1"/>
              </p:cNvSpPr>
              <p:nvPr/>
            </p:nvSpPr>
            <p:spPr bwMode="auto">
              <a:xfrm>
                <a:off x="3182736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40</a:t>
                </a:r>
              </a:p>
            </p:txBody>
          </p:sp>
          <p:sp>
            <p:nvSpPr>
              <p:cNvPr id="95268" name="Line 34"/>
              <p:cNvSpPr>
                <a:spLocks noChangeShapeType="1"/>
              </p:cNvSpPr>
              <p:nvPr/>
            </p:nvSpPr>
            <p:spPr bwMode="auto">
              <a:xfrm flipV="1">
                <a:off x="2743200" y="3643313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69" name="Line 35"/>
              <p:cNvSpPr>
                <a:spLocks noChangeShapeType="1"/>
              </p:cNvSpPr>
              <p:nvPr/>
            </p:nvSpPr>
            <p:spPr bwMode="auto">
              <a:xfrm flipV="1">
                <a:off x="36576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70" name="Text Box 36"/>
              <p:cNvSpPr txBox="1">
                <a:spLocks noChangeArrowheads="1"/>
              </p:cNvSpPr>
              <p:nvPr/>
            </p:nvSpPr>
            <p:spPr bwMode="auto">
              <a:xfrm>
                <a:off x="4097175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44</a:t>
                </a:r>
              </a:p>
            </p:txBody>
          </p:sp>
          <p:sp>
            <p:nvSpPr>
              <p:cNvPr id="95271" name="Line 37"/>
              <p:cNvSpPr>
                <a:spLocks noChangeShapeType="1"/>
              </p:cNvSpPr>
              <p:nvPr/>
            </p:nvSpPr>
            <p:spPr bwMode="auto">
              <a:xfrm flipV="1">
                <a:off x="45720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72" name="Text Box 38"/>
              <p:cNvSpPr txBox="1">
                <a:spLocks noChangeArrowheads="1"/>
              </p:cNvSpPr>
              <p:nvPr/>
            </p:nvSpPr>
            <p:spPr bwMode="auto">
              <a:xfrm>
                <a:off x="5029078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48</a:t>
                </a:r>
              </a:p>
            </p:txBody>
          </p:sp>
          <p:sp>
            <p:nvSpPr>
              <p:cNvPr id="95273" name="Line 39"/>
              <p:cNvSpPr>
                <a:spLocks noChangeShapeType="1"/>
              </p:cNvSpPr>
              <p:nvPr/>
            </p:nvSpPr>
            <p:spPr bwMode="auto">
              <a:xfrm flipV="1">
                <a:off x="54864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74" name="Text Box 40"/>
              <p:cNvSpPr txBox="1">
                <a:spLocks noChangeArrowheads="1"/>
              </p:cNvSpPr>
              <p:nvPr/>
            </p:nvSpPr>
            <p:spPr bwMode="auto">
              <a:xfrm>
                <a:off x="5943518" y="3823572"/>
                <a:ext cx="990642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52</a:t>
                </a:r>
              </a:p>
            </p:txBody>
          </p:sp>
          <p:sp>
            <p:nvSpPr>
              <p:cNvPr id="95275" name="Line 41"/>
              <p:cNvSpPr>
                <a:spLocks noChangeShapeType="1"/>
              </p:cNvSpPr>
              <p:nvPr/>
            </p:nvSpPr>
            <p:spPr bwMode="auto">
              <a:xfrm flipV="1">
                <a:off x="64008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76" name="Text Box 42"/>
              <p:cNvSpPr txBox="1">
                <a:spLocks noChangeArrowheads="1"/>
              </p:cNvSpPr>
              <p:nvPr/>
            </p:nvSpPr>
            <p:spPr bwMode="auto">
              <a:xfrm>
                <a:off x="6857957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56</a:t>
                </a:r>
              </a:p>
            </p:txBody>
          </p:sp>
          <p:sp>
            <p:nvSpPr>
              <p:cNvPr id="95277" name="Line 43"/>
              <p:cNvSpPr>
                <a:spLocks noChangeShapeType="1"/>
              </p:cNvSpPr>
              <p:nvPr/>
            </p:nvSpPr>
            <p:spPr bwMode="auto">
              <a:xfrm flipV="1">
                <a:off x="73152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2" name="Group 24"/>
            <p:cNvGrpSpPr>
              <a:grpSpLocks/>
            </p:cNvGrpSpPr>
            <p:nvPr/>
          </p:nvGrpSpPr>
          <p:grpSpPr bwMode="auto">
            <a:xfrm>
              <a:off x="3554413" y="5646738"/>
              <a:ext cx="5435600" cy="750887"/>
              <a:chOff x="2412765" y="3429000"/>
              <a:chExt cx="5435835" cy="771209"/>
            </a:xfrm>
          </p:grpSpPr>
          <p:grpSp>
            <p:nvGrpSpPr>
              <p:cNvPr id="95247" name="Group 25"/>
              <p:cNvGrpSpPr>
                <a:grpSpLocks/>
              </p:cNvGrpSpPr>
              <p:nvPr/>
            </p:nvGrpSpPr>
            <p:grpSpPr bwMode="auto">
              <a:xfrm>
                <a:off x="2743200" y="3429000"/>
                <a:ext cx="4572000" cy="228600"/>
                <a:chOff x="1008" y="1968"/>
                <a:chExt cx="2880" cy="144"/>
              </a:xfrm>
            </p:grpSpPr>
            <p:sp>
              <p:nvSpPr>
                <p:cNvPr id="136" name="Rectangle 26"/>
                <p:cNvSpPr>
                  <a:spLocks noChangeArrowheads="1"/>
                </p:cNvSpPr>
                <p:nvPr/>
              </p:nvSpPr>
              <p:spPr bwMode="auto">
                <a:xfrm>
                  <a:off x="1008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9</a:t>
                  </a:r>
                </a:p>
              </p:txBody>
            </p:sp>
            <p:sp>
              <p:nvSpPr>
                <p:cNvPr id="137" name="Rectangle 27"/>
                <p:cNvSpPr>
                  <a:spLocks noChangeArrowheads="1"/>
                </p:cNvSpPr>
                <p:nvPr/>
              </p:nvSpPr>
              <p:spPr bwMode="auto">
                <a:xfrm>
                  <a:off x="1584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4</a:t>
                  </a:r>
                </a:p>
              </p:txBody>
            </p:sp>
            <p:sp>
              <p:nvSpPr>
                <p:cNvPr id="138" name="Rectangle 28"/>
                <p:cNvSpPr>
                  <a:spLocks noChangeArrowheads="1"/>
                </p:cNvSpPr>
                <p:nvPr/>
              </p:nvSpPr>
              <p:spPr bwMode="auto">
                <a:xfrm>
                  <a:off x="2160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7</a:t>
                  </a:r>
                </a:p>
              </p:txBody>
            </p:sp>
            <p:sp>
              <p:nvSpPr>
                <p:cNvPr id="139" name="Rectangle 29"/>
                <p:cNvSpPr>
                  <a:spLocks noChangeArrowheads="1"/>
                </p:cNvSpPr>
                <p:nvPr/>
              </p:nvSpPr>
              <p:spPr bwMode="auto">
                <a:xfrm>
                  <a:off x="2736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2</a:t>
                  </a:r>
                </a:p>
              </p:txBody>
            </p:sp>
            <p:sp>
              <p:nvSpPr>
                <p:cNvPr id="140" name="Rectangle 30"/>
                <p:cNvSpPr>
                  <a:spLocks noChangeArrowheads="1"/>
                </p:cNvSpPr>
                <p:nvPr/>
              </p:nvSpPr>
              <p:spPr bwMode="auto">
                <a:xfrm>
                  <a:off x="3312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0</a:t>
                  </a:r>
                </a:p>
              </p:txBody>
            </p:sp>
          </p:grpSp>
          <p:sp>
            <p:nvSpPr>
              <p:cNvPr id="95248" name="Text Box 32"/>
              <p:cNvSpPr txBox="1">
                <a:spLocks noChangeArrowheads="1"/>
              </p:cNvSpPr>
              <p:nvPr/>
            </p:nvSpPr>
            <p:spPr bwMode="auto">
              <a:xfrm>
                <a:off x="2412765" y="3810528"/>
                <a:ext cx="668366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56</a:t>
                </a:r>
              </a:p>
            </p:txBody>
          </p:sp>
          <p:sp>
            <p:nvSpPr>
              <p:cNvPr id="95249" name="Text Box 33"/>
              <p:cNvSpPr txBox="1">
                <a:spLocks noChangeArrowheads="1"/>
              </p:cNvSpPr>
              <p:nvPr/>
            </p:nvSpPr>
            <p:spPr bwMode="auto">
              <a:xfrm>
                <a:off x="3182736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60</a:t>
                </a:r>
              </a:p>
            </p:txBody>
          </p:sp>
          <p:sp>
            <p:nvSpPr>
              <p:cNvPr id="95250" name="Line 34"/>
              <p:cNvSpPr>
                <a:spLocks noChangeShapeType="1"/>
              </p:cNvSpPr>
              <p:nvPr/>
            </p:nvSpPr>
            <p:spPr bwMode="auto">
              <a:xfrm flipV="1">
                <a:off x="2743200" y="3643313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1" name="Line 35"/>
              <p:cNvSpPr>
                <a:spLocks noChangeShapeType="1"/>
              </p:cNvSpPr>
              <p:nvPr/>
            </p:nvSpPr>
            <p:spPr bwMode="auto">
              <a:xfrm flipV="1">
                <a:off x="36576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2" name="Text Box 36"/>
              <p:cNvSpPr txBox="1">
                <a:spLocks noChangeArrowheads="1"/>
              </p:cNvSpPr>
              <p:nvPr/>
            </p:nvSpPr>
            <p:spPr bwMode="auto">
              <a:xfrm>
                <a:off x="4097175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64</a:t>
                </a:r>
              </a:p>
            </p:txBody>
          </p:sp>
          <p:sp>
            <p:nvSpPr>
              <p:cNvPr id="95253" name="Line 37"/>
              <p:cNvSpPr>
                <a:spLocks noChangeShapeType="1"/>
              </p:cNvSpPr>
              <p:nvPr/>
            </p:nvSpPr>
            <p:spPr bwMode="auto">
              <a:xfrm flipV="1">
                <a:off x="45720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4" name="Text Box 38"/>
              <p:cNvSpPr txBox="1">
                <a:spLocks noChangeArrowheads="1"/>
              </p:cNvSpPr>
              <p:nvPr/>
            </p:nvSpPr>
            <p:spPr bwMode="auto">
              <a:xfrm>
                <a:off x="5029078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68</a:t>
                </a:r>
              </a:p>
            </p:txBody>
          </p:sp>
          <p:sp>
            <p:nvSpPr>
              <p:cNvPr id="95255" name="Line 39"/>
              <p:cNvSpPr>
                <a:spLocks noChangeShapeType="1"/>
              </p:cNvSpPr>
              <p:nvPr/>
            </p:nvSpPr>
            <p:spPr bwMode="auto">
              <a:xfrm flipV="1">
                <a:off x="54864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6" name="Text Box 40"/>
              <p:cNvSpPr txBox="1">
                <a:spLocks noChangeArrowheads="1"/>
              </p:cNvSpPr>
              <p:nvPr/>
            </p:nvSpPr>
            <p:spPr bwMode="auto">
              <a:xfrm>
                <a:off x="5943518" y="3823572"/>
                <a:ext cx="990642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72</a:t>
                </a:r>
              </a:p>
            </p:txBody>
          </p:sp>
          <p:sp>
            <p:nvSpPr>
              <p:cNvPr id="95257" name="Line 41"/>
              <p:cNvSpPr>
                <a:spLocks noChangeShapeType="1"/>
              </p:cNvSpPr>
              <p:nvPr/>
            </p:nvSpPr>
            <p:spPr bwMode="auto">
              <a:xfrm flipV="1">
                <a:off x="64008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8" name="Text Box 42"/>
              <p:cNvSpPr txBox="1">
                <a:spLocks noChangeArrowheads="1"/>
              </p:cNvSpPr>
              <p:nvPr/>
            </p:nvSpPr>
            <p:spPr bwMode="auto">
              <a:xfrm>
                <a:off x="6857957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76</a:t>
                </a:r>
              </a:p>
            </p:txBody>
          </p:sp>
          <p:sp>
            <p:nvSpPr>
              <p:cNvPr id="95259" name="Line 43"/>
              <p:cNvSpPr>
                <a:spLocks noChangeShapeType="1"/>
              </p:cNvSpPr>
              <p:nvPr/>
            </p:nvSpPr>
            <p:spPr bwMode="auto">
              <a:xfrm flipV="1">
                <a:off x="73152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42" name="Freeform 141"/>
            <p:cNvSpPr>
              <a:spLocks noChangeArrowheads="1"/>
            </p:cNvSpPr>
            <p:nvPr/>
          </p:nvSpPr>
          <p:spPr bwMode="auto">
            <a:xfrm>
              <a:off x="2052638" y="4159250"/>
              <a:ext cx="1693862" cy="1022350"/>
            </a:xfrm>
            <a:custGeom>
              <a:avLst/>
              <a:gdLst>
                <a:gd name="T0" fmla="*/ 0 w 1694329"/>
                <a:gd name="T1" fmla="*/ 1021976 h 1021976"/>
                <a:gd name="T2" fmla="*/ 654423 w 1694329"/>
                <a:gd name="T3" fmla="*/ 340658 h 1021976"/>
                <a:gd name="T4" fmla="*/ 1694329 w 1694329"/>
                <a:gd name="T5" fmla="*/ 0 h 1021976"/>
                <a:gd name="T6" fmla="*/ 0 60000 65536"/>
                <a:gd name="T7" fmla="*/ 0 60000 65536"/>
                <a:gd name="T8" fmla="*/ 0 60000 65536"/>
                <a:gd name="T9" fmla="*/ 0 w 1694329"/>
                <a:gd name="T10" fmla="*/ 0 h 1021976"/>
                <a:gd name="T11" fmla="*/ 1694329 w 1694329"/>
                <a:gd name="T12" fmla="*/ 1021976 h 10219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94329" h="1021976">
                  <a:moveTo>
                    <a:pt x="0" y="1021976"/>
                  </a:moveTo>
                  <a:cubicBezTo>
                    <a:pt x="186017" y="766481"/>
                    <a:pt x="372035" y="510987"/>
                    <a:pt x="654423" y="340658"/>
                  </a:cubicBezTo>
                  <a:cubicBezTo>
                    <a:pt x="936811" y="170329"/>
                    <a:pt x="1315570" y="85164"/>
                    <a:pt x="1694329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/>
            </a:p>
          </p:txBody>
        </p:sp>
        <p:sp>
          <p:nvSpPr>
            <p:cNvPr id="143" name="Freeform 142"/>
            <p:cNvSpPr>
              <a:spLocks noChangeArrowheads="1"/>
            </p:cNvSpPr>
            <p:nvPr/>
          </p:nvSpPr>
          <p:spPr bwMode="auto">
            <a:xfrm>
              <a:off x="2070100" y="4787900"/>
              <a:ext cx="1703388" cy="330200"/>
            </a:xfrm>
            <a:custGeom>
              <a:avLst/>
              <a:gdLst>
                <a:gd name="T0" fmla="*/ 0 w 1703294"/>
                <a:gd name="T1" fmla="*/ 0 h 331694"/>
                <a:gd name="T2" fmla="*/ 905435 w 1703294"/>
                <a:gd name="T3" fmla="*/ 304800 h 331694"/>
                <a:gd name="T4" fmla="*/ 1703294 w 1703294"/>
                <a:gd name="T5" fmla="*/ 161365 h 331694"/>
                <a:gd name="T6" fmla="*/ 0 60000 65536"/>
                <a:gd name="T7" fmla="*/ 0 60000 65536"/>
                <a:gd name="T8" fmla="*/ 0 60000 65536"/>
                <a:gd name="T9" fmla="*/ 0 w 1703294"/>
                <a:gd name="T10" fmla="*/ 0 h 331694"/>
                <a:gd name="T11" fmla="*/ 1703294 w 1703294"/>
                <a:gd name="T12" fmla="*/ 331694 h 3316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03294" h="331694">
                  <a:moveTo>
                    <a:pt x="0" y="0"/>
                  </a:moveTo>
                  <a:cubicBezTo>
                    <a:pt x="310776" y="138953"/>
                    <a:pt x="621553" y="277906"/>
                    <a:pt x="905435" y="304800"/>
                  </a:cubicBezTo>
                  <a:cubicBezTo>
                    <a:pt x="1189317" y="331694"/>
                    <a:pt x="1446305" y="246529"/>
                    <a:pt x="1703294" y="161365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/>
            </a:p>
          </p:txBody>
        </p:sp>
        <p:sp>
          <p:nvSpPr>
            <p:cNvPr id="144" name="Freeform 143"/>
            <p:cNvSpPr>
              <a:spLocks noChangeArrowheads="1"/>
            </p:cNvSpPr>
            <p:nvPr/>
          </p:nvSpPr>
          <p:spPr bwMode="auto">
            <a:xfrm>
              <a:off x="2052638" y="5557838"/>
              <a:ext cx="1739900" cy="385762"/>
            </a:xfrm>
            <a:custGeom>
              <a:avLst/>
              <a:gdLst>
                <a:gd name="T0" fmla="*/ 0 w 1739153"/>
                <a:gd name="T1" fmla="*/ 0 h 385482"/>
                <a:gd name="T2" fmla="*/ 699247 w 1739153"/>
                <a:gd name="T3" fmla="*/ 349623 h 385482"/>
                <a:gd name="T4" fmla="*/ 1739153 w 1739153"/>
                <a:gd name="T5" fmla="*/ 215153 h 385482"/>
                <a:gd name="T6" fmla="*/ 0 60000 65536"/>
                <a:gd name="T7" fmla="*/ 0 60000 65536"/>
                <a:gd name="T8" fmla="*/ 0 60000 65536"/>
                <a:gd name="T9" fmla="*/ 0 w 1739153"/>
                <a:gd name="T10" fmla="*/ 0 h 385482"/>
                <a:gd name="T11" fmla="*/ 1739153 w 1739153"/>
                <a:gd name="T12" fmla="*/ 385482 h 3854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9153" h="385482">
                  <a:moveTo>
                    <a:pt x="0" y="0"/>
                  </a:moveTo>
                  <a:cubicBezTo>
                    <a:pt x="204694" y="156882"/>
                    <a:pt x="409388" y="313764"/>
                    <a:pt x="699247" y="349623"/>
                  </a:cubicBezTo>
                  <a:cubicBezTo>
                    <a:pt x="989106" y="385482"/>
                    <a:pt x="1364129" y="300317"/>
                    <a:pt x="1739153" y="215153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>
          <a:xfrm>
            <a:off x="461963" y="493713"/>
            <a:ext cx="7767637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Element Access in Multi-Level Array</a:t>
            </a:r>
          </a:p>
        </p:txBody>
      </p:sp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4648200"/>
            <a:ext cx="8472487" cy="2122488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Computation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Element access </a:t>
            </a:r>
            <a:r>
              <a:rPr lang="en-US" b="1" dirty="0" err="1">
                <a:latin typeface="Courier New" pitchFamily="-96" charset="0"/>
              </a:rPr>
              <a:t>Mem</a:t>
            </a:r>
            <a:r>
              <a:rPr lang="en-US" b="1" dirty="0">
                <a:latin typeface="Courier New" pitchFamily="-96" charset="0"/>
              </a:rPr>
              <a:t>[</a:t>
            </a:r>
            <a:r>
              <a:rPr lang="en-US" b="1" dirty="0" err="1">
                <a:latin typeface="Courier New" pitchFamily="-96" charset="0"/>
              </a:rPr>
              <a:t>Mem</a:t>
            </a:r>
            <a:r>
              <a:rPr lang="en-US" b="1" dirty="0">
                <a:latin typeface="Courier New" pitchFamily="-96" charset="0"/>
              </a:rPr>
              <a:t>[univ</a:t>
            </a:r>
            <a:r>
              <a:rPr lang="en-US" b="1" dirty="0" smtClean="0">
                <a:latin typeface="Courier New" pitchFamily="-96" charset="0"/>
              </a:rPr>
              <a:t>+8*</a:t>
            </a:r>
            <a:r>
              <a:rPr lang="en-US" b="1" dirty="0">
                <a:latin typeface="Courier New" pitchFamily="-96" charset="0"/>
              </a:rPr>
              <a:t>index]+4*</a:t>
            </a:r>
            <a:r>
              <a:rPr lang="en-US" b="1" dirty="0" smtClean="0">
                <a:latin typeface="Courier New" pitchFamily="-96" charset="0"/>
              </a:rPr>
              <a:t>digit]</a:t>
            </a:r>
            <a:endParaRPr lang="en-US" b="1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Must do two memory reads</a:t>
            </a:r>
          </a:p>
          <a:p>
            <a:pPr lvl="2"/>
            <a:r>
              <a:rPr lang="en-US" dirty="0">
                <a:latin typeface="Calibri" pitchFamily="-96" charset="0"/>
              </a:rPr>
              <a:t>First get pointer to row array</a:t>
            </a:r>
          </a:p>
          <a:p>
            <a:pPr lvl="2"/>
            <a:r>
              <a:rPr lang="en-US" dirty="0">
                <a:latin typeface="Calibri" pitchFamily="-96" charset="0"/>
              </a:rPr>
              <a:t>Then access element within array</a:t>
            </a:r>
          </a:p>
        </p:txBody>
      </p:sp>
      <p:sp>
        <p:nvSpPr>
          <p:cNvPr id="316420" name="Rectangle 4"/>
          <p:cNvSpPr>
            <a:spLocks noChangeArrowheads="1"/>
          </p:cNvSpPr>
          <p:nvPr/>
        </p:nvSpPr>
        <p:spPr bwMode="auto">
          <a:xfrm>
            <a:off x="533400" y="3021013"/>
            <a:ext cx="8382000" cy="11977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salq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$2,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       # 4*digit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addq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univ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(,%rdi,8),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# p =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univ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[index] + 4*digit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   # return *p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ret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99332" name="Rectangle 5"/>
          <p:cNvSpPr>
            <a:spLocks noChangeArrowheads="1"/>
          </p:cNvSpPr>
          <p:nvPr/>
        </p:nvSpPr>
        <p:spPr bwMode="auto">
          <a:xfrm>
            <a:off x="442913" y="1196752"/>
            <a:ext cx="439864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get_univ_digit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index,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digit)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univ</a:t>
            </a:r>
            <a:r>
              <a:rPr lang="en-US" sz="1800" dirty="0">
                <a:latin typeface="Courier New" pitchFamily="-96" charset="0"/>
              </a:rPr>
              <a:t>[index][</a:t>
            </a:r>
            <a:r>
              <a:rPr lang="en-US" sz="1800" dirty="0" smtClean="0">
                <a:latin typeface="Courier New" pitchFamily="-96" charset="0"/>
              </a:rPr>
              <a:t>digit]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1195599"/>
            <a:ext cx="3996721" cy="1325116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57200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Element Accesses</a:t>
            </a:r>
          </a:p>
        </p:txBody>
      </p:sp>
      <p:sp>
        <p:nvSpPr>
          <p:cNvPr id="101378" name="Rectangle 4"/>
          <p:cNvSpPr>
            <a:spLocks noChangeArrowheads="1"/>
          </p:cNvSpPr>
          <p:nvPr/>
        </p:nvSpPr>
        <p:spPr bwMode="auto">
          <a:xfrm>
            <a:off x="251520" y="1725613"/>
            <a:ext cx="430778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get_pgh_digit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index,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digit)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[index][</a:t>
            </a:r>
            <a:r>
              <a:rPr lang="en-US" sz="1800" dirty="0" smtClean="0">
                <a:latin typeface="Courier New" pitchFamily="-96" charset="0"/>
              </a:rPr>
              <a:t>digit]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01379" name="Rectangle 8"/>
          <p:cNvSpPr>
            <a:spLocks noChangeArrowheads="1"/>
          </p:cNvSpPr>
          <p:nvPr/>
        </p:nvSpPr>
        <p:spPr bwMode="auto">
          <a:xfrm>
            <a:off x="4648200" y="1725613"/>
            <a:ext cx="4388296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get_univ_digit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index,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digit)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univ</a:t>
            </a:r>
            <a:r>
              <a:rPr lang="en-US" sz="1800" dirty="0">
                <a:latin typeface="Courier New" pitchFamily="-96" charset="0"/>
              </a:rPr>
              <a:t>[index][</a:t>
            </a:r>
            <a:r>
              <a:rPr lang="en-US" sz="1800" dirty="0" smtClean="0">
                <a:latin typeface="Courier New" pitchFamily="-96" charset="0"/>
              </a:rPr>
              <a:t>digit]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01380" name="TextBox 11"/>
          <p:cNvSpPr txBox="1">
            <a:spLocks noChangeArrowheads="1"/>
          </p:cNvSpPr>
          <p:nvPr/>
        </p:nvSpPr>
        <p:spPr bwMode="auto">
          <a:xfrm>
            <a:off x="368300" y="1382713"/>
            <a:ext cx="1406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Nested array</a:t>
            </a:r>
          </a:p>
        </p:txBody>
      </p:sp>
      <p:sp>
        <p:nvSpPr>
          <p:cNvPr id="101381" name="TextBox 12"/>
          <p:cNvSpPr txBox="1">
            <a:spLocks noChangeArrowheads="1"/>
          </p:cNvSpPr>
          <p:nvPr/>
        </p:nvSpPr>
        <p:spPr bwMode="auto">
          <a:xfrm>
            <a:off x="4559300" y="1371600"/>
            <a:ext cx="1765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Multi-level array</a:t>
            </a:r>
          </a:p>
        </p:txBody>
      </p:sp>
      <p:pic>
        <p:nvPicPr>
          <p:cNvPr id="101382" name="Picture 2" descr="C:\Documents and Settings\pueschel\My Documents\teaching\18-243-CMUspring09\08-05Feb09\multi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657600"/>
            <a:ext cx="35052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84" name="TextBox 15"/>
          <p:cNvSpPr txBox="1">
            <a:spLocks noChangeArrowheads="1"/>
          </p:cNvSpPr>
          <p:nvPr/>
        </p:nvSpPr>
        <p:spPr bwMode="auto">
          <a:xfrm>
            <a:off x="248904" y="4961720"/>
            <a:ext cx="87162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 dirty="0" smtClean="0">
                <a:latin typeface="Calibri" pitchFamily="-96" charset="0"/>
              </a:rPr>
              <a:t>Accesses </a:t>
            </a:r>
            <a:r>
              <a:rPr lang="en-US" b="0" dirty="0">
                <a:latin typeface="Calibri" pitchFamily="-96" charset="0"/>
              </a:rPr>
              <a:t>looks </a:t>
            </a:r>
            <a:r>
              <a:rPr lang="en-US" b="0" dirty="0" smtClean="0">
                <a:latin typeface="Calibri" pitchFamily="-96" charset="0"/>
              </a:rPr>
              <a:t>similar in C, </a:t>
            </a:r>
            <a:r>
              <a:rPr lang="en-US" b="0" dirty="0">
                <a:latin typeface="Calibri" pitchFamily="-96" charset="0"/>
              </a:rPr>
              <a:t>but </a:t>
            </a:r>
            <a:r>
              <a:rPr lang="en-US" b="0" dirty="0" smtClean="0">
                <a:latin typeface="Calibri" pitchFamily="-96" charset="0"/>
              </a:rPr>
              <a:t>address computations very different: </a:t>
            </a:r>
            <a:endParaRPr lang="en-US" b="0" dirty="0">
              <a:latin typeface="Calibri" pitchFamily="-96" charset="0"/>
            </a:endParaRPr>
          </a:p>
        </p:txBody>
      </p:sp>
      <p:sp>
        <p:nvSpPr>
          <p:cNvPr id="101385" name="Rectangle 16"/>
          <p:cNvSpPr>
            <a:spLocks noChangeArrowheads="1"/>
          </p:cNvSpPr>
          <p:nvPr/>
        </p:nvSpPr>
        <p:spPr bwMode="auto">
          <a:xfrm>
            <a:off x="262036" y="5802313"/>
            <a:ext cx="40324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buFont typeface="Wingdings" pitchFamily="-96" charset="2"/>
              <a:buNone/>
            </a:pPr>
            <a:r>
              <a:rPr lang="en-US" sz="2000" dirty="0" err="1">
                <a:latin typeface="Courier New" pitchFamily="-96" charset="0"/>
              </a:rPr>
              <a:t>Mem</a:t>
            </a:r>
            <a:r>
              <a:rPr lang="en-US" sz="2000" dirty="0">
                <a:latin typeface="Courier New" pitchFamily="-96" charset="0"/>
              </a:rPr>
              <a:t>[pgh+20*index+4*</a:t>
            </a:r>
            <a:r>
              <a:rPr lang="en-US" sz="2000" dirty="0" smtClean="0">
                <a:latin typeface="Courier New" pitchFamily="-96" charset="0"/>
              </a:rPr>
              <a:t>digit]</a:t>
            </a:r>
            <a:endParaRPr lang="en-US" sz="2000" dirty="0">
              <a:latin typeface="Courier New" pitchFamily="-96" charset="0"/>
            </a:endParaRPr>
          </a:p>
        </p:txBody>
      </p:sp>
      <p:sp>
        <p:nvSpPr>
          <p:cNvPr id="101386" name="Rectangle 17"/>
          <p:cNvSpPr>
            <a:spLocks noChangeArrowheads="1"/>
          </p:cNvSpPr>
          <p:nvPr/>
        </p:nvSpPr>
        <p:spPr bwMode="auto">
          <a:xfrm>
            <a:off x="4376793" y="5791200"/>
            <a:ext cx="48020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buFont typeface="Wingdings" pitchFamily="-96" charset="2"/>
              <a:buNone/>
            </a:pPr>
            <a:r>
              <a:rPr lang="en-US" sz="2000" dirty="0" err="1">
                <a:latin typeface="Courier New" pitchFamily="-96" charset="0"/>
              </a:rPr>
              <a:t>Mem</a:t>
            </a:r>
            <a:r>
              <a:rPr lang="en-US" sz="2000" dirty="0">
                <a:latin typeface="Courier New" pitchFamily="-96" charset="0"/>
              </a:rPr>
              <a:t>[</a:t>
            </a:r>
            <a:r>
              <a:rPr lang="en-US" sz="2000" dirty="0" err="1">
                <a:latin typeface="Courier New" pitchFamily="-96" charset="0"/>
              </a:rPr>
              <a:t>Mem</a:t>
            </a:r>
            <a:r>
              <a:rPr lang="en-US" sz="2000" dirty="0">
                <a:latin typeface="Courier New" pitchFamily="-96" charset="0"/>
              </a:rPr>
              <a:t>[univ</a:t>
            </a:r>
            <a:r>
              <a:rPr lang="en-US" sz="2000" dirty="0" smtClean="0">
                <a:latin typeface="Courier New" pitchFamily="-96" charset="0"/>
              </a:rPr>
              <a:t>+8*</a:t>
            </a:r>
            <a:r>
              <a:rPr lang="en-US" sz="2000" dirty="0">
                <a:latin typeface="Courier New" pitchFamily="-96" charset="0"/>
              </a:rPr>
              <a:t>index]+4*</a:t>
            </a:r>
            <a:r>
              <a:rPr lang="en-US" sz="2000" dirty="0" smtClean="0">
                <a:latin typeface="Courier New" pitchFamily="-96" charset="0"/>
              </a:rPr>
              <a:t>digit]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0558" y="3429000"/>
            <a:ext cx="3973140" cy="1228806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261622" y="277320"/>
            <a:ext cx="3428504" cy="1127618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N X N Matrix Code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04938"/>
            <a:ext cx="3481382" cy="5224462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Fixed dimensions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Know value of N at compile time</a:t>
            </a:r>
          </a:p>
          <a:p>
            <a:endParaRPr lang="en-US" dirty="0" smtClean="0">
              <a:latin typeface="Calibri" pitchFamily="-96" charset="0"/>
            </a:endParaRPr>
          </a:p>
          <a:p>
            <a:r>
              <a:rPr lang="en-US" dirty="0" smtClean="0">
                <a:latin typeface="Calibri" pitchFamily="-96" charset="0"/>
              </a:rPr>
              <a:t>Variable dimensions, explicit indexing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Traditional way to implement dynamic arrays</a:t>
            </a:r>
          </a:p>
          <a:p>
            <a:endParaRPr lang="en-US" dirty="0" smtClean="0">
              <a:latin typeface="Calibri" pitchFamily="-96" charset="0"/>
            </a:endParaRPr>
          </a:p>
          <a:p>
            <a:r>
              <a:rPr lang="en-US" dirty="0" smtClean="0">
                <a:latin typeface="Calibri" pitchFamily="-96" charset="0"/>
              </a:rPr>
              <a:t>Variable dimensions, implicit indexing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Now supported by </a:t>
            </a:r>
            <a:r>
              <a:rPr lang="en-US" dirty="0" err="1" smtClean="0">
                <a:latin typeface="Calibri" pitchFamily="-96" charset="0"/>
              </a:rPr>
              <a:t>gcc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3707904" y="500042"/>
            <a:ext cx="5302779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#define N 16</a:t>
            </a:r>
          </a:p>
          <a:p>
            <a:pPr eaLnBrk="0" hangingPunct="0"/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typedef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int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fix_matrix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[N][N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/* Get element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 */</a:t>
            </a:r>
          </a:p>
          <a:p>
            <a:pPr eaLnBrk="0" hangingPunct="0"/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fix_ele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sz="1800" dirty="0" smtClean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sz="1800" dirty="0" smtClean="0">
                <a:latin typeface="Courier New" pitchFamily="-96" charset="0"/>
              </a:rPr>
              <a:t>, 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          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j)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return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3707904" y="2857496"/>
            <a:ext cx="5302779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 smtClean="0">
                <a:solidFill>
                  <a:srgbClr val="C00000"/>
                </a:solidFill>
                <a:latin typeface="Courier New" pitchFamily="-96" charset="0"/>
              </a:rPr>
              <a:t>#define IDX(n, i, j) ((i)*(n)+(j))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/* Get element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 */</a:t>
            </a:r>
          </a:p>
          <a:p>
            <a:pPr eaLnBrk="0" hangingPunct="0"/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vec_ele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n, </a:t>
            </a:r>
            <a:r>
              <a:rPr lang="en-US" sz="1800" dirty="0" err="1" smtClean="0">
                <a:solidFill>
                  <a:srgbClr val="7030A0"/>
                </a:solidFill>
                <a:latin typeface="Courier New" pitchFamily="-96" charset="0"/>
              </a:rPr>
              <a:t>int</a:t>
            </a:r>
            <a:r>
              <a:rPr lang="en-US" sz="1800" dirty="0" smtClean="0">
                <a:solidFill>
                  <a:srgbClr val="7030A0"/>
                </a:solidFill>
                <a:latin typeface="Courier New" pitchFamily="-96" charset="0"/>
              </a:rPr>
              <a:t> *a</a:t>
            </a:r>
            <a:r>
              <a:rPr lang="en-US" sz="1800" dirty="0" smtClean="0">
                <a:latin typeface="Courier New" pitchFamily="-96" charset="0"/>
              </a:rPr>
              <a:t>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          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j)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return a[IDX(</a:t>
            </a:r>
            <a:r>
              <a:rPr lang="en-US" sz="1800" dirty="0" err="1" smtClean="0">
                <a:latin typeface="Courier New" pitchFamily="-96" charset="0"/>
              </a:rPr>
              <a:t>n,i,j</a:t>
            </a:r>
            <a:r>
              <a:rPr lang="en-US" sz="1800" dirty="0" smtClean="0">
                <a:latin typeface="Courier New" pitchFamily="-96" charset="0"/>
              </a:rPr>
              <a:t>)];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3707282" y="5000636"/>
            <a:ext cx="5312926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 smtClean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pt-BR" sz="1800" dirty="0" err="1" smtClean="0">
                <a:latin typeface="Courier New" pitchFamily="-96" charset="0"/>
              </a:rPr>
              <a:t>int</a:t>
            </a:r>
            <a:r>
              <a:rPr lang="pt-BR" sz="1800" dirty="0" smtClean="0">
                <a:latin typeface="Courier New" pitchFamily="-96" charset="0"/>
              </a:rPr>
              <a:t> </a:t>
            </a:r>
            <a:r>
              <a:rPr lang="pt-BR" sz="1800" dirty="0" err="1" smtClean="0">
                <a:latin typeface="Courier New" pitchFamily="-96" charset="0"/>
              </a:rPr>
              <a:t>var_ele</a:t>
            </a:r>
            <a:r>
              <a:rPr lang="pt-BR" sz="1800" dirty="0" smtClean="0">
                <a:latin typeface="Courier New" pitchFamily="-96" charset="0"/>
              </a:rPr>
              <a:t>(</a:t>
            </a:r>
            <a:r>
              <a:rPr lang="pt-BR" sz="1800" dirty="0" err="1" smtClean="0">
                <a:latin typeface="Courier New" pitchFamily="-96" charset="0"/>
              </a:rPr>
              <a:t>size_t</a:t>
            </a:r>
            <a:r>
              <a:rPr lang="pt-BR" sz="1800" dirty="0" smtClean="0">
                <a:latin typeface="Courier New" pitchFamily="-96" charset="0"/>
              </a:rPr>
              <a:t> n, </a:t>
            </a:r>
            <a:r>
              <a:rPr lang="pt-BR" sz="1800" dirty="0" smtClean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sz="1800" dirty="0" smtClean="0">
                <a:latin typeface="Courier New" pitchFamily="-96" charset="0"/>
              </a:rPr>
              <a:t>,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 </a:t>
            </a:r>
            <a:r>
              <a:rPr lang="pt-BR" sz="1800" dirty="0" smtClean="0">
                <a:latin typeface="Courier New" pitchFamily="-96" charset="0"/>
              </a:rPr>
              <a:t>           </a:t>
            </a:r>
            <a:r>
              <a:rPr lang="pt-BR" sz="1800" dirty="0" err="1" smtClean="0">
                <a:latin typeface="Courier New" pitchFamily="-96" charset="0"/>
              </a:rPr>
              <a:t>size_t</a:t>
            </a:r>
            <a:r>
              <a:rPr lang="pt-BR" sz="1800" dirty="0" smtClean="0">
                <a:latin typeface="Courier New" pitchFamily="-96" charset="0"/>
              </a:rPr>
              <a:t> i, </a:t>
            </a:r>
            <a:r>
              <a:rPr lang="pt-BR" sz="1800" dirty="0" err="1" smtClean="0">
                <a:latin typeface="Courier New" pitchFamily="-96" charset="0"/>
              </a:rPr>
              <a:t>size_t</a:t>
            </a:r>
            <a:r>
              <a:rPr lang="pt-BR" sz="1800" dirty="0" smtClean="0">
                <a:latin typeface="Courier New" pitchFamily="-96" charset="0"/>
              </a:rPr>
              <a:t> j) {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}</a:t>
            </a:r>
            <a:endParaRPr lang="pt-BR" sz="1800" dirty="0">
              <a:latin typeface="Courier New" pitchFamily="-96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-96" charset="0"/>
              </a:rPr>
              <a:t>16 X 16 Matrix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1000100" y="2955770"/>
            <a:ext cx="6786611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/* Get element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 */</a:t>
            </a:r>
          </a:p>
          <a:p>
            <a:pPr eaLnBrk="0" hangingPunct="0"/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fix_ele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sz="1800" dirty="0" smtClean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j)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return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000100" y="4249006"/>
            <a:ext cx="7239000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# a in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in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j in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rdx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salq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$6,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        # 64*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addq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      # a + 64*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(%rdi,%rdx,4),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# M[a + 64*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+ 4*j]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ret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442913" y="1292225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-96" charset="0"/>
              <a:ea typeface="ＭＳ Ｐゴシック" pitchFamily="-96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A +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i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(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C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)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+ 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j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*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lang="en-US" sz="2000" b="0" kern="0" dirty="0" smtClean="0">
                <a:latin typeface="Calibri" pitchFamily="-96" charset="0"/>
              </a:rPr>
              <a:t>C = 16, K = 4</a:t>
            </a:r>
            <a:endParaRPr kumimoji="0" lang="en-US" sz="20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96" charset="0"/>
              <a:ea typeface="ＭＳ Ｐゴシック" pitchFamily="-9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1216" y="32389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-96" charset="0"/>
              </a:rPr>
              <a:t>n X n Matrix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827584" y="2746325"/>
            <a:ext cx="7603208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 smtClean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int </a:t>
            </a:r>
            <a:r>
              <a:rPr lang="pt-BR" sz="1800" dirty="0" err="1" smtClean="0">
                <a:latin typeface="Courier New" pitchFamily="-96" charset="0"/>
              </a:rPr>
              <a:t>var_ele</a:t>
            </a:r>
            <a:r>
              <a:rPr lang="pt-BR" sz="1800" dirty="0" smtClean="0">
                <a:latin typeface="Courier New" pitchFamily="-96" charset="0"/>
              </a:rPr>
              <a:t>(</a:t>
            </a:r>
            <a:r>
              <a:rPr lang="pt-BR" sz="1800" dirty="0" err="1" smtClean="0">
                <a:latin typeface="Courier New" pitchFamily="-96" charset="0"/>
              </a:rPr>
              <a:t>size_t</a:t>
            </a:r>
            <a:r>
              <a:rPr lang="pt-BR" sz="1800" dirty="0" smtClean="0">
                <a:latin typeface="Courier New" pitchFamily="-96" charset="0"/>
              </a:rPr>
              <a:t> n, </a:t>
            </a:r>
            <a:r>
              <a:rPr lang="pt-BR" sz="1800" dirty="0" smtClean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sz="1800" dirty="0" smtClean="0">
                <a:latin typeface="Courier New" pitchFamily="-96" charset="0"/>
              </a:rPr>
              <a:t>, </a:t>
            </a:r>
            <a:r>
              <a:rPr lang="pt-BR" sz="1800" dirty="0" err="1" smtClean="0">
                <a:latin typeface="Courier New" pitchFamily="-96" charset="0"/>
              </a:rPr>
              <a:t>size_t</a:t>
            </a:r>
            <a:r>
              <a:rPr lang="pt-BR" sz="1800" dirty="0" smtClean="0">
                <a:latin typeface="Courier New" pitchFamily="-96" charset="0"/>
              </a:rPr>
              <a:t> i, </a:t>
            </a:r>
            <a:r>
              <a:rPr lang="pt-BR" sz="1800" dirty="0" err="1" smtClean="0">
                <a:latin typeface="Courier New" pitchFamily="-96" charset="0"/>
              </a:rPr>
              <a:t>size_t</a:t>
            </a:r>
            <a:r>
              <a:rPr lang="pt-BR" sz="1800" dirty="0" smtClean="0">
                <a:latin typeface="Courier New" pitchFamily="-96" charset="0"/>
              </a:rPr>
              <a:t> j) {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}</a:t>
            </a:r>
            <a:endParaRPr lang="pt-BR" sz="1800" dirty="0">
              <a:latin typeface="Courier New" pitchFamily="-96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857224" y="4365104"/>
            <a:ext cx="7239000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# n in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a in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in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j in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rcx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imulq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      # n*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(%rsi,%rdi,4),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# a + 4*n*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(%rax,%rcx,4),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# a + 4*n*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+ 4*j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ret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442913" y="1185937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-96" charset="0"/>
              <a:ea typeface="ＭＳ Ｐゴシック" pitchFamily="-96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A +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i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(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C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)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+ 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j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*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lang="en-US" sz="2000" b="0" kern="0" dirty="0" smtClean="0">
                <a:latin typeface="Calibri" pitchFamily="-96" charset="0"/>
              </a:rPr>
              <a:t>C = n, K = 4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Must perform</a:t>
            </a:r>
            <a:r>
              <a:rPr kumimoji="0" lang="en-US" sz="20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integer multiplication</a:t>
            </a:r>
            <a:endParaRPr kumimoji="0" lang="en-US" sz="20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96" charset="0"/>
              <a:ea typeface="ＭＳ Ｐゴシック" pitchFamily="-96" charset="-128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-96" charset="0"/>
              </a:rPr>
              <a:t>Arrays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Multi-level</a:t>
            </a:r>
          </a:p>
          <a:p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Allocation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Access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Alignment</a:t>
            </a:r>
          </a:p>
          <a:p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Floating Point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Arrays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Multi-level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Calibri" pitchFamily="-96" charset="0"/>
              </a:rPr>
              <a:t>Allocation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Calibri" pitchFamily="-96" charset="0"/>
              </a:rPr>
              <a:t>Access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Calibri" pitchFamily="-96" charset="0"/>
              </a:rPr>
              <a:t>Alignment</a:t>
            </a:r>
          </a:p>
          <a:p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Floating Point</a:t>
            </a:r>
          </a:p>
        </p:txBody>
      </p:sp>
    </p:spTree>
    <p:extLst>
      <p:ext uri="{BB962C8B-B14F-4D97-AF65-F5344CB8AC3E}">
        <p14:creationId xmlns:p14="http://schemas.microsoft.com/office/powerpoint/2010/main" val="38805853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Structure Representation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235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2" y="3170238"/>
            <a:ext cx="7737871" cy="286385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Structure represented as block of memory</a:t>
            </a:r>
          </a:p>
          <a:p>
            <a:pPr lvl="1"/>
            <a:r>
              <a:rPr lang="en-US" b="1" dirty="0" smtClean="0">
                <a:latin typeface="Calibri" pitchFamily="-96" charset="0"/>
                <a:cs typeface="Courier New"/>
              </a:rPr>
              <a:t>Big enough to hold all of the fields</a:t>
            </a:r>
          </a:p>
          <a:p>
            <a:r>
              <a:rPr lang="en-US" dirty="0" smtClean="0">
                <a:latin typeface="Calibri" pitchFamily="-96" charset="0"/>
                <a:cs typeface="Courier New"/>
              </a:rPr>
              <a:t>Fields ordered according to declaration</a:t>
            </a:r>
          </a:p>
          <a:p>
            <a:pPr lvl="1"/>
            <a:r>
              <a:rPr lang="en-US" b="1" dirty="0" smtClean="0">
                <a:latin typeface="Calibri" pitchFamily="-96" charset="0"/>
                <a:cs typeface="Courier New"/>
              </a:rPr>
              <a:t>Even if another ordering could yield a more compact representation</a:t>
            </a:r>
          </a:p>
          <a:p>
            <a:r>
              <a:rPr lang="en-US" dirty="0" smtClean="0">
                <a:latin typeface="Calibri" pitchFamily="-96" charset="0"/>
                <a:cs typeface="Courier New"/>
              </a:rPr>
              <a:t>Compiler determines overall size + positions of fields</a:t>
            </a:r>
          </a:p>
          <a:p>
            <a:pPr lvl="1"/>
            <a:r>
              <a:rPr lang="en-US" b="1" dirty="0" smtClean="0">
                <a:latin typeface="Calibri" pitchFamily="-96" charset="0"/>
                <a:cs typeface="Courier New"/>
              </a:rPr>
              <a:t>Machine-level program has no understanding of the structures in the source code </a:t>
            </a:r>
            <a:endParaRPr lang="en-US" b="1" dirty="0" smtClean="0">
              <a:latin typeface="Courier New"/>
              <a:cs typeface="Courier New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427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283968" y="1024921"/>
            <a:ext cx="3979019" cy="1611991"/>
            <a:chOff x="4283968" y="1024921"/>
            <a:chExt cx="3979019" cy="1611991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283968" y="1024921"/>
              <a:ext cx="366713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err="1">
                  <a:latin typeface="Courier New" pitchFamily="-96" charset="0"/>
                </a:rPr>
                <a:t>i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smtClean="0">
                  <a:latin typeface="Courier New" pitchFamily="-96" charset="0"/>
                </a:rPr>
                <a:t>next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488" y="2239367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 smtClean="0">
                  <a:latin typeface="Courier New" pitchFamily="-96" charset="0"/>
                </a:rPr>
                <a:t>16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18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 smtClean="0">
                  <a:latin typeface="Courier New" pitchFamily="-96" charset="0"/>
                </a:rPr>
                <a:t>24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19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 smtClean="0">
                  <a:latin typeface="Courier New" pitchFamily="-96" charset="0"/>
                </a:rPr>
                <a:t>32</a:t>
              </a:r>
              <a:endParaRPr lang="en-US" sz="2000" dirty="0">
                <a:latin typeface="Courier New" pitchFamily="-96" charset="0"/>
              </a:endParaRPr>
            </a:p>
          </p:txBody>
        </p:sp>
      </p:grp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555625" y="1297012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a</a:t>
            </a:r>
            <a:r>
              <a:rPr lang="en-US" sz="1800" dirty="0" smtClean="0">
                <a:latin typeface="Courier New" pitchFamily="-96" charset="0"/>
              </a:rPr>
              <a:t>[4]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struct</a:t>
            </a:r>
            <a:r>
              <a:rPr lang="en-US" sz="1800" dirty="0" smtClean="0">
                <a:latin typeface="Courier New" pitchFamily="-96" charset="0"/>
              </a:rPr>
              <a:t> rec *next;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7" name="Rectangle 3"/>
          <p:cNvSpPr>
            <a:spLocks noChangeArrowheads="1"/>
          </p:cNvSpPr>
          <p:nvPr/>
        </p:nvSpPr>
        <p:spPr bwMode="auto">
          <a:xfrm>
            <a:off x="4062482" y="4929198"/>
            <a:ext cx="5089525" cy="9207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# r in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in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(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%rdi,%rsi,4),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ret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23588" name="Rectangle 4"/>
          <p:cNvSpPr>
            <a:spLocks noChangeArrowheads="1"/>
          </p:cNvSpPr>
          <p:nvPr/>
        </p:nvSpPr>
        <p:spPr bwMode="auto">
          <a:xfrm>
            <a:off x="4062482" y="3170238"/>
            <a:ext cx="4325942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*</a:t>
            </a:r>
            <a:r>
              <a:rPr lang="en-US" sz="1800" dirty="0" err="1" smtClean="0">
                <a:latin typeface="Courier New" pitchFamily="-96" charset="0"/>
              </a:rPr>
              <a:t>get_ap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(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*r,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idx</a:t>
            </a:r>
            <a:r>
              <a:rPr lang="en-US" sz="1800" dirty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&amp;r-&gt;a[</a:t>
            </a:r>
            <a:r>
              <a:rPr lang="en-US" sz="1800" dirty="0" err="1">
                <a:latin typeface="Courier New" pitchFamily="-96" charset="0"/>
              </a:rPr>
              <a:t>idx</a:t>
            </a:r>
            <a:r>
              <a:rPr lang="en-US" sz="1800" dirty="0">
                <a:latin typeface="Courier New" pitchFamily="-96" charset="0"/>
              </a:rPr>
              <a:t>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Structure Member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3170238"/>
            <a:ext cx="3924300" cy="286385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Array Element</a:t>
            </a:r>
          </a:p>
          <a:p>
            <a:pPr lvl="1"/>
            <a:r>
              <a:rPr lang="en-US" dirty="0">
                <a:latin typeface="Calibri" pitchFamily="-96" charset="0"/>
              </a:rPr>
              <a:t>Offset of each structure member determined at compile </a:t>
            </a:r>
            <a:r>
              <a:rPr lang="en-US" dirty="0" smtClean="0">
                <a:latin typeface="Calibri" pitchFamily="-96" charset="0"/>
              </a:rPr>
              <a:t>time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Compute as</a:t>
            </a:r>
            <a:r>
              <a:rPr lang="en-US" dirty="0">
                <a:latin typeface="Calibri" pitchFamily="-96" charset="0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r + 4*</a:t>
            </a:r>
            <a:r>
              <a:rPr lang="en-US" b="1" dirty="0" err="1" smtClean="0">
                <a:latin typeface="Courier New"/>
                <a:cs typeface="Courier New"/>
              </a:rPr>
              <a:t>idx</a:t>
            </a:r>
            <a:endParaRPr lang="en-US" b="1" dirty="0" smtClean="0">
              <a:latin typeface="Courier New"/>
              <a:cs typeface="Courier New"/>
            </a:endParaRP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>
            <a:off x="5322905" y="1405921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5170505" y="1024921"/>
            <a:ext cx="147753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 smtClean="0">
                <a:latin typeface="Courier New" pitchFamily="-96" charset="0"/>
              </a:rPr>
              <a:t>r+4*</a:t>
            </a:r>
            <a:r>
              <a:rPr lang="en-US" dirty="0" err="1" smtClean="0">
                <a:latin typeface="Courier New" pitchFamily="-96" charset="0"/>
              </a:rPr>
              <a:t>idx</a:t>
            </a:r>
            <a:endParaRPr lang="en-US" dirty="0">
              <a:latin typeface="Courier New" pitchFamily="-96" charset="0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427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283968" y="1024921"/>
            <a:ext cx="3979019" cy="1611991"/>
            <a:chOff x="4283968" y="1024921"/>
            <a:chExt cx="3979019" cy="1611991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283968" y="1024921"/>
              <a:ext cx="366713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err="1">
                  <a:latin typeface="Courier New" pitchFamily="-96" charset="0"/>
                </a:rPr>
                <a:t>i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smtClean="0">
                  <a:latin typeface="Courier New" pitchFamily="-96" charset="0"/>
                </a:rPr>
                <a:t>next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488" y="2239367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 smtClean="0">
                  <a:latin typeface="Courier New" pitchFamily="-96" charset="0"/>
                </a:rPr>
                <a:t>16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18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 smtClean="0">
                  <a:latin typeface="Courier New" pitchFamily="-96" charset="0"/>
                </a:rPr>
                <a:t>24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19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 smtClean="0">
                  <a:latin typeface="Courier New" pitchFamily="-96" charset="0"/>
                </a:rPr>
                <a:t>32</a:t>
              </a:r>
              <a:endParaRPr lang="en-US" sz="2000" dirty="0">
                <a:latin typeface="Courier New" pitchFamily="-96" charset="0"/>
              </a:endParaRPr>
            </a:p>
          </p:txBody>
        </p:sp>
      </p:grp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555625" y="1297012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a</a:t>
            </a:r>
            <a:r>
              <a:rPr lang="en-US" sz="1800" dirty="0" smtClean="0">
                <a:latin typeface="Courier New" pitchFamily="-96" charset="0"/>
              </a:rPr>
              <a:t>[4]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struct</a:t>
            </a:r>
            <a:r>
              <a:rPr lang="en-US" sz="1800" dirty="0" smtClean="0">
                <a:latin typeface="Courier New" pitchFamily="-96" charset="0"/>
              </a:rPr>
              <a:t> rec *next;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83744360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1" name="Rectangle 3"/>
          <p:cNvSpPr>
            <a:spLocks noChangeArrowheads="1"/>
          </p:cNvSpPr>
          <p:nvPr/>
        </p:nvSpPr>
        <p:spPr bwMode="auto">
          <a:xfrm>
            <a:off x="1019196" y="4898710"/>
            <a:ext cx="7159604" cy="17517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</a:rPr>
              <a:t>.</a:t>
            </a:r>
            <a:r>
              <a:rPr lang="cs-CZ" sz="1800" dirty="0" smtClean="0">
                <a:latin typeface="Courier New" pitchFamily="49" charset="0"/>
              </a:rPr>
              <a:t>L11:                         # </a:t>
            </a:r>
            <a:r>
              <a:rPr lang="cs-CZ" sz="1800" dirty="0" err="1" smtClean="0">
                <a:latin typeface="Courier New" pitchFamily="49" charset="0"/>
              </a:rPr>
              <a:t>loop</a:t>
            </a:r>
            <a:r>
              <a:rPr lang="cs-CZ" sz="1800" dirty="0" smtClean="0">
                <a:latin typeface="Courier New" pitchFamily="49" charset="0"/>
              </a:rPr>
              <a:t>:</a:t>
            </a:r>
            <a:endParaRPr lang="cs-CZ" sz="1800" dirty="0">
              <a:latin typeface="Courier New" pitchFamily="49" charset="0"/>
            </a:endParaRP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movslq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16(%rdi),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 #   i = M[r+16]	  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esi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, (%rdi,%rax,4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) #   M[r+4*i] = val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movq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24(%rdi), %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rdi      # 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r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= M[r+24]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testq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%rdi, %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rdi          #   Test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r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jne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L11                # 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if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!=0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loop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142844" y="2057400"/>
            <a:ext cx="3971924" cy="2582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nn-NO" sz="1800" dirty="0" smtClean="0">
                <a:latin typeface="Courier New" pitchFamily="-96" charset="0"/>
              </a:rPr>
              <a:t>void set_val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(struct rec *r, int val)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while (r) {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  int i = r-&gt;i;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  r-&gt;a[i] = val;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  r = r-&gt;</a:t>
            </a:r>
            <a:r>
              <a:rPr lang="nn-NO" sz="1800" dirty="0" err="1" smtClean="0">
                <a:latin typeface="Courier New" pitchFamily="-96" charset="0"/>
              </a:rPr>
              <a:t>next</a:t>
            </a:r>
            <a:r>
              <a:rPr lang="nn-NO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}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}</a:t>
            </a:r>
            <a:endParaRPr lang="nn-NO" sz="1800" dirty="0">
              <a:latin typeface="Courier New" pitchFamily="-96" charset="0"/>
            </a:endParaRPr>
          </a:p>
        </p:txBody>
      </p:sp>
      <p:sp>
        <p:nvSpPr>
          <p:cNvPr id="12186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226300" cy="573087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Following Linked List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218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3044825" cy="709602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C Code</a:t>
            </a:r>
          </a:p>
        </p:txBody>
      </p:sp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645765"/>
              </p:ext>
            </p:extLst>
          </p:nvPr>
        </p:nvGraphicFramePr>
        <p:xfrm>
          <a:off x="4292600" y="3699508"/>
          <a:ext cx="2895600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Register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Value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rdi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r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rsi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val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5116087" y="332656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a</a:t>
            </a:r>
            <a:r>
              <a:rPr lang="en-US" sz="1800" dirty="0" smtClean="0">
                <a:latin typeface="Courier New" pitchFamily="-96" charset="0"/>
              </a:rPr>
              <a:t>[4]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struct</a:t>
            </a:r>
            <a:r>
              <a:rPr lang="en-US" sz="1800" dirty="0" smtClean="0">
                <a:latin typeface="Courier New" pitchFamily="-96" charset="0"/>
              </a:rPr>
              <a:t> rec *next;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450943" y="1506560"/>
            <a:ext cx="4223157" cy="1992331"/>
            <a:chOff x="4450943" y="1049360"/>
            <a:chExt cx="4223157" cy="1992331"/>
          </a:xfrm>
        </p:grpSpPr>
        <p:sp>
          <p:nvSpPr>
            <p:cNvPr id="48" name="Line 17"/>
            <p:cNvSpPr>
              <a:spLocks noChangeShapeType="1"/>
            </p:cNvSpPr>
            <p:nvPr/>
          </p:nvSpPr>
          <p:spPr bwMode="auto">
            <a:xfrm flipV="1">
              <a:off x="5454489" y="227969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8"/>
            <p:cNvSpPr>
              <a:spLocks noChangeArrowheads="1"/>
            </p:cNvSpPr>
            <p:nvPr/>
          </p:nvSpPr>
          <p:spPr bwMode="auto">
            <a:xfrm>
              <a:off x="4616289" y="2660691"/>
              <a:ext cx="1524000" cy="3810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prstTxWarp prst="textNoShape">
                <a:avLst/>
              </a:prstTxWarp>
            </a:bodyPr>
            <a:lstStyle/>
            <a:p>
              <a:pPr marL="223838" indent="-223838" defTabSz="895350" eaLnBrk="0" hangingPunct="0">
                <a:spcBef>
                  <a:spcPct val="30000"/>
                </a:spcBef>
              </a:pPr>
              <a:r>
                <a:rPr lang="en-US">
                  <a:solidFill>
                    <a:schemeClr val="tx2"/>
                  </a:solidFill>
                  <a:latin typeface="Calibri" pitchFamily="-96" charset="0"/>
                </a:rPr>
                <a:t>Element </a:t>
              </a:r>
              <a:r>
                <a:rPr lang="en-US">
                  <a:latin typeface="Courier New" pitchFamily="-96" charset="0"/>
                </a:rPr>
                <a:t>i</a:t>
              </a:r>
              <a:endParaRPr lang="en-US">
                <a:solidFill>
                  <a:schemeClr val="tx2"/>
                </a:solidFill>
                <a:latin typeface="Calibri" pitchFamily="-96" charset="0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4450943" y="1049360"/>
              <a:ext cx="3979019" cy="1611991"/>
              <a:chOff x="4563315" y="1484784"/>
              <a:chExt cx="3979019" cy="1611991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4563315" y="1484784"/>
                <a:ext cx="3979019" cy="1611991"/>
                <a:chOff x="4283968" y="1024921"/>
                <a:chExt cx="3979019" cy="1611991"/>
              </a:xfrm>
            </p:grpSpPr>
            <p:sp>
              <p:nvSpPr>
                <p:cNvPr id="20" name="Line 16"/>
                <p:cNvSpPr>
                  <a:spLocks noChangeShapeType="1"/>
                </p:cNvSpPr>
                <p:nvPr/>
              </p:nvSpPr>
              <p:spPr bwMode="auto">
                <a:xfrm>
                  <a:off x="4436368" y="1405921"/>
                  <a:ext cx="0" cy="38100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Rectangle 17"/>
                <p:cNvSpPr>
                  <a:spLocks noChangeArrowheads="1"/>
                </p:cNvSpPr>
                <p:nvPr/>
              </p:nvSpPr>
              <p:spPr bwMode="auto">
                <a:xfrm>
                  <a:off x="4283968" y="1024921"/>
                  <a:ext cx="366713" cy="45720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>
                      <a:latin typeface="Courier New" pitchFamily="-96" charset="0"/>
                    </a:rPr>
                    <a:t>r</a:t>
                  </a:r>
                </a:p>
              </p:txBody>
            </p:sp>
            <p:sp>
              <p:nvSpPr>
                <p:cNvPr id="22" name="Rectangle 10"/>
                <p:cNvSpPr>
                  <a:spLocks noChangeArrowheads="1"/>
                </p:cNvSpPr>
                <p:nvPr/>
              </p:nvSpPr>
              <p:spPr bwMode="auto">
                <a:xfrm>
                  <a:off x="6161106" y="1826627"/>
                  <a:ext cx="876300" cy="431800"/>
                </a:xfrm>
                <a:prstGeom prst="rect">
                  <a:avLst/>
                </a:prstGeom>
                <a:solidFill>
                  <a:srgbClr val="F1C7C7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7" tIns="44450" rIns="90487" bIns="44450" anchor="ctr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2000" dirty="0" err="1">
                      <a:latin typeface="Courier New" pitchFamily="-96" charset="0"/>
                    </a:rPr>
                    <a:t>i</a:t>
                  </a:r>
                  <a:endParaRPr lang="en-US" sz="2000" dirty="0">
                    <a:latin typeface="Courier New" pitchFamily="-96" charset="0"/>
                  </a:endParaRPr>
                </a:p>
              </p:txBody>
            </p:sp>
            <p:sp>
              <p:nvSpPr>
                <p:cNvPr id="23" name="Rectangle 12"/>
                <p:cNvSpPr>
                  <a:spLocks noChangeArrowheads="1"/>
                </p:cNvSpPr>
                <p:nvPr/>
              </p:nvSpPr>
              <p:spPr bwMode="auto">
                <a:xfrm>
                  <a:off x="7037406" y="1826627"/>
                  <a:ext cx="869944" cy="431800"/>
                </a:xfrm>
                <a:prstGeom prst="rect">
                  <a:avLst/>
                </a:prstGeom>
                <a:solidFill>
                  <a:srgbClr val="D5F1CF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7" tIns="44450" rIns="90487" bIns="44450" anchor="ctr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2000" dirty="0" smtClean="0">
                      <a:latin typeface="Courier New" pitchFamily="-96" charset="0"/>
                    </a:rPr>
                    <a:t>next</a:t>
                  </a:r>
                  <a:endParaRPr lang="en-US" sz="2000" dirty="0">
                    <a:latin typeface="Courier New" pitchFamily="-96" charset="0"/>
                  </a:endParaRPr>
                </a:p>
              </p:txBody>
            </p:sp>
            <p:sp>
              <p:nvSpPr>
                <p:cNvPr id="24" name="Rectangle 13"/>
                <p:cNvSpPr>
                  <a:spLocks noChangeArrowheads="1"/>
                </p:cNvSpPr>
                <p:nvPr/>
              </p:nvSpPr>
              <p:spPr bwMode="auto">
                <a:xfrm>
                  <a:off x="4355976" y="2242552"/>
                  <a:ext cx="333375" cy="39370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0</a:t>
                  </a:r>
                </a:p>
              </p:txBody>
            </p:sp>
            <p:sp>
              <p:nvSpPr>
                <p:cNvPr id="25" name="Rectangle 14"/>
                <p:cNvSpPr>
                  <a:spLocks noChangeArrowheads="1"/>
                </p:cNvSpPr>
                <p:nvPr/>
              </p:nvSpPr>
              <p:spPr bwMode="auto">
                <a:xfrm>
                  <a:off x="5886488" y="2239367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 smtClean="0">
                      <a:latin typeface="Courier New" pitchFamily="-96" charset="0"/>
                    </a:rPr>
                    <a:t>16</a:t>
                  </a:r>
                  <a:endParaRPr lang="en-US" sz="2000" dirty="0">
                    <a:latin typeface="Courier New" pitchFamily="-96" charset="0"/>
                  </a:endParaRPr>
                </a:p>
              </p:txBody>
            </p:sp>
            <p:sp>
              <p:nvSpPr>
                <p:cNvPr id="26" name="Rectangle 15"/>
                <p:cNvSpPr>
                  <a:spLocks noChangeArrowheads="1"/>
                </p:cNvSpPr>
                <p:nvPr/>
              </p:nvSpPr>
              <p:spPr bwMode="auto">
                <a:xfrm>
                  <a:off x="6794518" y="2225089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 smtClean="0">
                      <a:latin typeface="Courier New" pitchFamily="-96" charset="0"/>
                    </a:rPr>
                    <a:t>24</a:t>
                  </a:r>
                  <a:endParaRPr lang="en-US" sz="2000" dirty="0">
                    <a:latin typeface="Courier New" pitchFamily="-96" charset="0"/>
                  </a:endParaRPr>
                </a:p>
              </p:txBody>
            </p:sp>
            <p:sp>
              <p:nvSpPr>
                <p:cNvPr id="27" name="Rectangle 16"/>
                <p:cNvSpPr>
                  <a:spLocks noChangeArrowheads="1"/>
                </p:cNvSpPr>
                <p:nvPr/>
              </p:nvSpPr>
              <p:spPr bwMode="auto">
                <a:xfrm>
                  <a:off x="7772419" y="2225089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 smtClean="0">
                      <a:latin typeface="Courier New" pitchFamily="-96" charset="0"/>
                    </a:rPr>
                    <a:t>32</a:t>
                  </a:r>
                  <a:endParaRPr lang="en-US" sz="2000" dirty="0">
                    <a:latin typeface="Courier New" pitchFamily="-96" charset="0"/>
                  </a:endParaRPr>
                </a:p>
              </p:txBody>
            </p:sp>
          </p:grpSp>
          <p:sp>
            <p:nvSpPr>
              <p:cNvPr id="33" name="Rectangle 11"/>
              <p:cNvSpPr>
                <a:spLocks noChangeArrowheads="1"/>
              </p:cNvSpPr>
              <p:nvPr/>
            </p:nvSpPr>
            <p:spPr bwMode="auto">
              <a:xfrm>
                <a:off x="4700975" y="2286490"/>
                <a:ext cx="1739478" cy="4318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 anchor="ctr"/>
              <a:lstStyle/>
              <a:p>
                <a:pPr eaLnBrk="0" hangingPunct="0">
                  <a:defRPr/>
                </a:pPr>
                <a:r>
                  <a:rPr lang="en-US" sz="200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</p:txBody>
          </p:sp>
        </p:grpSp>
        <p:sp>
          <p:nvSpPr>
            <p:cNvPr id="47" name="Freeform 16"/>
            <p:cNvSpPr>
              <a:spLocks/>
            </p:cNvSpPr>
            <p:nvPr/>
          </p:nvSpPr>
          <p:spPr bwMode="auto">
            <a:xfrm flipH="1">
              <a:off x="7683500" y="1506560"/>
              <a:ext cx="990600" cy="457200"/>
            </a:xfrm>
            <a:custGeom>
              <a:avLst/>
              <a:gdLst>
                <a:gd name="T0" fmla="*/ 624 w 624"/>
                <a:gd name="T1" fmla="*/ 288 h 288"/>
                <a:gd name="T2" fmla="*/ 576 w 624"/>
                <a:gd name="T3" fmla="*/ 0 h 288"/>
                <a:gd name="T4" fmla="*/ 96 w 624"/>
                <a:gd name="T5" fmla="*/ 0 h 288"/>
                <a:gd name="T6" fmla="*/ 0 w 624"/>
                <a:gd name="T7" fmla="*/ 144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288"/>
                <a:gd name="T14" fmla="*/ 624 w 62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288">
                  <a:moveTo>
                    <a:pt x="624" y="288"/>
                  </a:moveTo>
                  <a:lnTo>
                    <a:pt x="576" y="0"/>
                  </a:lnTo>
                  <a:lnTo>
                    <a:pt x="96" y="0"/>
                  </a:lnTo>
                  <a:lnTo>
                    <a:pt x="0" y="144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Structures &amp; Alignment</a:t>
            </a:r>
            <a:endParaRPr lang="en-US" dirty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197679"/>
            <a:ext cx="7896225" cy="3602922"/>
          </a:xfrm>
          <a:ln/>
        </p:spPr>
        <p:txBody>
          <a:bodyPr/>
          <a:lstStyle/>
          <a:p>
            <a:r>
              <a:rPr lang="en-US" dirty="0" smtClean="0"/>
              <a:t>Unaligned Data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Aligned </a:t>
            </a:r>
            <a:r>
              <a:rPr lang="en-US" dirty="0"/>
              <a:t>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 dirty="0"/>
              <a:t> bytes</a:t>
            </a:r>
          </a:p>
          <a:p>
            <a:pPr marL="552450" lvl="1"/>
            <a:r>
              <a:rPr lang="en-US" dirty="0"/>
              <a:t>Address must be multiple of </a:t>
            </a:r>
            <a:r>
              <a:rPr lang="en-US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7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8" name="Rectangle 9"/>
          <p:cNvSpPr>
            <a:spLocks/>
          </p:cNvSpPr>
          <p:nvPr/>
        </p:nvSpPr>
        <p:spPr bwMode="auto">
          <a:xfrm>
            <a:off x="317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9" name="Rectangle 10"/>
          <p:cNvSpPr>
            <a:spLocks/>
          </p:cNvSpPr>
          <p:nvPr/>
        </p:nvSpPr>
        <p:spPr bwMode="auto">
          <a:xfrm>
            <a:off x="5713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10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1" name="Rectangle 12"/>
          <p:cNvSpPr>
            <a:spLocks/>
          </p:cNvSpPr>
          <p:nvPr/>
        </p:nvSpPr>
        <p:spPr bwMode="auto">
          <a:xfrm>
            <a:off x="4443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3810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13" name="Rectangle 14"/>
          <p:cNvSpPr>
            <a:spLocks/>
          </p:cNvSpPr>
          <p:nvPr/>
        </p:nvSpPr>
        <p:spPr bwMode="auto">
          <a:xfrm>
            <a:off x="1652588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14" name="Rectangle 15"/>
          <p:cNvSpPr>
            <a:spLocks/>
          </p:cNvSpPr>
          <p:nvPr/>
        </p:nvSpPr>
        <p:spPr bwMode="auto">
          <a:xfrm>
            <a:off x="29083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15" name="Rectangle 16"/>
          <p:cNvSpPr>
            <a:spLocks/>
          </p:cNvSpPr>
          <p:nvPr/>
        </p:nvSpPr>
        <p:spPr bwMode="auto">
          <a:xfrm>
            <a:off x="538797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16" name="Rectangle 17"/>
          <p:cNvSpPr>
            <a:spLocks/>
          </p:cNvSpPr>
          <p:nvPr/>
        </p:nvSpPr>
        <p:spPr bwMode="auto">
          <a:xfrm>
            <a:off x="793432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rot="10800000" flipH="1">
            <a:off x="190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Rectangle 19"/>
          <p:cNvSpPr>
            <a:spLocks/>
          </p:cNvSpPr>
          <p:nvPr/>
        </p:nvSpPr>
        <p:spPr bwMode="auto">
          <a:xfrm>
            <a:off x="1382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4799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rot="10800000" flipH="1">
            <a:off x="571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" name="Rectangle 22"/>
          <p:cNvSpPr>
            <a:spLocks/>
          </p:cNvSpPr>
          <p:nvPr/>
        </p:nvSpPr>
        <p:spPr bwMode="auto">
          <a:xfrm>
            <a:off x="404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 rot="10800000" flipH="1">
            <a:off x="63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Rectangle 24"/>
          <p:cNvSpPr>
            <a:spLocks/>
          </p:cNvSpPr>
          <p:nvPr/>
        </p:nvSpPr>
        <p:spPr bwMode="auto">
          <a:xfrm>
            <a:off x="6945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rot="10800000" flipH="1">
            <a:off x="825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" name="Rectangle 7"/>
          <p:cNvSpPr>
            <a:spLocks/>
          </p:cNvSpPr>
          <p:nvPr/>
        </p:nvSpPr>
        <p:spPr bwMode="auto">
          <a:xfrm>
            <a:off x="633413" y="17526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936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7" name="Rectangle 9"/>
          <p:cNvSpPr>
            <a:spLocks/>
          </p:cNvSpPr>
          <p:nvPr/>
        </p:nvSpPr>
        <p:spPr bwMode="auto">
          <a:xfrm>
            <a:off x="2206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[1]</a:t>
            </a:r>
          </a:p>
        </p:txBody>
      </p:sp>
      <p:sp>
        <p:nvSpPr>
          <p:cNvPr id="28" name="Rectangle 10"/>
          <p:cNvSpPr>
            <a:spLocks/>
          </p:cNvSpPr>
          <p:nvPr/>
        </p:nvSpPr>
        <p:spPr bwMode="auto">
          <a:xfrm>
            <a:off x="3449638" y="17526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533400" y="2146300"/>
            <a:ext cx="21480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2" name="Rectangle 14"/>
          <p:cNvSpPr>
            <a:spLocks/>
          </p:cNvSpPr>
          <p:nvPr/>
        </p:nvSpPr>
        <p:spPr bwMode="auto">
          <a:xfrm>
            <a:off x="838200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3" name="Rectangle 15"/>
          <p:cNvSpPr>
            <a:spLocks/>
          </p:cNvSpPr>
          <p:nvPr/>
        </p:nvSpPr>
        <p:spPr bwMode="auto">
          <a:xfrm>
            <a:off x="1941512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p+5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4" name="Rectangle 16"/>
          <p:cNvSpPr>
            <a:spLocks/>
          </p:cNvSpPr>
          <p:nvPr/>
        </p:nvSpPr>
        <p:spPr bwMode="auto">
          <a:xfrm>
            <a:off x="3124200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p+9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5" name="Rectangle 17"/>
          <p:cNvSpPr>
            <a:spLocks/>
          </p:cNvSpPr>
          <p:nvPr/>
        </p:nvSpPr>
        <p:spPr bwMode="auto">
          <a:xfrm>
            <a:off x="5670550" y="21463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p+17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44" name="Rectangle 3"/>
          <p:cNvSpPr>
            <a:spLocks/>
          </p:cNvSpPr>
          <p:nvPr/>
        </p:nvSpPr>
        <p:spPr bwMode="auto">
          <a:xfrm>
            <a:off x="6642100" y="1355724"/>
            <a:ext cx="2222500" cy="1539875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S1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int i[2];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</p:spTree>
    <p:extLst>
      <p:ext uri="{BB962C8B-B14F-4D97-AF65-F5344CB8AC3E}">
        <p14:creationId xmlns:p14="http://schemas.microsoft.com/office/powerpoint/2010/main" val="300329618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Alignment Principles</a:t>
            </a:r>
            <a:endParaRPr lang="en-US" dirty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Aligned 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 dirty="0"/>
              <a:t> bytes</a:t>
            </a:r>
          </a:p>
          <a:p>
            <a:pPr marL="552450" lvl="1"/>
            <a:r>
              <a:rPr lang="en-US" dirty="0"/>
              <a:t>Address must be multiple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 dirty="0"/>
          </a:p>
          <a:p>
            <a:pPr marL="552450" lvl="1"/>
            <a:r>
              <a:rPr lang="en-US" dirty="0"/>
              <a:t>Required on some machines; advised on </a:t>
            </a:r>
            <a:r>
              <a:rPr lang="en-US" dirty="0" smtClean="0"/>
              <a:t>x86-64</a:t>
            </a:r>
            <a:endParaRPr lang="en-US" dirty="0"/>
          </a:p>
          <a:p>
            <a:r>
              <a:rPr lang="en-US" dirty="0" smtClean="0"/>
              <a:t>Motivation </a:t>
            </a:r>
            <a:r>
              <a:rPr lang="en-US" dirty="0"/>
              <a:t>for Aligning Data</a:t>
            </a:r>
          </a:p>
          <a:p>
            <a:pPr marL="552450" lvl="1"/>
            <a:r>
              <a:rPr lang="en-US" dirty="0"/>
              <a:t>Memory accessed by (aligned) chunks of 4 or 8 bytes (system dependent)</a:t>
            </a:r>
          </a:p>
          <a:p>
            <a:pPr marL="838200" lvl="2"/>
            <a:r>
              <a:rPr lang="en-US" dirty="0"/>
              <a:t>Inefficient to load or store datum that spans quad word boundaries</a:t>
            </a:r>
          </a:p>
          <a:p>
            <a:pPr marL="838200" lvl="2"/>
            <a:r>
              <a:rPr lang="en-US" dirty="0"/>
              <a:t>Virtual memory </a:t>
            </a:r>
            <a:r>
              <a:rPr lang="en-US" dirty="0" smtClean="0"/>
              <a:t>trickier </a:t>
            </a:r>
            <a:r>
              <a:rPr lang="en-US" dirty="0"/>
              <a:t>when datum spans 2 pages</a:t>
            </a:r>
          </a:p>
          <a:p>
            <a:r>
              <a:rPr lang="en-US" dirty="0"/>
              <a:t>Compiler</a:t>
            </a:r>
          </a:p>
          <a:p>
            <a:pPr marL="552450" lvl="1"/>
            <a:r>
              <a:rPr lang="en-US" dirty="0"/>
              <a:t>Inserts gaps in structure to ensure correct alignment of fields</a:t>
            </a:r>
          </a:p>
        </p:txBody>
      </p:sp>
    </p:spTree>
    <p:extLst>
      <p:ext uri="{BB962C8B-B14F-4D97-AF65-F5344CB8AC3E}">
        <p14:creationId xmlns:p14="http://schemas.microsoft.com/office/powerpoint/2010/main" val="341368436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Specific Cases of Alignment (x86-64)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7896225" cy="4972050"/>
          </a:xfrm>
          <a:ln/>
        </p:spPr>
        <p:txBody>
          <a:bodyPr/>
          <a:lstStyle/>
          <a:p>
            <a:r>
              <a:rPr lang="en-US" dirty="0" smtClean="0"/>
              <a:t>1 </a:t>
            </a:r>
            <a:r>
              <a:rPr lang="en-US" dirty="0"/>
              <a:t>byte: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char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no restrictions on </a:t>
            </a:r>
            <a:r>
              <a:rPr lang="en-US" dirty="0" smtClean="0"/>
              <a:t>address</a:t>
            </a:r>
            <a:endParaRPr lang="en-US" dirty="0"/>
          </a:p>
          <a:p>
            <a:r>
              <a:rPr lang="en-US" dirty="0"/>
              <a:t>2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short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1 bit of address must be 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4 bytes: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2 bits of address must be 00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8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, </a:t>
            </a:r>
            <a:r>
              <a:rPr lang="en-US" dirty="0" smtClean="0">
                <a:latin typeface="Courier New"/>
                <a:cs typeface="Courier New"/>
              </a:rPr>
              <a:t>long,</a:t>
            </a:r>
            <a:r>
              <a:rPr lang="en-US" dirty="0" smtClean="0"/>
              <a:t>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char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*</a:t>
            </a:r>
            <a:r>
              <a:rPr lang="en-US" dirty="0"/>
              <a:t>, …</a:t>
            </a:r>
          </a:p>
          <a:p>
            <a:pPr marL="552450" lvl="1"/>
            <a:r>
              <a:rPr lang="en-US" dirty="0" smtClean="0"/>
              <a:t>lowest </a:t>
            </a:r>
            <a:r>
              <a:rPr lang="en-US" dirty="0"/>
              <a:t>3 bits of address must be 000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 smtClean="0"/>
              <a:t>16 bytes: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long double</a:t>
            </a:r>
            <a:r>
              <a:rPr lang="en-US" b="0" dirty="0" smtClean="0">
                <a:latin typeface="Calibri"/>
                <a:cs typeface="Calibri"/>
                <a:sym typeface="Courier New Bold" charset="0"/>
              </a:rPr>
              <a:t> (GCC on Linux)</a:t>
            </a:r>
            <a:endParaRPr lang="en-US" dirty="0" smtClean="0">
              <a:latin typeface="Courier New Bold" charset="0"/>
              <a:cs typeface="Courier New Bold" charset="0"/>
              <a:sym typeface="Courier New Bold" charset="0"/>
            </a:endParaRPr>
          </a:p>
          <a:p>
            <a:pPr lvl="1"/>
            <a:r>
              <a:rPr lang="en-US" dirty="0" smtClean="0"/>
              <a:t>lowest </a:t>
            </a:r>
            <a:r>
              <a:rPr lang="en-US" dirty="0"/>
              <a:t>4</a:t>
            </a:r>
            <a:r>
              <a:rPr lang="en-US" dirty="0" smtClean="0"/>
              <a:t> </a:t>
            </a:r>
            <a:r>
              <a:rPr lang="en-US" dirty="0"/>
              <a:t>bits of address must be </a:t>
            </a:r>
            <a:r>
              <a:rPr lang="en-US" dirty="0" smtClean="0"/>
              <a:t>0000</a:t>
            </a:r>
            <a:r>
              <a:rPr lang="en-US" baseline="-6000" dirty="0" smtClean="0"/>
              <a:t>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63854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/>
          </p:cNvSpPr>
          <p:nvPr/>
        </p:nvSpPr>
        <p:spPr bwMode="auto">
          <a:xfrm>
            <a:off x="6642100" y="1355724"/>
            <a:ext cx="2222500" cy="1539875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S1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int i[2];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Satisfying Alignment with Structures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130300"/>
            <a:ext cx="8382000" cy="3187700"/>
          </a:xfrm>
          <a:ln/>
        </p:spPr>
        <p:txBody>
          <a:bodyPr/>
          <a:lstStyle/>
          <a:p>
            <a:r>
              <a:rPr lang="en-US" dirty="0"/>
              <a:t>Within structure:</a:t>
            </a:r>
          </a:p>
          <a:p>
            <a:pPr marL="552450" lvl="1"/>
            <a:r>
              <a:rPr lang="en-US" dirty="0"/>
              <a:t>Must satisfy each element’s alignment requirement</a:t>
            </a:r>
          </a:p>
          <a:p>
            <a:r>
              <a:rPr lang="en-US" dirty="0"/>
              <a:t>Overall structure placement</a:t>
            </a:r>
          </a:p>
          <a:p>
            <a:pPr marL="552450" lvl="1"/>
            <a:r>
              <a:rPr lang="en-US" dirty="0"/>
              <a:t>Each structure has alignment requirement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pPr marL="838200" lvl="2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r>
              <a:rPr lang="en-US" dirty="0"/>
              <a:t> = Largest alignment of any element</a:t>
            </a:r>
          </a:p>
          <a:p>
            <a:pPr marL="552450" lvl="1"/>
            <a:r>
              <a:rPr lang="en-US" dirty="0"/>
              <a:t>Initial address &amp; structure length must be multiples of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r>
              <a:rPr lang="en-US" dirty="0" smtClean="0"/>
              <a:t>Example:</a:t>
            </a:r>
            <a:endParaRPr lang="en-US" dirty="0"/>
          </a:p>
          <a:p>
            <a:pPr marL="552450" lvl="1"/>
            <a:r>
              <a:rPr lang="en-US" dirty="0"/>
              <a:t>K = 8, due to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 element</a:t>
            </a:r>
          </a:p>
        </p:txBody>
      </p:sp>
      <p:sp>
        <p:nvSpPr>
          <p:cNvPr id="25607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5608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5609" name="Rectangle 9"/>
          <p:cNvSpPr>
            <a:spLocks/>
          </p:cNvSpPr>
          <p:nvPr/>
        </p:nvSpPr>
        <p:spPr bwMode="auto">
          <a:xfrm>
            <a:off x="317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25610" name="Rectangle 10"/>
          <p:cNvSpPr>
            <a:spLocks/>
          </p:cNvSpPr>
          <p:nvPr/>
        </p:nvSpPr>
        <p:spPr bwMode="auto">
          <a:xfrm>
            <a:off x="5713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25611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25612" name="Rectangle 12"/>
          <p:cNvSpPr>
            <a:spLocks/>
          </p:cNvSpPr>
          <p:nvPr/>
        </p:nvSpPr>
        <p:spPr bwMode="auto">
          <a:xfrm>
            <a:off x="4443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25613" name="Rectangle 13"/>
          <p:cNvSpPr>
            <a:spLocks/>
          </p:cNvSpPr>
          <p:nvPr/>
        </p:nvSpPr>
        <p:spPr bwMode="auto">
          <a:xfrm>
            <a:off x="3810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25614" name="Rectangle 14"/>
          <p:cNvSpPr>
            <a:spLocks/>
          </p:cNvSpPr>
          <p:nvPr/>
        </p:nvSpPr>
        <p:spPr bwMode="auto">
          <a:xfrm>
            <a:off x="1652588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25615" name="Rectangle 15"/>
          <p:cNvSpPr>
            <a:spLocks/>
          </p:cNvSpPr>
          <p:nvPr/>
        </p:nvSpPr>
        <p:spPr bwMode="auto">
          <a:xfrm>
            <a:off x="29083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25616" name="Rectangle 16"/>
          <p:cNvSpPr>
            <a:spLocks/>
          </p:cNvSpPr>
          <p:nvPr/>
        </p:nvSpPr>
        <p:spPr bwMode="auto">
          <a:xfrm>
            <a:off x="538797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25617" name="Rectangle 17"/>
          <p:cNvSpPr>
            <a:spLocks/>
          </p:cNvSpPr>
          <p:nvPr/>
        </p:nvSpPr>
        <p:spPr bwMode="auto">
          <a:xfrm>
            <a:off x="793432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rot="10800000" flipH="1">
            <a:off x="190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19" name="Rectangle 19"/>
          <p:cNvSpPr>
            <a:spLocks/>
          </p:cNvSpPr>
          <p:nvPr/>
        </p:nvSpPr>
        <p:spPr bwMode="auto">
          <a:xfrm>
            <a:off x="1382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25620" name="Rectangle 20"/>
          <p:cNvSpPr>
            <a:spLocks/>
          </p:cNvSpPr>
          <p:nvPr/>
        </p:nvSpPr>
        <p:spPr bwMode="auto">
          <a:xfrm>
            <a:off x="4799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rot="10800000" flipH="1">
            <a:off x="571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2" name="Rectangle 22"/>
          <p:cNvSpPr>
            <a:spLocks/>
          </p:cNvSpPr>
          <p:nvPr/>
        </p:nvSpPr>
        <p:spPr bwMode="auto">
          <a:xfrm>
            <a:off x="404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 rot="10800000" flipH="1">
            <a:off x="63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4" name="Rectangle 24"/>
          <p:cNvSpPr>
            <a:spLocks/>
          </p:cNvSpPr>
          <p:nvPr/>
        </p:nvSpPr>
        <p:spPr bwMode="auto">
          <a:xfrm>
            <a:off x="6945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 rot="10800000" flipH="1">
            <a:off x="825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17212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359945" cy="762000"/>
          </a:xfrm>
          <a:ln/>
        </p:spPr>
        <p:txBody>
          <a:bodyPr/>
          <a:lstStyle/>
          <a:p>
            <a:pPr marL="119063" indent="-119063"/>
            <a:r>
              <a:rPr lang="en-US" dirty="0" smtClean="0"/>
              <a:t>Meeting Overall Alignment Requirement</a:t>
            </a:r>
            <a:endParaRPr lang="en-US" dirty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  <a:p>
            <a:r>
              <a:rPr lang="en-US" dirty="0" smtClean="0"/>
              <a:t>For largest alignment requirement K</a:t>
            </a:r>
          </a:p>
          <a:p>
            <a:r>
              <a:rPr lang="en-US" dirty="0" smtClean="0"/>
              <a:t>Overall structure must be multiple of K</a:t>
            </a:r>
            <a:endParaRPr lang="en-US" dirty="0"/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6069012" y="1905000"/>
            <a:ext cx="2224088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i[2];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13" name="Group 7"/>
          <p:cNvGraphicFramePr>
            <a:graphicFrameLocks noGrp="1"/>
          </p:cNvGraphicFramePr>
          <p:nvPr/>
        </p:nvGraphicFramePr>
        <p:xfrm>
          <a:off x="381000" y="44958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639763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" name="Straight Arrow Connector 2"/>
          <p:cNvCxnSpPr/>
          <p:nvPr/>
        </p:nvCxnSpPr>
        <p:spPr bwMode="auto">
          <a:xfrm flipV="1">
            <a:off x="7467600" y="5257800"/>
            <a:ext cx="685800" cy="6858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5840437" y="5943600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>
                <a:latin typeface="Calibri" pitchFamily="34" charset="0"/>
              </a:rPr>
              <a:t>Multiple of K=8</a:t>
            </a:r>
          </a:p>
        </p:txBody>
      </p:sp>
    </p:spTree>
    <p:extLst>
      <p:ext uri="{BB962C8B-B14F-4D97-AF65-F5344CB8AC3E}">
        <p14:creationId xmlns:p14="http://schemas.microsoft.com/office/powerpoint/2010/main" val="146951098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reeform 1"/>
          <p:cNvSpPr>
            <a:spLocks/>
          </p:cNvSpPr>
          <p:nvPr/>
        </p:nvSpPr>
        <p:spPr bwMode="auto">
          <a:xfrm>
            <a:off x="711200" y="3708400"/>
            <a:ext cx="7670800" cy="2032000"/>
          </a:xfrm>
          <a:custGeom>
            <a:avLst/>
            <a:gdLst/>
            <a:ahLst/>
            <a:cxnLst>
              <a:cxn ang="0">
                <a:pos x="7617" y="0"/>
              </a:cxn>
              <a:cxn ang="0">
                <a:pos x="0" y="21465"/>
              </a:cxn>
              <a:cxn ang="0">
                <a:pos x="21600" y="21600"/>
              </a:cxn>
              <a:cxn ang="0">
                <a:pos x="13017" y="0"/>
              </a:cxn>
              <a:cxn ang="0">
                <a:pos x="7617" y="0"/>
              </a:cxn>
              <a:cxn ang="0">
                <a:pos x="7617" y="0"/>
              </a:cxn>
            </a:cxnLst>
            <a:rect l="0" t="0" r="r" b="b"/>
            <a:pathLst>
              <a:path w="21600" h="21600">
                <a:moveTo>
                  <a:pt x="7617" y="0"/>
                </a:moveTo>
                <a:lnTo>
                  <a:pt x="0" y="21465"/>
                </a:lnTo>
                <a:lnTo>
                  <a:pt x="21600" y="21600"/>
                </a:lnTo>
                <a:lnTo>
                  <a:pt x="13017" y="0"/>
                </a:lnTo>
                <a:lnTo>
                  <a:pt x="7617" y="0"/>
                </a:lnTo>
                <a:close/>
                <a:moveTo>
                  <a:pt x="7617" y="0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Arrays of </a:t>
            </a:r>
            <a:r>
              <a:rPr lang="en-US" dirty="0" smtClean="0"/>
              <a:t>Structures</a:t>
            </a:r>
            <a:endParaRPr lang="en-US" dirty="0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508500" cy="977900"/>
          </a:xfrm>
          <a:ln/>
        </p:spPr>
        <p:txBody>
          <a:bodyPr/>
          <a:lstStyle/>
          <a:p>
            <a:r>
              <a:rPr lang="en-US" dirty="0" smtClean="0"/>
              <a:t>Overall structure length multiple of K</a:t>
            </a:r>
          </a:p>
          <a:p>
            <a:r>
              <a:rPr lang="en-US" dirty="0" smtClean="0"/>
              <a:t>Satisfy </a:t>
            </a:r>
            <a:r>
              <a:rPr lang="en-US" dirty="0"/>
              <a:t>alignment requirement </a:t>
            </a:r>
            <a:br>
              <a:rPr lang="en-US" dirty="0"/>
            </a:br>
            <a:r>
              <a:rPr lang="en-US" dirty="0"/>
              <a:t>for every element</a:t>
            </a:r>
          </a:p>
        </p:txBody>
      </p:sp>
      <p:sp>
        <p:nvSpPr>
          <p:cNvPr id="28678" name="Rectangle 6"/>
          <p:cNvSpPr>
            <a:spLocks/>
          </p:cNvSpPr>
          <p:nvPr/>
        </p:nvSpPr>
        <p:spPr bwMode="auto">
          <a:xfrm>
            <a:off x="6642100" y="1213553"/>
            <a:ext cx="2222500" cy="1529647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graphicFrame>
        <p:nvGraphicFramePr>
          <p:cNvPr id="28679" name="Group 7"/>
          <p:cNvGraphicFramePr>
            <a:graphicFrameLocks noGrp="1"/>
          </p:cNvGraphicFramePr>
          <p:nvPr/>
        </p:nvGraphicFramePr>
        <p:xfrm>
          <a:off x="381000" y="57150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639763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a+32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791" name="Group 119"/>
          <p:cNvGraphicFramePr>
            <a:graphicFrameLocks noGrp="1"/>
          </p:cNvGraphicFramePr>
          <p:nvPr/>
        </p:nvGraphicFramePr>
        <p:xfrm>
          <a:off x="1181100" y="3314700"/>
          <a:ext cx="8240168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639763"/>
                <a:gridCol w="320675"/>
                <a:gridCol w="320675"/>
                <a:gridCol w="639762"/>
                <a:gridCol w="320675"/>
                <a:gridCol w="320675"/>
                <a:gridCol w="320675"/>
                <a:gridCol w="320675"/>
                <a:gridCol w="320675"/>
                <a:gridCol w="320675"/>
                <a:gridCol w="639763"/>
                <a:gridCol w="320675"/>
                <a:gridCol w="228055"/>
                <a:gridCol w="320675"/>
                <a:gridCol w="320675"/>
                <a:gridCol w="320675"/>
                <a:gridCol w="320675"/>
                <a:gridCol w="320675"/>
                <a:gridCol w="3206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a[2]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a+72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7900" y="50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4648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59436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Allocation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838200"/>
            <a:ext cx="8307387" cy="1616075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Basic Principle</a:t>
            </a:r>
          </a:p>
          <a:p>
            <a:pPr lvl="1">
              <a:buFont typeface="Wingdings" pitchFamily="-96" charset="2"/>
              <a:buNone/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b="1" dirty="0">
                <a:latin typeface="Calibri" pitchFamily="-96" charset="0"/>
              </a:rPr>
              <a:t> 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b="1" dirty="0">
                <a:latin typeface="Courier New" pitchFamily="-96" charset="0"/>
              </a:rPr>
              <a:t>];</a:t>
            </a:r>
            <a:endParaRPr lang="en-US" b="1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>
                <a:latin typeface="Calibri" pitchFamily="-96" charset="0"/>
              </a:rPr>
              <a:t>L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Contiguously allocated region of 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dirty="0">
                <a:latin typeface="Calibri" pitchFamily="-96" charset="0"/>
              </a:rPr>
              <a:t> * </a:t>
            </a:r>
            <a:r>
              <a:rPr lang="en-US" b="1" dirty="0" err="1">
                <a:latin typeface="Courier New" pitchFamily="-96" charset="0"/>
              </a:rPr>
              <a:t>sizeof</a:t>
            </a:r>
            <a:r>
              <a:rPr lang="en-US" dirty="0">
                <a:latin typeface="Courier New" pitchFamily="-96" charset="0"/>
              </a:rPr>
              <a:t>(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ourier New" pitchFamily="-96" charset="0"/>
              </a:rPr>
              <a:t>)</a:t>
            </a:r>
            <a:r>
              <a:rPr lang="en-US" dirty="0">
                <a:latin typeface="Calibri" pitchFamily="-96" charset="0"/>
              </a:rPr>
              <a:t> </a:t>
            </a:r>
            <a:r>
              <a:rPr lang="en-US" dirty="0" smtClean="0">
                <a:latin typeface="Calibri" pitchFamily="-96" charset="0"/>
              </a:rPr>
              <a:t>bytes in memory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01061" name="Text Box 5"/>
          <p:cNvSpPr txBox="1">
            <a:spLocks noChangeArrowheads="1"/>
          </p:cNvSpPr>
          <p:nvPr/>
        </p:nvSpPr>
        <p:spPr bwMode="auto">
          <a:xfrm>
            <a:off x="28575" y="2617788"/>
            <a:ext cx="21351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string[12];</a:t>
            </a:r>
          </a:p>
        </p:txBody>
      </p:sp>
      <p:grpSp>
        <p:nvGrpSpPr>
          <p:cNvPr id="99" name="Group 98"/>
          <p:cNvGrpSpPr>
            <a:grpSpLocks/>
          </p:cNvGrpSpPr>
          <p:nvPr/>
        </p:nvGrpSpPr>
        <p:grpSpPr bwMode="auto">
          <a:xfrm>
            <a:off x="2057400" y="2667000"/>
            <a:ext cx="3505200" cy="731838"/>
            <a:chOff x="2514600" y="2667000"/>
            <a:chExt cx="3505200" cy="732254"/>
          </a:xfrm>
        </p:grpSpPr>
        <p:grpSp>
          <p:nvGrpSpPr>
            <p:cNvPr id="56388" name="Group 7"/>
            <p:cNvGrpSpPr>
              <a:grpSpLocks/>
            </p:cNvGrpSpPr>
            <p:nvPr/>
          </p:nvGrpSpPr>
          <p:grpSpPr bwMode="auto">
            <a:xfrm>
              <a:off x="2743200" y="2667000"/>
              <a:ext cx="2743200" cy="228600"/>
              <a:chOff x="1008" y="1776"/>
              <a:chExt cx="1728" cy="144"/>
            </a:xfrm>
          </p:grpSpPr>
          <p:sp>
            <p:nvSpPr>
              <p:cNvPr id="301064" name="Rectangle 8"/>
              <p:cNvSpPr>
                <a:spLocks noChangeArrowheads="1"/>
              </p:cNvSpPr>
              <p:nvPr/>
            </p:nvSpPr>
            <p:spPr bwMode="auto">
              <a:xfrm>
                <a:off x="100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5" name="Rectangle 9"/>
              <p:cNvSpPr>
                <a:spLocks noChangeArrowheads="1"/>
              </p:cNvSpPr>
              <p:nvPr/>
            </p:nvSpPr>
            <p:spPr bwMode="auto">
              <a:xfrm>
                <a:off x="115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6" name="Rectangle 10"/>
              <p:cNvSpPr>
                <a:spLocks noChangeArrowheads="1"/>
              </p:cNvSpPr>
              <p:nvPr/>
            </p:nvSpPr>
            <p:spPr bwMode="auto">
              <a:xfrm>
                <a:off x="129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7" name="Rectangle 11"/>
              <p:cNvSpPr>
                <a:spLocks noChangeArrowheads="1"/>
              </p:cNvSpPr>
              <p:nvPr/>
            </p:nvSpPr>
            <p:spPr bwMode="auto">
              <a:xfrm>
                <a:off x="144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8" name="Rectangle 12"/>
              <p:cNvSpPr>
                <a:spLocks noChangeArrowheads="1"/>
              </p:cNvSpPr>
              <p:nvPr/>
            </p:nvSpPr>
            <p:spPr bwMode="auto">
              <a:xfrm>
                <a:off x="158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9" name="Rectangle 13"/>
              <p:cNvSpPr>
                <a:spLocks noChangeArrowheads="1"/>
              </p:cNvSpPr>
              <p:nvPr/>
            </p:nvSpPr>
            <p:spPr bwMode="auto">
              <a:xfrm>
                <a:off x="172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0" name="Rectangle 14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1" name="Rectangle 15"/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2" name="Rectangle 16"/>
              <p:cNvSpPr>
                <a:spLocks noChangeArrowheads="1"/>
              </p:cNvSpPr>
              <p:nvPr/>
            </p:nvSpPr>
            <p:spPr bwMode="auto">
              <a:xfrm>
                <a:off x="216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3" name="Rectangle 17"/>
              <p:cNvSpPr>
                <a:spLocks noChangeArrowheads="1"/>
              </p:cNvSpPr>
              <p:nvPr/>
            </p:nvSpPr>
            <p:spPr bwMode="auto">
              <a:xfrm>
                <a:off x="230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4" name="Rectangle 18"/>
              <p:cNvSpPr>
                <a:spLocks noChangeArrowheads="1"/>
              </p:cNvSpPr>
              <p:nvPr/>
            </p:nvSpPr>
            <p:spPr bwMode="auto">
              <a:xfrm>
                <a:off x="244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5" name="Rectangle 19"/>
              <p:cNvSpPr>
                <a:spLocks noChangeArrowheads="1"/>
              </p:cNvSpPr>
              <p:nvPr/>
            </p:nvSpPr>
            <p:spPr bwMode="auto">
              <a:xfrm>
                <a:off x="259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89" name="Text Box 20"/>
            <p:cNvSpPr txBox="1">
              <a:spLocks noChangeArrowheads="1"/>
            </p:cNvSpPr>
            <p:nvPr/>
          </p:nvSpPr>
          <p:spPr bwMode="auto">
            <a:xfrm>
              <a:off x="2514600" y="3062512"/>
              <a:ext cx="396875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90" name="Text Box 21"/>
            <p:cNvSpPr txBox="1">
              <a:spLocks noChangeArrowheads="1"/>
            </p:cNvSpPr>
            <p:nvPr/>
          </p:nvSpPr>
          <p:spPr bwMode="auto">
            <a:xfrm>
              <a:off x="5029200" y="30625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91" name="Line 22"/>
            <p:cNvSpPr>
              <a:spLocks noChangeShapeType="1"/>
            </p:cNvSpPr>
            <p:nvPr/>
          </p:nvSpPr>
          <p:spPr bwMode="auto">
            <a:xfrm flipV="1">
              <a:off x="27432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92" name="Line 23"/>
            <p:cNvSpPr>
              <a:spLocks noChangeShapeType="1"/>
            </p:cNvSpPr>
            <p:nvPr/>
          </p:nvSpPr>
          <p:spPr bwMode="auto">
            <a:xfrm flipV="1">
              <a:off x="54864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087" name="Text Box 31"/>
          <p:cNvSpPr txBox="1">
            <a:spLocks noChangeArrowheads="1"/>
          </p:cNvSpPr>
          <p:nvPr/>
        </p:nvSpPr>
        <p:spPr bwMode="auto">
          <a:xfrm>
            <a:off x="638175" y="3585642"/>
            <a:ext cx="15255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int val[5];</a:t>
            </a:r>
          </a:p>
        </p:txBody>
      </p:sp>
      <p:grpSp>
        <p:nvGrpSpPr>
          <p:cNvPr id="98" name="Group 97"/>
          <p:cNvGrpSpPr>
            <a:grpSpLocks/>
          </p:cNvGrpSpPr>
          <p:nvPr/>
        </p:nvGrpSpPr>
        <p:grpSpPr bwMode="auto">
          <a:xfrm>
            <a:off x="2057400" y="3633267"/>
            <a:ext cx="5334000" cy="731837"/>
            <a:chOff x="2514600" y="3429000"/>
            <a:chExt cx="5334000" cy="730672"/>
          </a:xfrm>
        </p:grpSpPr>
        <p:grpSp>
          <p:nvGrpSpPr>
            <p:cNvPr id="5637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01082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3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4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5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6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71" name="Text Box 32"/>
            <p:cNvSpPr txBox="1">
              <a:spLocks noChangeArrowheads="1"/>
            </p:cNvSpPr>
            <p:nvPr/>
          </p:nvSpPr>
          <p:spPr bwMode="auto">
            <a:xfrm>
              <a:off x="2514600" y="3809393"/>
              <a:ext cx="396875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72" name="Text Box 33"/>
            <p:cNvSpPr txBox="1">
              <a:spLocks noChangeArrowheads="1"/>
            </p:cNvSpPr>
            <p:nvPr/>
          </p:nvSpPr>
          <p:spPr bwMode="auto">
            <a:xfrm>
              <a:off x="3182938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+ 4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5" name="Text Box 36"/>
            <p:cNvSpPr txBox="1">
              <a:spLocks noChangeArrowheads="1"/>
            </p:cNvSpPr>
            <p:nvPr/>
          </p:nvSpPr>
          <p:spPr bwMode="auto">
            <a:xfrm>
              <a:off x="4097338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7" name="Text Box 38"/>
            <p:cNvSpPr txBox="1">
              <a:spLocks noChangeArrowheads="1"/>
            </p:cNvSpPr>
            <p:nvPr/>
          </p:nvSpPr>
          <p:spPr bwMode="auto">
            <a:xfrm>
              <a:off x="50292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9" name="Text Box 40"/>
            <p:cNvSpPr txBox="1">
              <a:spLocks noChangeArrowheads="1"/>
            </p:cNvSpPr>
            <p:nvPr/>
          </p:nvSpPr>
          <p:spPr bwMode="auto">
            <a:xfrm>
              <a:off x="59436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81" name="Text Box 42"/>
            <p:cNvSpPr txBox="1">
              <a:spLocks noChangeArrowheads="1"/>
            </p:cNvSpPr>
            <p:nvPr/>
          </p:nvSpPr>
          <p:spPr bwMode="auto">
            <a:xfrm>
              <a:off x="68580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+ 20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01" name="Text Box 45"/>
          <p:cNvSpPr txBox="1">
            <a:spLocks noChangeArrowheads="1"/>
          </p:cNvSpPr>
          <p:nvPr/>
        </p:nvSpPr>
        <p:spPr bwMode="auto">
          <a:xfrm>
            <a:off x="515938" y="4581128"/>
            <a:ext cx="1647825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double a[3];</a:t>
            </a:r>
          </a:p>
        </p:txBody>
      </p:sp>
      <p:grpSp>
        <p:nvGrpSpPr>
          <p:cNvPr id="97" name="Group 96"/>
          <p:cNvGrpSpPr>
            <a:grpSpLocks/>
          </p:cNvGrpSpPr>
          <p:nvPr/>
        </p:nvGrpSpPr>
        <p:grpSpPr bwMode="auto">
          <a:xfrm>
            <a:off x="2057400" y="4649391"/>
            <a:ext cx="6399213" cy="747712"/>
            <a:chOff x="2515700" y="4343402"/>
            <a:chExt cx="6399700" cy="747713"/>
          </a:xfrm>
        </p:grpSpPr>
        <p:grpSp>
          <p:nvGrpSpPr>
            <p:cNvPr id="56358" name="Group 47"/>
            <p:cNvGrpSpPr>
              <a:grpSpLocks/>
            </p:cNvGrpSpPr>
            <p:nvPr/>
          </p:nvGrpSpPr>
          <p:grpSpPr bwMode="auto">
            <a:xfrm>
              <a:off x="2748919" y="4343402"/>
              <a:ext cx="5613070" cy="228600"/>
              <a:chOff x="1008" y="2208"/>
              <a:chExt cx="3456" cy="144"/>
            </a:xfrm>
          </p:grpSpPr>
          <p:sp>
            <p:nvSpPr>
              <p:cNvPr id="301104" name="Rectangle 48"/>
              <p:cNvSpPr>
                <a:spLocks noChangeArrowheads="1"/>
              </p:cNvSpPr>
              <p:nvPr/>
            </p:nvSpPr>
            <p:spPr bwMode="auto">
              <a:xfrm>
                <a:off x="1008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05" name="Rectangle 49"/>
              <p:cNvSpPr>
                <a:spLocks noChangeArrowheads="1"/>
              </p:cNvSpPr>
              <p:nvPr/>
            </p:nvSpPr>
            <p:spPr bwMode="auto">
              <a:xfrm>
                <a:off x="2160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06" name="Rectangle 50"/>
              <p:cNvSpPr>
                <a:spLocks noChangeArrowheads="1"/>
              </p:cNvSpPr>
              <p:nvPr/>
            </p:nvSpPr>
            <p:spPr bwMode="auto">
              <a:xfrm>
                <a:off x="3312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59" name="Line 52"/>
            <p:cNvSpPr>
              <a:spLocks noChangeShapeType="1"/>
            </p:cNvSpPr>
            <p:nvPr/>
          </p:nvSpPr>
          <p:spPr bwMode="auto">
            <a:xfrm flipV="1">
              <a:off x="8383100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0" name="Text Box 55"/>
            <p:cNvSpPr txBox="1">
              <a:spLocks noChangeArrowheads="1"/>
            </p:cNvSpPr>
            <p:nvPr/>
          </p:nvSpPr>
          <p:spPr bwMode="auto">
            <a:xfrm>
              <a:off x="7902498" y="4724402"/>
              <a:ext cx="1012902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+ 24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56361" name="Text Box 56"/>
            <p:cNvSpPr txBox="1">
              <a:spLocks noChangeArrowheads="1"/>
            </p:cNvSpPr>
            <p:nvPr/>
          </p:nvSpPr>
          <p:spPr bwMode="auto">
            <a:xfrm>
              <a:off x="2515700" y="4710115"/>
              <a:ext cx="406431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62" name="Line 57"/>
            <p:cNvSpPr>
              <a:spLocks noChangeShapeType="1"/>
            </p:cNvSpPr>
            <p:nvPr/>
          </p:nvSpPr>
          <p:spPr bwMode="auto">
            <a:xfrm flipV="1">
              <a:off x="2749578" y="4570322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3" name="Text Box 58"/>
            <p:cNvSpPr txBox="1">
              <a:spLocks noChangeArrowheads="1"/>
            </p:cNvSpPr>
            <p:nvPr/>
          </p:nvSpPr>
          <p:spPr bwMode="auto">
            <a:xfrm>
              <a:off x="4114434" y="4724402"/>
              <a:ext cx="101449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4" name="Line 59"/>
            <p:cNvSpPr>
              <a:spLocks noChangeShapeType="1"/>
            </p:cNvSpPr>
            <p:nvPr/>
          </p:nvSpPr>
          <p:spPr bwMode="auto">
            <a:xfrm flipV="1">
              <a:off x="4620601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5" name="Text Box 60"/>
            <p:cNvSpPr txBox="1">
              <a:spLocks noChangeArrowheads="1"/>
            </p:cNvSpPr>
            <p:nvPr/>
          </p:nvSpPr>
          <p:spPr bwMode="auto">
            <a:xfrm>
              <a:off x="5997353" y="4724402"/>
              <a:ext cx="1012902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6" name="Line 61"/>
            <p:cNvSpPr>
              <a:spLocks noChangeShapeType="1"/>
            </p:cNvSpPr>
            <p:nvPr/>
          </p:nvSpPr>
          <p:spPr bwMode="auto">
            <a:xfrm flipV="1">
              <a:off x="6491624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18" name="Text Box 62"/>
          <p:cNvSpPr txBox="1">
            <a:spLocks noChangeArrowheads="1"/>
          </p:cNvSpPr>
          <p:nvPr/>
        </p:nvSpPr>
        <p:spPr bwMode="auto">
          <a:xfrm>
            <a:off x="638175" y="5580488"/>
            <a:ext cx="15255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*p[3];</a:t>
            </a:r>
          </a:p>
        </p:txBody>
      </p:sp>
      <p:grpSp>
        <p:nvGrpSpPr>
          <p:cNvPr id="95" name="Group 94"/>
          <p:cNvGrpSpPr>
            <a:grpSpLocks/>
          </p:cNvGrpSpPr>
          <p:nvPr/>
        </p:nvGrpSpPr>
        <p:grpSpPr bwMode="auto">
          <a:xfrm>
            <a:off x="2040592" y="5649490"/>
            <a:ext cx="6248400" cy="731838"/>
            <a:chOff x="2438400" y="6019800"/>
            <a:chExt cx="6248400" cy="732254"/>
          </a:xfrm>
        </p:grpSpPr>
        <p:grpSp>
          <p:nvGrpSpPr>
            <p:cNvPr id="56346" name="Group 92"/>
            <p:cNvGrpSpPr>
              <a:grpSpLocks/>
            </p:cNvGrpSpPr>
            <p:nvPr/>
          </p:nvGrpSpPr>
          <p:grpSpPr bwMode="auto">
            <a:xfrm>
              <a:off x="2667000" y="6019800"/>
              <a:ext cx="5486400" cy="228600"/>
              <a:chOff x="1652" y="4608"/>
              <a:chExt cx="3456" cy="144"/>
            </a:xfrm>
          </p:grpSpPr>
          <p:sp>
            <p:nvSpPr>
              <p:cNvPr id="301134" name="Rectangle 78"/>
              <p:cNvSpPr>
                <a:spLocks noChangeArrowheads="1"/>
              </p:cNvSpPr>
              <p:nvPr/>
            </p:nvSpPr>
            <p:spPr bwMode="auto">
              <a:xfrm>
                <a:off x="1652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35" name="Rectangle 79"/>
              <p:cNvSpPr>
                <a:spLocks noChangeArrowheads="1"/>
              </p:cNvSpPr>
              <p:nvPr/>
            </p:nvSpPr>
            <p:spPr bwMode="auto">
              <a:xfrm>
                <a:off x="2804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36" name="Rectangle 80"/>
              <p:cNvSpPr>
                <a:spLocks noChangeArrowheads="1"/>
              </p:cNvSpPr>
              <p:nvPr/>
            </p:nvSpPr>
            <p:spPr bwMode="auto">
              <a:xfrm>
                <a:off x="3956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47" name="Text Box 86"/>
            <p:cNvSpPr txBox="1">
              <a:spLocks noChangeArrowheads="1"/>
            </p:cNvSpPr>
            <p:nvPr/>
          </p:nvSpPr>
          <p:spPr bwMode="auto">
            <a:xfrm>
              <a:off x="2438400" y="6386721"/>
              <a:ext cx="396875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48" name="Line 87"/>
            <p:cNvSpPr>
              <a:spLocks noChangeShapeType="1"/>
            </p:cNvSpPr>
            <p:nvPr/>
          </p:nvSpPr>
          <p:spPr bwMode="auto">
            <a:xfrm flipV="1">
              <a:off x="2667000" y="6219825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9" name="Text Box 88"/>
            <p:cNvSpPr txBox="1">
              <a:spLocks noChangeArrowheads="1"/>
            </p:cNvSpPr>
            <p:nvPr/>
          </p:nvSpPr>
          <p:spPr bwMode="auto">
            <a:xfrm>
              <a:off x="4038600" y="6401017"/>
              <a:ext cx="990600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50" name="Line 89"/>
            <p:cNvSpPr>
              <a:spLocks noChangeShapeType="1"/>
            </p:cNvSpPr>
            <p:nvPr/>
          </p:nvSpPr>
          <p:spPr bwMode="auto">
            <a:xfrm flipV="1">
              <a:off x="4495800" y="6234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1" name="Text Box 90"/>
            <p:cNvSpPr txBox="1">
              <a:spLocks noChangeArrowheads="1"/>
            </p:cNvSpPr>
            <p:nvPr/>
          </p:nvSpPr>
          <p:spPr bwMode="auto">
            <a:xfrm>
              <a:off x="5867400" y="6401017"/>
              <a:ext cx="990600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52" name="Line 91"/>
            <p:cNvSpPr>
              <a:spLocks noChangeShapeType="1"/>
            </p:cNvSpPr>
            <p:nvPr/>
          </p:nvSpPr>
          <p:spPr bwMode="auto">
            <a:xfrm flipV="1">
              <a:off x="6324600" y="6234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3" name="Line 102"/>
            <p:cNvSpPr>
              <a:spLocks noChangeShapeType="1"/>
            </p:cNvSpPr>
            <p:nvPr/>
          </p:nvSpPr>
          <p:spPr bwMode="auto">
            <a:xfrm flipV="1">
              <a:off x="8153400" y="6248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4" name="Text Box 105"/>
            <p:cNvSpPr txBox="1">
              <a:spLocks noChangeArrowheads="1"/>
            </p:cNvSpPr>
            <p:nvPr/>
          </p:nvSpPr>
          <p:spPr bwMode="auto">
            <a:xfrm>
              <a:off x="7696200" y="64153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+ 24</a:t>
              </a:r>
              <a:endParaRPr lang="en-US" sz="1600" b="0" i="1">
                <a:latin typeface="Calibri" pitchFamily="-96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reeform 1"/>
          <p:cNvSpPr>
            <a:spLocks/>
          </p:cNvSpPr>
          <p:nvPr/>
        </p:nvSpPr>
        <p:spPr bwMode="auto">
          <a:xfrm>
            <a:off x="3111500" y="3860800"/>
            <a:ext cx="4445000" cy="812800"/>
          </a:xfrm>
          <a:custGeom>
            <a:avLst/>
            <a:gdLst/>
            <a:ahLst/>
            <a:cxnLst>
              <a:cxn ang="0">
                <a:pos x="6171" y="338"/>
              </a:cxn>
              <a:cxn ang="0">
                <a:pos x="0" y="21600"/>
              </a:cxn>
              <a:cxn ang="0">
                <a:pos x="21600" y="21600"/>
              </a:cxn>
              <a:cxn ang="0">
                <a:pos x="15552" y="0"/>
              </a:cxn>
              <a:cxn ang="0">
                <a:pos x="6171" y="338"/>
              </a:cxn>
              <a:cxn ang="0">
                <a:pos x="6171" y="338"/>
              </a:cxn>
            </a:cxnLst>
            <a:rect l="0" t="0" r="r" b="b"/>
            <a:pathLst>
              <a:path w="21600" h="21600">
                <a:moveTo>
                  <a:pt x="6171" y="338"/>
                </a:moveTo>
                <a:lnTo>
                  <a:pt x="0" y="21600"/>
                </a:lnTo>
                <a:lnTo>
                  <a:pt x="21600" y="21600"/>
                </a:lnTo>
                <a:lnTo>
                  <a:pt x="15552" y="0"/>
                </a:lnTo>
                <a:lnTo>
                  <a:pt x="6171" y="338"/>
                </a:lnTo>
                <a:close/>
                <a:moveTo>
                  <a:pt x="6171" y="338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Accessing Array Elements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2070100"/>
          </a:xfrm>
          <a:ln/>
        </p:spPr>
        <p:txBody>
          <a:bodyPr/>
          <a:lstStyle/>
          <a:p>
            <a:r>
              <a:rPr lang="en-US" dirty="0"/>
              <a:t>Compute array offset </a:t>
            </a:r>
            <a:r>
              <a:rPr lang="en-US" dirty="0" smtClean="0"/>
              <a:t>12*</a:t>
            </a:r>
            <a:r>
              <a:rPr lang="en-US" dirty="0" err="1" smtClean="0"/>
              <a:t>idx</a:t>
            </a:r>
            <a:endParaRPr lang="en-US" dirty="0"/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sizeof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(S3)</a:t>
            </a:r>
            <a:r>
              <a:rPr lang="en-US" dirty="0"/>
              <a:t>, including alignment spacers</a:t>
            </a:r>
          </a:p>
          <a:p>
            <a:r>
              <a:rPr lang="en-US" dirty="0"/>
              <a:t>Element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j</a:t>
            </a:r>
            <a:r>
              <a:rPr lang="en-US" dirty="0"/>
              <a:t> is at offset 8 within structure</a:t>
            </a:r>
          </a:p>
          <a:p>
            <a:r>
              <a:rPr lang="en-US" dirty="0"/>
              <a:t>Assembler gives offset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a+8</a:t>
            </a:r>
            <a:endParaRPr lang="en-US" dirty="0"/>
          </a:p>
          <a:p>
            <a:pPr marL="552450" lvl="1"/>
            <a:r>
              <a:rPr lang="en-US" dirty="0"/>
              <a:t>Resolved during linking</a:t>
            </a:r>
          </a:p>
        </p:txBody>
      </p:sp>
      <p:sp>
        <p:nvSpPr>
          <p:cNvPr id="29702" name="Rectangle 6"/>
          <p:cNvSpPr>
            <a:spLocks/>
          </p:cNvSpPr>
          <p:nvPr/>
        </p:nvSpPr>
        <p:spPr bwMode="auto">
          <a:xfrm>
            <a:off x="6396038" y="609600"/>
            <a:ext cx="2222500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S3 {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short i;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float v;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short j;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457200" y="5410200"/>
            <a:ext cx="3289300" cy="11176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short get_j(int idx)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a[idx].j;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704" name="Rectangle 8"/>
          <p:cNvSpPr>
            <a:spLocks/>
          </p:cNvSpPr>
          <p:nvPr/>
        </p:nvSpPr>
        <p:spPr bwMode="auto">
          <a:xfrm>
            <a:off x="3886200" y="5537200"/>
            <a:ext cx="4660900" cy="863600"/>
          </a:xfrm>
          <a:prstGeom prst="rect">
            <a:avLst/>
          </a:prstGeom>
          <a:solidFill>
            <a:srgbClr val="9CE0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#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(%rdi,%rdi,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2)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,%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# 3*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movzwl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a+8(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,%rax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,4)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,%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54956"/>
              </p:ext>
            </p:extLst>
          </p:nvPr>
        </p:nvGraphicFramePr>
        <p:xfrm>
          <a:off x="241300" y="3479800"/>
          <a:ext cx="8329613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639763"/>
                <a:gridCol w="320675"/>
                <a:gridCol w="320675"/>
                <a:gridCol w="639762"/>
                <a:gridCol w="320675"/>
                <a:gridCol w="639763"/>
                <a:gridCol w="639762"/>
                <a:gridCol w="320675"/>
                <a:gridCol w="639763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798" name="Group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889802"/>
              </p:ext>
            </p:extLst>
          </p:nvPr>
        </p:nvGraphicFramePr>
        <p:xfrm>
          <a:off x="1370013" y="4648200"/>
          <a:ext cx="6429375" cy="596900"/>
        </p:xfrm>
        <a:graphic>
          <a:graphicData uri="http://schemas.openxmlformats.org/drawingml/2006/table">
            <a:tbl>
              <a:tblPr/>
              <a:tblGrid>
                <a:gridCol w="247650"/>
                <a:gridCol w="247650"/>
                <a:gridCol w="247650"/>
                <a:gridCol w="247650"/>
                <a:gridCol w="741362"/>
                <a:gridCol w="741363"/>
                <a:gridCol w="247650"/>
                <a:gridCol w="493712"/>
                <a:gridCol w="493713"/>
                <a:gridCol w="247650"/>
                <a:gridCol w="741362"/>
                <a:gridCol w="741363"/>
                <a:gridCol w="247650"/>
                <a:gridCol w="247650"/>
                <a:gridCol w="247650"/>
                <a:gridCol w="247650"/>
              </a:tblGrid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j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a+12*idx+8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8329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Saving Space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Put large data types first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Effect </a:t>
            </a:r>
            <a:r>
              <a:rPr lang="en-US" dirty="0" smtClean="0"/>
              <a:t>(K=4)</a:t>
            </a:r>
            <a:endParaRPr lang="en-US" dirty="0"/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1549400" y="2019300"/>
            <a:ext cx="2222500" cy="15621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S4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char d;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5353050" y="2017712"/>
            <a:ext cx="2224088" cy="1563688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S5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char d;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5" name="AutoShape 7"/>
          <p:cNvSpPr>
            <a:spLocks/>
          </p:cNvSpPr>
          <p:nvPr/>
        </p:nvSpPr>
        <p:spPr bwMode="auto">
          <a:xfrm>
            <a:off x="4140200" y="2298700"/>
            <a:ext cx="914400" cy="685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821D10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3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5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6" name="Rectangle 7"/>
          <p:cNvSpPr>
            <a:spLocks/>
          </p:cNvSpPr>
          <p:nvPr/>
        </p:nvSpPr>
        <p:spPr bwMode="auto">
          <a:xfrm>
            <a:off x="3149600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11"/>
          <p:cNvSpPr>
            <a:spLocks/>
          </p:cNvSpPr>
          <p:nvPr/>
        </p:nvSpPr>
        <p:spPr bwMode="auto">
          <a:xfrm>
            <a:off x="3467100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8" name="Rectangle 7"/>
          <p:cNvSpPr>
            <a:spLocks/>
          </p:cNvSpPr>
          <p:nvPr/>
        </p:nvSpPr>
        <p:spPr bwMode="auto">
          <a:xfrm>
            <a:off x="18923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635000" y="52578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21590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2" name="Rectangle 11"/>
          <p:cNvSpPr>
            <a:spLocks/>
          </p:cNvSpPr>
          <p:nvPr/>
        </p:nvSpPr>
        <p:spPr bwMode="auto">
          <a:xfrm>
            <a:off x="2476500" y="5257800"/>
            <a:ext cx="696913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400" dirty="0" smtClean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2 </a:t>
            </a:r>
            <a:r>
              <a:rPr lang="en-US" sz="14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bytes</a:t>
            </a:r>
          </a:p>
        </p:txBody>
      </p:sp>
    </p:spTree>
    <p:extLst>
      <p:ext uri="{BB962C8B-B14F-4D97-AF65-F5344CB8AC3E}">
        <p14:creationId xmlns:p14="http://schemas.microsoft.com/office/powerpoint/2010/main" val="231410973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Arrays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Multi-level</a:t>
            </a:r>
          </a:p>
          <a:p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Allocation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Access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Alignment</a:t>
            </a:r>
          </a:p>
          <a:p>
            <a:r>
              <a:rPr lang="en-US" dirty="0" smtClean="0">
                <a:latin typeface="Calibri" pitchFamily="-96" charset="0"/>
              </a:rPr>
              <a:t>Floating Point</a:t>
            </a:r>
          </a:p>
        </p:txBody>
      </p:sp>
    </p:spTree>
    <p:extLst>
      <p:ext uri="{BB962C8B-B14F-4D97-AF65-F5344CB8AC3E}">
        <p14:creationId xmlns:p14="http://schemas.microsoft.com/office/powerpoint/2010/main" val="38805853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</a:p>
          <a:p>
            <a:pPr lvl="1"/>
            <a:r>
              <a:rPr lang="en-US" dirty="0" smtClean="0"/>
              <a:t>x87 FP</a:t>
            </a:r>
          </a:p>
          <a:p>
            <a:pPr lvl="2"/>
            <a:r>
              <a:rPr lang="en-US" dirty="0" smtClean="0"/>
              <a:t>Legacy, very ugly</a:t>
            </a:r>
          </a:p>
          <a:p>
            <a:pPr lvl="1"/>
            <a:r>
              <a:rPr lang="en-US" dirty="0" smtClean="0"/>
              <a:t>SSE FP</a:t>
            </a:r>
          </a:p>
          <a:p>
            <a:pPr lvl="2"/>
            <a:r>
              <a:rPr lang="en-US" dirty="0" smtClean="0"/>
              <a:t>Supported by Shark machines</a:t>
            </a:r>
          </a:p>
          <a:p>
            <a:pPr lvl="2"/>
            <a:r>
              <a:rPr lang="en-US" dirty="0" smtClean="0"/>
              <a:t>Special case use of vector instructions</a:t>
            </a:r>
          </a:p>
          <a:p>
            <a:pPr lvl="1"/>
            <a:r>
              <a:rPr lang="en-US" dirty="0" smtClean="0"/>
              <a:t>AVX FP</a:t>
            </a:r>
          </a:p>
          <a:p>
            <a:pPr lvl="2"/>
            <a:r>
              <a:rPr lang="en-US" dirty="0" smtClean="0"/>
              <a:t>Newest version</a:t>
            </a:r>
          </a:p>
          <a:p>
            <a:pPr lvl="2"/>
            <a:r>
              <a:rPr lang="en-US" dirty="0" smtClean="0"/>
              <a:t>Similar to SSE</a:t>
            </a:r>
          </a:p>
          <a:p>
            <a:pPr lvl="2"/>
            <a:r>
              <a:rPr lang="en-US" dirty="0" smtClean="0"/>
              <a:t>Documented in book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4306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-25400"/>
            <a:ext cx="8716962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a typeface="+mj-ea"/>
              </a:rPr>
              <a:t>Programming with SSE3</a:t>
            </a:r>
          </a:p>
        </p:txBody>
      </p:sp>
      <p:sp>
        <p:nvSpPr>
          <p:cNvPr id="82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65150"/>
            <a:ext cx="8307387" cy="53784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ea typeface="+mn-ea"/>
              </a:rPr>
              <a:t>XMM Registers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/>
              <a:t>16 total, each 16 bytes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/>
              <a:t>16 single-byte integers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/>
              <a:t>8 16-bit integers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/>
              <a:t>4 32-bit integers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/>
              <a:t>4 single-precision floats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/>
              <a:t>2 double-precision floats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/>
              <a:t>1 single-precision float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/>
              <a:t>1 double-precision float</a:t>
            </a:r>
          </a:p>
        </p:txBody>
      </p:sp>
      <p:grpSp>
        <p:nvGrpSpPr>
          <p:cNvPr id="39940" name="Group 20"/>
          <p:cNvGrpSpPr>
            <a:grpSpLocks/>
          </p:cNvGrpSpPr>
          <p:nvPr/>
        </p:nvGrpSpPr>
        <p:grpSpPr bwMode="auto">
          <a:xfrm>
            <a:off x="609600" y="1784350"/>
            <a:ext cx="7315200" cy="304800"/>
            <a:chOff x="768" y="864"/>
            <a:chExt cx="4608" cy="192"/>
          </a:xfrm>
        </p:grpSpPr>
        <p:sp>
          <p:nvSpPr>
            <p:cNvPr id="40063" name="Rectangle 4"/>
            <p:cNvSpPr>
              <a:spLocks noChangeArrowheads="1"/>
            </p:cNvSpPr>
            <p:nvPr/>
          </p:nvSpPr>
          <p:spPr bwMode="auto">
            <a:xfrm>
              <a:off x="768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4" name="Rectangle 5"/>
            <p:cNvSpPr>
              <a:spLocks noChangeArrowheads="1"/>
            </p:cNvSpPr>
            <p:nvPr/>
          </p:nvSpPr>
          <p:spPr bwMode="auto">
            <a:xfrm>
              <a:off x="1056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5" name="Rectangle 6"/>
            <p:cNvSpPr>
              <a:spLocks noChangeArrowheads="1"/>
            </p:cNvSpPr>
            <p:nvPr/>
          </p:nvSpPr>
          <p:spPr bwMode="auto">
            <a:xfrm>
              <a:off x="1344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6" name="Rectangle 7"/>
            <p:cNvSpPr>
              <a:spLocks noChangeArrowheads="1"/>
            </p:cNvSpPr>
            <p:nvPr/>
          </p:nvSpPr>
          <p:spPr bwMode="auto">
            <a:xfrm>
              <a:off x="1632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7" name="Rectangle 8"/>
            <p:cNvSpPr>
              <a:spLocks noChangeArrowheads="1"/>
            </p:cNvSpPr>
            <p:nvPr/>
          </p:nvSpPr>
          <p:spPr bwMode="auto">
            <a:xfrm>
              <a:off x="1920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8" name="Rectangle 9"/>
            <p:cNvSpPr>
              <a:spLocks noChangeArrowheads="1"/>
            </p:cNvSpPr>
            <p:nvPr/>
          </p:nvSpPr>
          <p:spPr bwMode="auto">
            <a:xfrm>
              <a:off x="2208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9" name="Rectangle 10"/>
            <p:cNvSpPr>
              <a:spLocks noChangeArrowheads="1"/>
            </p:cNvSpPr>
            <p:nvPr/>
          </p:nvSpPr>
          <p:spPr bwMode="auto">
            <a:xfrm>
              <a:off x="2496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0" name="Rectangle 11"/>
            <p:cNvSpPr>
              <a:spLocks noChangeArrowheads="1"/>
            </p:cNvSpPr>
            <p:nvPr/>
          </p:nvSpPr>
          <p:spPr bwMode="auto">
            <a:xfrm>
              <a:off x="2784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1" name="Rectangle 12"/>
            <p:cNvSpPr>
              <a:spLocks noChangeArrowheads="1"/>
            </p:cNvSpPr>
            <p:nvPr/>
          </p:nvSpPr>
          <p:spPr bwMode="auto">
            <a:xfrm>
              <a:off x="3072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2" name="Rectangle 13"/>
            <p:cNvSpPr>
              <a:spLocks noChangeArrowheads="1"/>
            </p:cNvSpPr>
            <p:nvPr/>
          </p:nvSpPr>
          <p:spPr bwMode="auto">
            <a:xfrm>
              <a:off x="3360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3" name="Rectangle 14"/>
            <p:cNvSpPr>
              <a:spLocks noChangeArrowheads="1"/>
            </p:cNvSpPr>
            <p:nvPr/>
          </p:nvSpPr>
          <p:spPr bwMode="auto">
            <a:xfrm>
              <a:off x="3648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4" name="Rectangle 15"/>
            <p:cNvSpPr>
              <a:spLocks noChangeArrowheads="1"/>
            </p:cNvSpPr>
            <p:nvPr/>
          </p:nvSpPr>
          <p:spPr bwMode="auto">
            <a:xfrm>
              <a:off x="3936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5" name="Rectangle 16"/>
            <p:cNvSpPr>
              <a:spLocks noChangeArrowheads="1"/>
            </p:cNvSpPr>
            <p:nvPr/>
          </p:nvSpPr>
          <p:spPr bwMode="auto">
            <a:xfrm>
              <a:off x="4224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6" name="Rectangle 17"/>
            <p:cNvSpPr>
              <a:spLocks noChangeArrowheads="1"/>
            </p:cNvSpPr>
            <p:nvPr/>
          </p:nvSpPr>
          <p:spPr bwMode="auto">
            <a:xfrm>
              <a:off x="4512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7" name="Rectangle 18"/>
            <p:cNvSpPr>
              <a:spLocks noChangeArrowheads="1"/>
            </p:cNvSpPr>
            <p:nvPr/>
          </p:nvSpPr>
          <p:spPr bwMode="auto">
            <a:xfrm>
              <a:off x="4800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8" name="Rectangle 19"/>
            <p:cNvSpPr>
              <a:spLocks noChangeArrowheads="1"/>
            </p:cNvSpPr>
            <p:nvPr/>
          </p:nvSpPr>
          <p:spPr bwMode="auto">
            <a:xfrm>
              <a:off x="5088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09600" y="2492896"/>
            <a:ext cx="7315200" cy="304800"/>
            <a:chOff x="609600" y="2546350"/>
            <a:chExt cx="7315200" cy="304800"/>
          </a:xfrm>
        </p:grpSpPr>
        <p:grpSp>
          <p:nvGrpSpPr>
            <p:cNvPr id="39941" name="Group 21"/>
            <p:cNvGrpSpPr>
              <a:grpSpLocks/>
            </p:cNvGrpSpPr>
            <p:nvPr/>
          </p:nvGrpSpPr>
          <p:grpSpPr bwMode="auto">
            <a:xfrm>
              <a:off x="609600" y="2546350"/>
              <a:ext cx="7315200" cy="304800"/>
              <a:chOff x="768" y="864"/>
              <a:chExt cx="4608" cy="192"/>
            </a:xfrm>
          </p:grpSpPr>
          <p:sp>
            <p:nvSpPr>
              <p:cNvPr id="40047" name="Rectangle 22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8" name="Rectangle 23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9" name="Rectangle 24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0" name="Rectangle 25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1" name="Rectangle 26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2" name="Rectangle 27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3" name="Rectangle 28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4" name="Rectangle 29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5" name="Rectangle 30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6" name="Rectangle 31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7" name="Rectangle 32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8" name="Rectangle 33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9" name="Rectangle 34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60" name="Rectangle 35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61" name="Rectangle 36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62" name="Rectangle 37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45" name="Rectangle 89"/>
            <p:cNvSpPr>
              <a:spLocks noChangeArrowheads="1"/>
            </p:cNvSpPr>
            <p:nvPr/>
          </p:nvSpPr>
          <p:spPr bwMode="auto">
            <a:xfrm>
              <a:off x="6096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46" name="Rectangle 90"/>
            <p:cNvSpPr>
              <a:spLocks noChangeArrowheads="1"/>
            </p:cNvSpPr>
            <p:nvPr/>
          </p:nvSpPr>
          <p:spPr bwMode="auto">
            <a:xfrm>
              <a:off x="15240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47" name="Rectangle 91"/>
            <p:cNvSpPr>
              <a:spLocks noChangeArrowheads="1"/>
            </p:cNvSpPr>
            <p:nvPr/>
          </p:nvSpPr>
          <p:spPr bwMode="auto">
            <a:xfrm>
              <a:off x="24384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48" name="Rectangle 92"/>
            <p:cNvSpPr>
              <a:spLocks noChangeArrowheads="1"/>
            </p:cNvSpPr>
            <p:nvPr/>
          </p:nvSpPr>
          <p:spPr bwMode="auto">
            <a:xfrm>
              <a:off x="33528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49" name="Rectangle 93"/>
            <p:cNvSpPr>
              <a:spLocks noChangeArrowheads="1"/>
            </p:cNvSpPr>
            <p:nvPr/>
          </p:nvSpPr>
          <p:spPr bwMode="auto">
            <a:xfrm>
              <a:off x="42672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0" name="Rectangle 94"/>
            <p:cNvSpPr>
              <a:spLocks noChangeArrowheads="1"/>
            </p:cNvSpPr>
            <p:nvPr/>
          </p:nvSpPr>
          <p:spPr bwMode="auto">
            <a:xfrm>
              <a:off x="51816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1" name="Rectangle 95"/>
            <p:cNvSpPr>
              <a:spLocks noChangeArrowheads="1"/>
            </p:cNvSpPr>
            <p:nvPr/>
          </p:nvSpPr>
          <p:spPr bwMode="auto">
            <a:xfrm>
              <a:off x="60960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2" name="Rectangle 96"/>
            <p:cNvSpPr>
              <a:spLocks noChangeArrowheads="1"/>
            </p:cNvSpPr>
            <p:nvPr/>
          </p:nvSpPr>
          <p:spPr bwMode="auto">
            <a:xfrm>
              <a:off x="70104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09600" y="3212976"/>
            <a:ext cx="7315200" cy="304800"/>
            <a:chOff x="609600" y="3308350"/>
            <a:chExt cx="7315200" cy="304800"/>
          </a:xfrm>
        </p:grpSpPr>
        <p:grpSp>
          <p:nvGrpSpPr>
            <p:cNvPr id="39942" name="Group 38"/>
            <p:cNvGrpSpPr>
              <a:grpSpLocks/>
            </p:cNvGrpSpPr>
            <p:nvPr/>
          </p:nvGrpSpPr>
          <p:grpSpPr bwMode="auto">
            <a:xfrm>
              <a:off x="609600" y="3308350"/>
              <a:ext cx="7315200" cy="304800"/>
              <a:chOff x="768" y="864"/>
              <a:chExt cx="4608" cy="192"/>
            </a:xfrm>
          </p:grpSpPr>
          <p:sp>
            <p:nvSpPr>
              <p:cNvPr id="40031" name="Rectangle 39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2" name="Rectangle 40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3" name="Rectangle 41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4" name="Rectangle 42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5" name="Rectangle 43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6" name="Rectangle 44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7" name="Rectangle 45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8" name="Rectangle 46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9" name="Rectangle 47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0" name="Rectangle 48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1" name="Rectangle 49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2" name="Rectangle 50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3" name="Rectangle 51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4" name="Rectangle 52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5" name="Rectangle 53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6" name="Rectangle 54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53" name="Rectangle 97"/>
            <p:cNvSpPr>
              <a:spLocks noChangeArrowheads="1"/>
            </p:cNvSpPr>
            <p:nvPr/>
          </p:nvSpPr>
          <p:spPr bwMode="auto">
            <a:xfrm>
              <a:off x="609600" y="3308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4" name="Rectangle 98"/>
            <p:cNvSpPr>
              <a:spLocks noChangeArrowheads="1"/>
            </p:cNvSpPr>
            <p:nvPr/>
          </p:nvSpPr>
          <p:spPr bwMode="auto">
            <a:xfrm>
              <a:off x="2438400" y="3308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5" name="Rectangle 99"/>
            <p:cNvSpPr>
              <a:spLocks noChangeArrowheads="1"/>
            </p:cNvSpPr>
            <p:nvPr/>
          </p:nvSpPr>
          <p:spPr bwMode="auto">
            <a:xfrm>
              <a:off x="4267200" y="3308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6" name="Rectangle 100"/>
            <p:cNvSpPr>
              <a:spLocks noChangeArrowheads="1"/>
            </p:cNvSpPr>
            <p:nvPr/>
          </p:nvSpPr>
          <p:spPr bwMode="auto">
            <a:xfrm>
              <a:off x="6096000" y="3308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09600" y="3916288"/>
            <a:ext cx="7315200" cy="304800"/>
            <a:chOff x="609600" y="4070350"/>
            <a:chExt cx="7315200" cy="304800"/>
          </a:xfrm>
        </p:grpSpPr>
        <p:grpSp>
          <p:nvGrpSpPr>
            <p:cNvPr id="39943" name="Group 55"/>
            <p:cNvGrpSpPr>
              <a:grpSpLocks/>
            </p:cNvGrpSpPr>
            <p:nvPr/>
          </p:nvGrpSpPr>
          <p:grpSpPr bwMode="auto">
            <a:xfrm>
              <a:off x="609600" y="4070350"/>
              <a:ext cx="7315200" cy="304800"/>
              <a:chOff x="768" y="864"/>
              <a:chExt cx="4608" cy="192"/>
            </a:xfrm>
          </p:grpSpPr>
          <p:sp>
            <p:nvSpPr>
              <p:cNvPr id="40015" name="Rectangle 56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6" name="Rectangle 57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7" name="Rectangle 58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8" name="Rectangle 59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9" name="Rectangle 60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0" name="Rectangle 61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1" name="Rectangle 62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2" name="Rectangle 63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3" name="Rectangle 64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4" name="Rectangle 65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5" name="Rectangle 66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6" name="Rectangle 67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7" name="Rectangle 68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8" name="Rectangle 69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9" name="Rectangle 70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0" name="Rectangle 71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57" name="Rectangle 101"/>
            <p:cNvSpPr>
              <a:spLocks noChangeArrowheads="1"/>
            </p:cNvSpPr>
            <p:nvPr/>
          </p:nvSpPr>
          <p:spPr bwMode="auto">
            <a:xfrm>
              <a:off x="609600" y="4070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8" name="Rectangle 102"/>
            <p:cNvSpPr>
              <a:spLocks noChangeArrowheads="1"/>
            </p:cNvSpPr>
            <p:nvPr/>
          </p:nvSpPr>
          <p:spPr bwMode="auto">
            <a:xfrm>
              <a:off x="2438400" y="4070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9" name="Rectangle 103"/>
            <p:cNvSpPr>
              <a:spLocks noChangeArrowheads="1"/>
            </p:cNvSpPr>
            <p:nvPr/>
          </p:nvSpPr>
          <p:spPr bwMode="auto">
            <a:xfrm>
              <a:off x="4267200" y="4070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60" name="Rectangle 104"/>
            <p:cNvSpPr>
              <a:spLocks noChangeArrowheads="1"/>
            </p:cNvSpPr>
            <p:nvPr/>
          </p:nvSpPr>
          <p:spPr bwMode="auto">
            <a:xfrm>
              <a:off x="6096000" y="4070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09600" y="4725144"/>
            <a:ext cx="7315200" cy="304800"/>
            <a:chOff x="609600" y="4832350"/>
            <a:chExt cx="7315200" cy="304800"/>
          </a:xfrm>
        </p:grpSpPr>
        <p:grpSp>
          <p:nvGrpSpPr>
            <p:cNvPr id="39944" name="Group 72"/>
            <p:cNvGrpSpPr>
              <a:grpSpLocks/>
            </p:cNvGrpSpPr>
            <p:nvPr/>
          </p:nvGrpSpPr>
          <p:grpSpPr bwMode="auto">
            <a:xfrm>
              <a:off x="609600" y="4832350"/>
              <a:ext cx="7315200" cy="304800"/>
              <a:chOff x="768" y="864"/>
              <a:chExt cx="4608" cy="192"/>
            </a:xfrm>
          </p:grpSpPr>
          <p:sp>
            <p:nvSpPr>
              <p:cNvPr id="39999" name="Rectangle 73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0" name="Rectangle 74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1" name="Rectangle 75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2" name="Rectangle 76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3" name="Rectangle 77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4" name="Rectangle 78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5" name="Rectangle 79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6" name="Rectangle 80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7" name="Rectangle 81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8" name="Rectangle 82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9" name="Rectangle 83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0" name="Rectangle 84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1" name="Rectangle 85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2" name="Rectangle 86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3" name="Rectangle 87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4" name="Rectangle 88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61" name="Rectangle 105"/>
            <p:cNvSpPr>
              <a:spLocks noChangeArrowheads="1"/>
            </p:cNvSpPr>
            <p:nvPr/>
          </p:nvSpPr>
          <p:spPr bwMode="auto">
            <a:xfrm>
              <a:off x="609600" y="4832350"/>
              <a:ext cx="36576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62" name="Rectangle 109"/>
            <p:cNvSpPr>
              <a:spLocks noChangeArrowheads="1"/>
            </p:cNvSpPr>
            <p:nvPr/>
          </p:nvSpPr>
          <p:spPr bwMode="auto">
            <a:xfrm>
              <a:off x="4267200" y="4832350"/>
              <a:ext cx="36576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09600" y="5445224"/>
            <a:ext cx="7315200" cy="304800"/>
            <a:chOff x="609600" y="5638800"/>
            <a:chExt cx="7315200" cy="304800"/>
          </a:xfrm>
        </p:grpSpPr>
        <p:grpSp>
          <p:nvGrpSpPr>
            <p:cNvPr id="39963" name="Group 110"/>
            <p:cNvGrpSpPr>
              <a:grpSpLocks/>
            </p:cNvGrpSpPr>
            <p:nvPr/>
          </p:nvGrpSpPr>
          <p:grpSpPr bwMode="auto">
            <a:xfrm>
              <a:off x="609600" y="5638800"/>
              <a:ext cx="7315200" cy="304800"/>
              <a:chOff x="768" y="864"/>
              <a:chExt cx="4608" cy="192"/>
            </a:xfrm>
          </p:grpSpPr>
          <p:sp>
            <p:nvSpPr>
              <p:cNvPr id="39983" name="Rectangle 111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4" name="Rectangle 112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5" name="Rectangle 113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6" name="Rectangle 114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7" name="Rectangle 115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8" name="Rectangle 116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9" name="Rectangle 117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0" name="Rectangle 118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1" name="Rectangle 119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2" name="Rectangle 120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3" name="Rectangle 121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4" name="Rectangle 122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5" name="Rectangle 123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6" name="Rectangle 124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7" name="Rectangle 125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8" name="Rectangle 126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64" name="Rectangle 127"/>
            <p:cNvSpPr>
              <a:spLocks noChangeArrowheads="1"/>
            </p:cNvSpPr>
            <p:nvPr/>
          </p:nvSpPr>
          <p:spPr bwMode="auto">
            <a:xfrm>
              <a:off x="609600" y="563880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09600" y="6165304"/>
            <a:ext cx="7315200" cy="304800"/>
            <a:chOff x="609600" y="6324600"/>
            <a:chExt cx="7315200" cy="304800"/>
          </a:xfrm>
        </p:grpSpPr>
        <p:grpSp>
          <p:nvGrpSpPr>
            <p:cNvPr id="39965" name="Group 131"/>
            <p:cNvGrpSpPr>
              <a:grpSpLocks/>
            </p:cNvGrpSpPr>
            <p:nvPr/>
          </p:nvGrpSpPr>
          <p:grpSpPr bwMode="auto">
            <a:xfrm>
              <a:off x="609600" y="6324600"/>
              <a:ext cx="7315200" cy="304800"/>
              <a:chOff x="768" y="864"/>
              <a:chExt cx="4608" cy="192"/>
            </a:xfrm>
          </p:grpSpPr>
          <p:sp>
            <p:nvSpPr>
              <p:cNvPr id="39967" name="Rectangle 132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68" name="Rectangle 133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69" name="Rectangle 134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0" name="Rectangle 135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1" name="Rectangle 136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2" name="Rectangle 137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3" name="Rectangle 138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4" name="Rectangle 139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5" name="Rectangle 140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6" name="Rectangle 141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7" name="Rectangle 142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8" name="Rectangle 143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9" name="Rectangle 144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0" name="Rectangle 145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1" name="Rectangle 146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2" name="Rectangle 147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66" name="Rectangle 148"/>
            <p:cNvSpPr>
              <a:spLocks noChangeArrowheads="1"/>
            </p:cNvSpPr>
            <p:nvPr/>
          </p:nvSpPr>
          <p:spPr bwMode="auto">
            <a:xfrm>
              <a:off x="609600" y="6324600"/>
              <a:ext cx="36576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6365250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-25400"/>
            <a:ext cx="8716962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j-ea"/>
              </a:rPr>
              <a:t>Scalar &amp; SIMD Operations</a:t>
            </a:r>
          </a:p>
        </p:txBody>
      </p:sp>
      <p:sp>
        <p:nvSpPr>
          <p:cNvPr id="82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65150"/>
            <a:ext cx="8307387" cy="5378450"/>
          </a:xfrm>
        </p:spPr>
        <p:txBody>
          <a:bodyPr/>
          <a:lstStyle/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/>
              <a:t>Scalar Operations: Single Precision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 smtClean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dirty="0" smtClean="0">
              <a:ea typeface="+mn-ea"/>
            </a:endParaRP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 smtClean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/>
              <a:t>SIMD Operations: Single Precision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 smtClean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dirty="0" smtClean="0">
              <a:ea typeface="+mn-ea"/>
            </a:endParaRP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 smtClean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/>
              <a:t>Scalar Operations: Double Precision</a:t>
            </a:r>
          </a:p>
        </p:txBody>
      </p:sp>
      <p:grpSp>
        <p:nvGrpSpPr>
          <p:cNvPr id="40964" name="Group 332"/>
          <p:cNvGrpSpPr>
            <a:grpSpLocks/>
          </p:cNvGrpSpPr>
          <p:nvPr/>
        </p:nvGrpSpPr>
        <p:grpSpPr bwMode="auto">
          <a:xfrm>
            <a:off x="228600" y="685800"/>
            <a:ext cx="8880475" cy="1889125"/>
            <a:chOff x="144" y="432"/>
            <a:chExt cx="5594" cy="1190"/>
          </a:xfrm>
        </p:grpSpPr>
        <p:grpSp>
          <p:nvGrpSpPr>
            <p:cNvPr id="41084" name="Group 331"/>
            <p:cNvGrpSpPr>
              <a:grpSpLocks/>
            </p:cNvGrpSpPr>
            <p:nvPr/>
          </p:nvGrpSpPr>
          <p:grpSpPr bwMode="auto">
            <a:xfrm>
              <a:off x="144" y="672"/>
              <a:ext cx="4608" cy="192"/>
              <a:chOff x="144" y="672"/>
              <a:chExt cx="4608" cy="192"/>
            </a:xfrm>
          </p:grpSpPr>
          <p:grpSp>
            <p:nvGrpSpPr>
              <p:cNvPr id="41112" name="Group 55"/>
              <p:cNvGrpSpPr>
                <a:grpSpLocks/>
              </p:cNvGrpSpPr>
              <p:nvPr/>
            </p:nvGrpSpPr>
            <p:grpSpPr bwMode="auto">
              <a:xfrm>
                <a:off x="144" y="672"/>
                <a:ext cx="4608" cy="192"/>
                <a:chOff x="768" y="864"/>
                <a:chExt cx="4608" cy="192"/>
              </a:xfrm>
            </p:grpSpPr>
            <p:sp>
              <p:nvSpPr>
                <p:cNvPr id="41114" name="Rectangle 56"/>
                <p:cNvSpPr>
                  <a:spLocks noChangeArrowheads="1"/>
                </p:cNvSpPr>
                <p:nvPr/>
              </p:nvSpPr>
              <p:spPr bwMode="auto">
                <a:xfrm>
                  <a:off x="76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15" name="Rectangle 57"/>
                <p:cNvSpPr>
                  <a:spLocks noChangeArrowheads="1"/>
                </p:cNvSpPr>
                <p:nvPr/>
              </p:nvSpPr>
              <p:spPr bwMode="auto">
                <a:xfrm>
                  <a:off x="105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16" name="Rectangle 58"/>
                <p:cNvSpPr>
                  <a:spLocks noChangeArrowheads="1"/>
                </p:cNvSpPr>
                <p:nvPr/>
              </p:nvSpPr>
              <p:spPr bwMode="auto">
                <a:xfrm>
                  <a:off x="134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17" name="Rectangle 59"/>
                <p:cNvSpPr>
                  <a:spLocks noChangeArrowheads="1"/>
                </p:cNvSpPr>
                <p:nvPr/>
              </p:nvSpPr>
              <p:spPr bwMode="auto">
                <a:xfrm>
                  <a:off x="163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18" name="Rectangle 60"/>
                <p:cNvSpPr>
                  <a:spLocks noChangeArrowheads="1"/>
                </p:cNvSpPr>
                <p:nvPr/>
              </p:nvSpPr>
              <p:spPr bwMode="auto">
                <a:xfrm>
                  <a:off x="192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19" name="Rectangle 61"/>
                <p:cNvSpPr>
                  <a:spLocks noChangeArrowheads="1"/>
                </p:cNvSpPr>
                <p:nvPr/>
              </p:nvSpPr>
              <p:spPr bwMode="auto">
                <a:xfrm>
                  <a:off x="220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0" name="Rectangle 62"/>
                <p:cNvSpPr>
                  <a:spLocks noChangeArrowheads="1"/>
                </p:cNvSpPr>
                <p:nvPr/>
              </p:nvSpPr>
              <p:spPr bwMode="auto">
                <a:xfrm>
                  <a:off x="249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1" name="Rectangle 63"/>
                <p:cNvSpPr>
                  <a:spLocks noChangeArrowheads="1"/>
                </p:cNvSpPr>
                <p:nvPr/>
              </p:nvSpPr>
              <p:spPr bwMode="auto">
                <a:xfrm>
                  <a:off x="278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2" name="Rectangle 64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3" name="Rectangle 65"/>
                <p:cNvSpPr>
                  <a:spLocks noChangeArrowheads="1"/>
                </p:cNvSpPr>
                <p:nvPr/>
              </p:nvSpPr>
              <p:spPr bwMode="auto">
                <a:xfrm>
                  <a:off x="336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4" name="Rectangle 66"/>
                <p:cNvSpPr>
                  <a:spLocks noChangeArrowheads="1"/>
                </p:cNvSpPr>
                <p:nvPr/>
              </p:nvSpPr>
              <p:spPr bwMode="auto">
                <a:xfrm>
                  <a:off x="364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5" name="Rectangle 67"/>
                <p:cNvSpPr>
                  <a:spLocks noChangeArrowheads="1"/>
                </p:cNvSpPr>
                <p:nvPr/>
              </p:nvSpPr>
              <p:spPr bwMode="auto">
                <a:xfrm>
                  <a:off x="393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6" name="Rectangle 68"/>
                <p:cNvSpPr>
                  <a:spLocks noChangeArrowheads="1"/>
                </p:cNvSpPr>
                <p:nvPr/>
              </p:nvSpPr>
              <p:spPr bwMode="auto">
                <a:xfrm>
                  <a:off x="422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7" name="Rectangle 69"/>
                <p:cNvSpPr>
                  <a:spLocks noChangeArrowheads="1"/>
                </p:cNvSpPr>
                <p:nvPr/>
              </p:nvSpPr>
              <p:spPr bwMode="auto">
                <a:xfrm>
                  <a:off x="451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8" name="Rectangle 70"/>
                <p:cNvSpPr>
                  <a:spLocks noChangeArrowheads="1"/>
                </p:cNvSpPr>
                <p:nvPr/>
              </p:nvSpPr>
              <p:spPr bwMode="auto">
                <a:xfrm>
                  <a:off x="480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9" name="Rectangle 71"/>
                <p:cNvSpPr>
                  <a:spLocks noChangeArrowheads="1"/>
                </p:cNvSpPr>
                <p:nvPr/>
              </p:nvSpPr>
              <p:spPr bwMode="auto">
                <a:xfrm>
                  <a:off x="508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1113" name="Rectangle 101"/>
              <p:cNvSpPr>
                <a:spLocks noChangeArrowheads="1"/>
              </p:cNvSpPr>
              <p:nvPr/>
            </p:nvSpPr>
            <p:spPr bwMode="auto">
              <a:xfrm>
                <a:off x="144" y="672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085" name="Group 330"/>
            <p:cNvGrpSpPr>
              <a:grpSpLocks/>
            </p:cNvGrpSpPr>
            <p:nvPr/>
          </p:nvGrpSpPr>
          <p:grpSpPr bwMode="auto">
            <a:xfrm>
              <a:off x="144" y="1392"/>
              <a:ext cx="4608" cy="192"/>
              <a:chOff x="144" y="1392"/>
              <a:chExt cx="4608" cy="192"/>
            </a:xfrm>
          </p:grpSpPr>
          <p:grpSp>
            <p:nvGrpSpPr>
              <p:cNvPr id="41094" name="Group 148"/>
              <p:cNvGrpSpPr>
                <a:grpSpLocks/>
              </p:cNvGrpSpPr>
              <p:nvPr/>
            </p:nvGrpSpPr>
            <p:grpSpPr bwMode="auto">
              <a:xfrm>
                <a:off x="144" y="1392"/>
                <a:ext cx="4608" cy="192"/>
                <a:chOff x="768" y="864"/>
                <a:chExt cx="4608" cy="192"/>
              </a:xfrm>
            </p:grpSpPr>
            <p:sp>
              <p:nvSpPr>
                <p:cNvPr id="41096" name="Rectangle 149"/>
                <p:cNvSpPr>
                  <a:spLocks noChangeArrowheads="1"/>
                </p:cNvSpPr>
                <p:nvPr/>
              </p:nvSpPr>
              <p:spPr bwMode="auto">
                <a:xfrm>
                  <a:off x="76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97" name="Rectangle 150"/>
                <p:cNvSpPr>
                  <a:spLocks noChangeArrowheads="1"/>
                </p:cNvSpPr>
                <p:nvPr/>
              </p:nvSpPr>
              <p:spPr bwMode="auto">
                <a:xfrm>
                  <a:off x="105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98" name="Rectangle 151"/>
                <p:cNvSpPr>
                  <a:spLocks noChangeArrowheads="1"/>
                </p:cNvSpPr>
                <p:nvPr/>
              </p:nvSpPr>
              <p:spPr bwMode="auto">
                <a:xfrm>
                  <a:off x="134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99" name="Rectangle 152"/>
                <p:cNvSpPr>
                  <a:spLocks noChangeArrowheads="1"/>
                </p:cNvSpPr>
                <p:nvPr/>
              </p:nvSpPr>
              <p:spPr bwMode="auto">
                <a:xfrm>
                  <a:off x="163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0" name="Rectangle 153"/>
                <p:cNvSpPr>
                  <a:spLocks noChangeArrowheads="1"/>
                </p:cNvSpPr>
                <p:nvPr/>
              </p:nvSpPr>
              <p:spPr bwMode="auto">
                <a:xfrm>
                  <a:off x="192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1" name="Rectangle 154"/>
                <p:cNvSpPr>
                  <a:spLocks noChangeArrowheads="1"/>
                </p:cNvSpPr>
                <p:nvPr/>
              </p:nvSpPr>
              <p:spPr bwMode="auto">
                <a:xfrm>
                  <a:off x="220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2" name="Rectangle 155"/>
                <p:cNvSpPr>
                  <a:spLocks noChangeArrowheads="1"/>
                </p:cNvSpPr>
                <p:nvPr/>
              </p:nvSpPr>
              <p:spPr bwMode="auto">
                <a:xfrm>
                  <a:off x="249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3" name="Rectangle 156"/>
                <p:cNvSpPr>
                  <a:spLocks noChangeArrowheads="1"/>
                </p:cNvSpPr>
                <p:nvPr/>
              </p:nvSpPr>
              <p:spPr bwMode="auto">
                <a:xfrm>
                  <a:off x="278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4" name="Rectangle 157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5" name="Rectangle 158"/>
                <p:cNvSpPr>
                  <a:spLocks noChangeArrowheads="1"/>
                </p:cNvSpPr>
                <p:nvPr/>
              </p:nvSpPr>
              <p:spPr bwMode="auto">
                <a:xfrm>
                  <a:off x="336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6" name="Rectangle 159"/>
                <p:cNvSpPr>
                  <a:spLocks noChangeArrowheads="1"/>
                </p:cNvSpPr>
                <p:nvPr/>
              </p:nvSpPr>
              <p:spPr bwMode="auto">
                <a:xfrm>
                  <a:off x="364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7" name="Rectangle 160"/>
                <p:cNvSpPr>
                  <a:spLocks noChangeArrowheads="1"/>
                </p:cNvSpPr>
                <p:nvPr/>
              </p:nvSpPr>
              <p:spPr bwMode="auto">
                <a:xfrm>
                  <a:off x="393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8" name="Rectangle 161"/>
                <p:cNvSpPr>
                  <a:spLocks noChangeArrowheads="1"/>
                </p:cNvSpPr>
                <p:nvPr/>
              </p:nvSpPr>
              <p:spPr bwMode="auto">
                <a:xfrm>
                  <a:off x="422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9" name="Rectangle 162"/>
                <p:cNvSpPr>
                  <a:spLocks noChangeArrowheads="1"/>
                </p:cNvSpPr>
                <p:nvPr/>
              </p:nvSpPr>
              <p:spPr bwMode="auto">
                <a:xfrm>
                  <a:off x="451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10" name="Rectangle 163"/>
                <p:cNvSpPr>
                  <a:spLocks noChangeArrowheads="1"/>
                </p:cNvSpPr>
                <p:nvPr/>
              </p:nvSpPr>
              <p:spPr bwMode="auto">
                <a:xfrm>
                  <a:off x="480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11" name="Rectangle 164"/>
                <p:cNvSpPr>
                  <a:spLocks noChangeArrowheads="1"/>
                </p:cNvSpPr>
                <p:nvPr/>
              </p:nvSpPr>
              <p:spPr bwMode="auto">
                <a:xfrm>
                  <a:off x="508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1095" name="Rectangle 165"/>
              <p:cNvSpPr>
                <a:spLocks noChangeArrowheads="1"/>
              </p:cNvSpPr>
              <p:nvPr/>
            </p:nvSpPr>
            <p:spPr bwMode="auto">
              <a:xfrm>
                <a:off x="144" y="1392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086" name="Group 174"/>
            <p:cNvGrpSpPr>
              <a:grpSpLocks/>
            </p:cNvGrpSpPr>
            <p:nvPr/>
          </p:nvGrpSpPr>
          <p:grpSpPr bwMode="auto">
            <a:xfrm>
              <a:off x="528" y="864"/>
              <a:ext cx="432" cy="528"/>
              <a:chOff x="720" y="864"/>
              <a:chExt cx="432" cy="528"/>
            </a:xfrm>
          </p:grpSpPr>
          <p:sp>
            <p:nvSpPr>
              <p:cNvPr id="41090" name="Oval 169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41091" name="Line 170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92" name="Line 171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93" name="Line 172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1087" name="Text Box 190"/>
            <p:cNvSpPr txBox="1">
              <a:spLocks noChangeArrowheads="1"/>
            </p:cNvSpPr>
            <p:nvPr/>
          </p:nvSpPr>
          <p:spPr bwMode="auto">
            <a:xfrm>
              <a:off x="4819" y="673"/>
              <a:ext cx="54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latin typeface="Courier New" charset="0"/>
                </a:rPr>
                <a:t>%</a:t>
              </a:r>
              <a:r>
                <a:rPr lang="en-US" sz="2000" dirty="0" smtClean="0">
                  <a:latin typeface="Courier New" charset="0"/>
                </a:rPr>
                <a:t>xmm0</a:t>
              </a:r>
              <a:endParaRPr lang="en-US" sz="2000" dirty="0">
                <a:latin typeface="Courier New" charset="0"/>
              </a:endParaRPr>
            </a:p>
          </p:txBody>
        </p:sp>
        <p:sp>
          <p:nvSpPr>
            <p:cNvPr id="41088" name="Text Box 191"/>
            <p:cNvSpPr txBox="1">
              <a:spLocks noChangeArrowheads="1"/>
            </p:cNvSpPr>
            <p:nvPr/>
          </p:nvSpPr>
          <p:spPr bwMode="auto">
            <a:xfrm>
              <a:off x="4840" y="1370"/>
              <a:ext cx="54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latin typeface="Courier New" charset="0"/>
                </a:rPr>
                <a:t>%</a:t>
              </a:r>
              <a:r>
                <a:rPr lang="en-US" sz="2000" dirty="0" smtClean="0">
                  <a:latin typeface="Courier New" charset="0"/>
                </a:rPr>
                <a:t>xmm1</a:t>
              </a:r>
              <a:endParaRPr lang="en-US" sz="2000" dirty="0">
                <a:latin typeface="Courier New" charset="0"/>
              </a:endParaRPr>
            </a:p>
          </p:txBody>
        </p:sp>
        <p:sp>
          <p:nvSpPr>
            <p:cNvPr id="41089" name="Text Box 192"/>
            <p:cNvSpPr txBox="1">
              <a:spLocks noChangeArrowheads="1"/>
            </p:cNvSpPr>
            <p:nvPr/>
          </p:nvSpPr>
          <p:spPr bwMode="auto">
            <a:xfrm>
              <a:off x="4032" y="432"/>
              <a:ext cx="170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 err="1">
                  <a:latin typeface="Courier New" charset="0"/>
                </a:rPr>
                <a:t>addss</a:t>
              </a:r>
              <a:r>
                <a:rPr lang="en-US" sz="2000" dirty="0">
                  <a:latin typeface="Courier New" charset="0"/>
                </a:rPr>
                <a:t> %</a:t>
              </a:r>
              <a:r>
                <a:rPr lang="en-US" sz="2000" dirty="0" smtClean="0">
                  <a:latin typeface="Courier New" charset="0"/>
                </a:rPr>
                <a:t>xmm0,</a:t>
              </a:r>
              <a:r>
                <a:rPr lang="en-US" sz="2000" dirty="0">
                  <a:latin typeface="Courier New" charset="0"/>
                </a:rPr>
                <a:t>%</a:t>
              </a:r>
              <a:r>
                <a:rPr lang="en-US" sz="2000" dirty="0" smtClean="0">
                  <a:latin typeface="Courier New" charset="0"/>
                </a:rPr>
                <a:t>xmm1</a:t>
              </a:r>
              <a:endParaRPr lang="en-US" sz="2000" dirty="0">
                <a:latin typeface="Courier New" charset="0"/>
              </a:endParaRPr>
            </a:p>
          </p:txBody>
        </p:sp>
      </p:grpSp>
      <p:grpSp>
        <p:nvGrpSpPr>
          <p:cNvPr id="40965" name="Group 194"/>
          <p:cNvGrpSpPr>
            <a:grpSpLocks/>
          </p:cNvGrpSpPr>
          <p:nvPr/>
        </p:nvGrpSpPr>
        <p:grpSpPr bwMode="auto">
          <a:xfrm>
            <a:off x="228600" y="2780928"/>
            <a:ext cx="8880475" cy="1889125"/>
            <a:chOff x="144" y="432"/>
            <a:chExt cx="5594" cy="1190"/>
          </a:xfrm>
        </p:grpSpPr>
        <p:grpSp>
          <p:nvGrpSpPr>
            <p:cNvPr id="41017" name="Group 195"/>
            <p:cNvGrpSpPr>
              <a:grpSpLocks/>
            </p:cNvGrpSpPr>
            <p:nvPr/>
          </p:nvGrpSpPr>
          <p:grpSpPr bwMode="auto">
            <a:xfrm>
              <a:off x="144" y="672"/>
              <a:ext cx="4608" cy="192"/>
              <a:chOff x="384" y="2564"/>
              <a:chExt cx="4608" cy="192"/>
            </a:xfrm>
          </p:grpSpPr>
          <p:grpSp>
            <p:nvGrpSpPr>
              <p:cNvPr id="41063" name="Group 196"/>
              <p:cNvGrpSpPr>
                <a:grpSpLocks/>
              </p:cNvGrpSpPr>
              <p:nvPr/>
            </p:nvGrpSpPr>
            <p:grpSpPr bwMode="auto">
              <a:xfrm>
                <a:off x="384" y="2564"/>
                <a:ext cx="4608" cy="192"/>
                <a:chOff x="768" y="864"/>
                <a:chExt cx="4608" cy="192"/>
              </a:xfrm>
            </p:grpSpPr>
            <p:sp>
              <p:nvSpPr>
                <p:cNvPr id="41068" name="Rectangle 197"/>
                <p:cNvSpPr>
                  <a:spLocks noChangeArrowheads="1"/>
                </p:cNvSpPr>
                <p:nvPr/>
              </p:nvSpPr>
              <p:spPr bwMode="auto">
                <a:xfrm>
                  <a:off x="76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69" name="Rectangle 198"/>
                <p:cNvSpPr>
                  <a:spLocks noChangeArrowheads="1"/>
                </p:cNvSpPr>
                <p:nvPr/>
              </p:nvSpPr>
              <p:spPr bwMode="auto">
                <a:xfrm>
                  <a:off x="105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0" name="Rectangle 199"/>
                <p:cNvSpPr>
                  <a:spLocks noChangeArrowheads="1"/>
                </p:cNvSpPr>
                <p:nvPr/>
              </p:nvSpPr>
              <p:spPr bwMode="auto">
                <a:xfrm>
                  <a:off x="134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1" name="Rectangle 200"/>
                <p:cNvSpPr>
                  <a:spLocks noChangeArrowheads="1"/>
                </p:cNvSpPr>
                <p:nvPr/>
              </p:nvSpPr>
              <p:spPr bwMode="auto">
                <a:xfrm>
                  <a:off x="163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2" name="Rectangle 201"/>
                <p:cNvSpPr>
                  <a:spLocks noChangeArrowheads="1"/>
                </p:cNvSpPr>
                <p:nvPr/>
              </p:nvSpPr>
              <p:spPr bwMode="auto">
                <a:xfrm>
                  <a:off x="192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3" name="Rectangle 202"/>
                <p:cNvSpPr>
                  <a:spLocks noChangeArrowheads="1"/>
                </p:cNvSpPr>
                <p:nvPr/>
              </p:nvSpPr>
              <p:spPr bwMode="auto">
                <a:xfrm>
                  <a:off x="220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4" name="Rectangle 203"/>
                <p:cNvSpPr>
                  <a:spLocks noChangeArrowheads="1"/>
                </p:cNvSpPr>
                <p:nvPr/>
              </p:nvSpPr>
              <p:spPr bwMode="auto">
                <a:xfrm>
                  <a:off x="249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5" name="Rectangle 204"/>
                <p:cNvSpPr>
                  <a:spLocks noChangeArrowheads="1"/>
                </p:cNvSpPr>
                <p:nvPr/>
              </p:nvSpPr>
              <p:spPr bwMode="auto">
                <a:xfrm>
                  <a:off x="278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6" name="Rectangle 205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7" name="Rectangle 206"/>
                <p:cNvSpPr>
                  <a:spLocks noChangeArrowheads="1"/>
                </p:cNvSpPr>
                <p:nvPr/>
              </p:nvSpPr>
              <p:spPr bwMode="auto">
                <a:xfrm>
                  <a:off x="336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8" name="Rectangle 207"/>
                <p:cNvSpPr>
                  <a:spLocks noChangeArrowheads="1"/>
                </p:cNvSpPr>
                <p:nvPr/>
              </p:nvSpPr>
              <p:spPr bwMode="auto">
                <a:xfrm>
                  <a:off x="364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9" name="Rectangle 208"/>
                <p:cNvSpPr>
                  <a:spLocks noChangeArrowheads="1"/>
                </p:cNvSpPr>
                <p:nvPr/>
              </p:nvSpPr>
              <p:spPr bwMode="auto">
                <a:xfrm>
                  <a:off x="393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80" name="Rectangle 209"/>
                <p:cNvSpPr>
                  <a:spLocks noChangeArrowheads="1"/>
                </p:cNvSpPr>
                <p:nvPr/>
              </p:nvSpPr>
              <p:spPr bwMode="auto">
                <a:xfrm>
                  <a:off x="422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81" name="Rectangle 210"/>
                <p:cNvSpPr>
                  <a:spLocks noChangeArrowheads="1"/>
                </p:cNvSpPr>
                <p:nvPr/>
              </p:nvSpPr>
              <p:spPr bwMode="auto">
                <a:xfrm>
                  <a:off x="451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82" name="Rectangle 211"/>
                <p:cNvSpPr>
                  <a:spLocks noChangeArrowheads="1"/>
                </p:cNvSpPr>
                <p:nvPr/>
              </p:nvSpPr>
              <p:spPr bwMode="auto">
                <a:xfrm>
                  <a:off x="480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83" name="Rectangle 212"/>
                <p:cNvSpPr>
                  <a:spLocks noChangeArrowheads="1"/>
                </p:cNvSpPr>
                <p:nvPr/>
              </p:nvSpPr>
              <p:spPr bwMode="auto">
                <a:xfrm>
                  <a:off x="508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1064" name="Rectangle 213"/>
              <p:cNvSpPr>
                <a:spLocks noChangeArrowheads="1"/>
              </p:cNvSpPr>
              <p:nvPr/>
            </p:nvSpPr>
            <p:spPr bwMode="auto">
              <a:xfrm>
                <a:off x="384" y="2564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65" name="Rectangle 214"/>
              <p:cNvSpPr>
                <a:spLocks noChangeArrowheads="1"/>
              </p:cNvSpPr>
              <p:nvPr/>
            </p:nvSpPr>
            <p:spPr bwMode="auto">
              <a:xfrm>
                <a:off x="1536" y="2564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66" name="Rectangle 215"/>
              <p:cNvSpPr>
                <a:spLocks noChangeArrowheads="1"/>
              </p:cNvSpPr>
              <p:nvPr/>
            </p:nvSpPr>
            <p:spPr bwMode="auto">
              <a:xfrm>
                <a:off x="2688" y="2564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67" name="Rectangle 216"/>
              <p:cNvSpPr>
                <a:spLocks noChangeArrowheads="1"/>
              </p:cNvSpPr>
              <p:nvPr/>
            </p:nvSpPr>
            <p:spPr bwMode="auto">
              <a:xfrm>
                <a:off x="3840" y="2564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018" name="Group 217"/>
            <p:cNvGrpSpPr>
              <a:grpSpLocks/>
            </p:cNvGrpSpPr>
            <p:nvPr/>
          </p:nvGrpSpPr>
          <p:grpSpPr bwMode="auto">
            <a:xfrm>
              <a:off x="144" y="1392"/>
              <a:ext cx="4608" cy="192"/>
              <a:chOff x="384" y="2564"/>
              <a:chExt cx="4608" cy="192"/>
            </a:xfrm>
          </p:grpSpPr>
          <p:grpSp>
            <p:nvGrpSpPr>
              <p:cNvPr id="41042" name="Group 218"/>
              <p:cNvGrpSpPr>
                <a:grpSpLocks/>
              </p:cNvGrpSpPr>
              <p:nvPr/>
            </p:nvGrpSpPr>
            <p:grpSpPr bwMode="auto">
              <a:xfrm>
                <a:off x="384" y="2564"/>
                <a:ext cx="4608" cy="192"/>
                <a:chOff x="768" y="864"/>
                <a:chExt cx="4608" cy="192"/>
              </a:xfrm>
            </p:grpSpPr>
            <p:sp>
              <p:nvSpPr>
                <p:cNvPr id="41047" name="Rectangle 219"/>
                <p:cNvSpPr>
                  <a:spLocks noChangeArrowheads="1"/>
                </p:cNvSpPr>
                <p:nvPr/>
              </p:nvSpPr>
              <p:spPr bwMode="auto">
                <a:xfrm>
                  <a:off x="76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48" name="Rectangle 220"/>
                <p:cNvSpPr>
                  <a:spLocks noChangeArrowheads="1"/>
                </p:cNvSpPr>
                <p:nvPr/>
              </p:nvSpPr>
              <p:spPr bwMode="auto">
                <a:xfrm>
                  <a:off x="105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49" name="Rectangle 221"/>
                <p:cNvSpPr>
                  <a:spLocks noChangeArrowheads="1"/>
                </p:cNvSpPr>
                <p:nvPr/>
              </p:nvSpPr>
              <p:spPr bwMode="auto">
                <a:xfrm>
                  <a:off x="134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0" name="Rectangle 222"/>
                <p:cNvSpPr>
                  <a:spLocks noChangeArrowheads="1"/>
                </p:cNvSpPr>
                <p:nvPr/>
              </p:nvSpPr>
              <p:spPr bwMode="auto">
                <a:xfrm>
                  <a:off x="163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1" name="Rectangle 223"/>
                <p:cNvSpPr>
                  <a:spLocks noChangeArrowheads="1"/>
                </p:cNvSpPr>
                <p:nvPr/>
              </p:nvSpPr>
              <p:spPr bwMode="auto">
                <a:xfrm>
                  <a:off x="192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2" name="Rectangle 224"/>
                <p:cNvSpPr>
                  <a:spLocks noChangeArrowheads="1"/>
                </p:cNvSpPr>
                <p:nvPr/>
              </p:nvSpPr>
              <p:spPr bwMode="auto">
                <a:xfrm>
                  <a:off x="220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3" name="Rectangle 225"/>
                <p:cNvSpPr>
                  <a:spLocks noChangeArrowheads="1"/>
                </p:cNvSpPr>
                <p:nvPr/>
              </p:nvSpPr>
              <p:spPr bwMode="auto">
                <a:xfrm>
                  <a:off x="249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4" name="Rectangle 226"/>
                <p:cNvSpPr>
                  <a:spLocks noChangeArrowheads="1"/>
                </p:cNvSpPr>
                <p:nvPr/>
              </p:nvSpPr>
              <p:spPr bwMode="auto">
                <a:xfrm>
                  <a:off x="278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5" name="Rectangle 227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6" name="Rectangle 228"/>
                <p:cNvSpPr>
                  <a:spLocks noChangeArrowheads="1"/>
                </p:cNvSpPr>
                <p:nvPr/>
              </p:nvSpPr>
              <p:spPr bwMode="auto">
                <a:xfrm>
                  <a:off x="336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7" name="Rectangle 229"/>
                <p:cNvSpPr>
                  <a:spLocks noChangeArrowheads="1"/>
                </p:cNvSpPr>
                <p:nvPr/>
              </p:nvSpPr>
              <p:spPr bwMode="auto">
                <a:xfrm>
                  <a:off x="364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8" name="Rectangle 230"/>
                <p:cNvSpPr>
                  <a:spLocks noChangeArrowheads="1"/>
                </p:cNvSpPr>
                <p:nvPr/>
              </p:nvSpPr>
              <p:spPr bwMode="auto">
                <a:xfrm>
                  <a:off x="393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9" name="Rectangle 231"/>
                <p:cNvSpPr>
                  <a:spLocks noChangeArrowheads="1"/>
                </p:cNvSpPr>
                <p:nvPr/>
              </p:nvSpPr>
              <p:spPr bwMode="auto">
                <a:xfrm>
                  <a:off x="422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60" name="Rectangle 232"/>
                <p:cNvSpPr>
                  <a:spLocks noChangeArrowheads="1"/>
                </p:cNvSpPr>
                <p:nvPr/>
              </p:nvSpPr>
              <p:spPr bwMode="auto">
                <a:xfrm>
                  <a:off x="451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61" name="Rectangle 233"/>
                <p:cNvSpPr>
                  <a:spLocks noChangeArrowheads="1"/>
                </p:cNvSpPr>
                <p:nvPr/>
              </p:nvSpPr>
              <p:spPr bwMode="auto">
                <a:xfrm>
                  <a:off x="480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62" name="Rectangle 234"/>
                <p:cNvSpPr>
                  <a:spLocks noChangeArrowheads="1"/>
                </p:cNvSpPr>
                <p:nvPr/>
              </p:nvSpPr>
              <p:spPr bwMode="auto">
                <a:xfrm>
                  <a:off x="508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1043" name="Rectangle 235"/>
              <p:cNvSpPr>
                <a:spLocks noChangeArrowheads="1"/>
              </p:cNvSpPr>
              <p:nvPr/>
            </p:nvSpPr>
            <p:spPr bwMode="auto">
              <a:xfrm>
                <a:off x="384" y="2564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44" name="Rectangle 236"/>
              <p:cNvSpPr>
                <a:spLocks noChangeArrowheads="1"/>
              </p:cNvSpPr>
              <p:nvPr/>
            </p:nvSpPr>
            <p:spPr bwMode="auto">
              <a:xfrm>
                <a:off x="1536" y="2564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45" name="Rectangle 237"/>
              <p:cNvSpPr>
                <a:spLocks noChangeArrowheads="1"/>
              </p:cNvSpPr>
              <p:nvPr/>
            </p:nvSpPr>
            <p:spPr bwMode="auto">
              <a:xfrm>
                <a:off x="2688" y="2564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46" name="Rectangle 238"/>
              <p:cNvSpPr>
                <a:spLocks noChangeArrowheads="1"/>
              </p:cNvSpPr>
              <p:nvPr/>
            </p:nvSpPr>
            <p:spPr bwMode="auto">
              <a:xfrm>
                <a:off x="3840" y="2564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019" name="Group 239"/>
            <p:cNvGrpSpPr>
              <a:grpSpLocks/>
            </p:cNvGrpSpPr>
            <p:nvPr/>
          </p:nvGrpSpPr>
          <p:grpSpPr bwMode="auto">
            <a:xfrm>
              <a:off x="528" y="864"/>
              <a:ext cx="432" cy="528"/>
              <a:chOff x="720" y="864"/>
              <a:chExt cx="432" cy="528"/>
            </a:xfrm>
          </p:grpSpPr>
          <p:sp>
            <p:nvSpPr>
              <p:cNvPr id="41038" name="Oval 240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41039" name="Line 241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40" name="Line 242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41" name="Line 243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020" name="Group 244"/>
            <p:cNvGrpSpPr>
              <a:grpSpLocks/>
            </p:cNvGrpSpPr>
            <p:nvPr/>
          </p:nvGrpSpPr>
          <p:grpSpPr bwMode="auto">
            <a:xfrm>
              <a:off x="1680" y="864"/>
              <a:ext cx="432" cy="528"/>
              <a:chOff x="720" y="864"/>
              <a:chExt cx="432" cy="528"/>
            </a:xfrm>
          </p:grpSpPr>
          <p:sp>
            <p:nvSpPr>
              <p:cNvPr id="41034" name="Oval 245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41035" name="Line 246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36" name="Line 247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37" name="Line 248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021" name="Group 249"/>
            <p:cNvGrpSpPr>
              <a:grpSpLocks/>
            </p:cNvGrpSpPr>
            <p:nvPr/>
          </p:nvGrpSpPr>
          <p:grpSpPr bwMode="auto">
            <a:xfrm>
              <a:off x="2832" y="864"/>
              <a:ext cx="432" cy="528"/>
              <a:chOff x="720" y="864"/>
              <a:chExt cx="432" cy="528"/>
            </a:xfrm>
          </p:grpSpPr>
          <p:sp>
            <p:nvSpPr>
              <p:cNvPr id="41030" name="Oval 250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41031" name="Line 251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32" name="Line 252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33" name="Line 253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022" name="Group 254"/>
            <p:cNvGrpSpPr>
              <a:grpSpLocks/>
            </p:cNvGrpSpPr>
            <p:nvPr/>
          </p:nvGrpSpPr>
          <p:grpSpPr bwMode="auto">
            <a:xfrm>
              <a:off x="3984" y="864"/>
              <a:ext cx="432" cy="528"/>
              <a:chOff x="720" y="864"/>
              <a:chExt cx="432" cy="528"/>
            </a:xfrm>
          </p:grpSpPr>
          <p:sp>
            <p:nvSpPr>
              <p:cNvPr id="41026" name="Oval 255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41027" name="Line 256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28" name="Line 257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29" name="Line 258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1023" name="Text Box 259"/>
            <p:cNvSpPr txBox="1">
              <a:spLocks noChangeArrowheads="1"/>
            </p:cNvSpPr>
            <p:nvPr/>
          </p:nvSpPr>
          <p:spPr bwMode="auto">
            <a:xfrm>
              <a:off x="4819" y="673"/>
              <a:ext cx="54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latin typeface="Courier New" charset="0"/>
                </a:rPr>
                <a:t>%xmm0</a:t>
              </a:r>
            </a:p>
          </p:txBody>
        </p:sp>
        <p:sp>
          <p:nvSpPr>
            <p:cNvPr id="41024" name="Text Box 260"/>
            <p:cNvSpPr txBox="1">
              <a:spLocks noChangeArrowheads="1"/>
            </p:cNvSpPr>
            <p:nvPr/>
          </p:nvSpPr>
          <p:spPr bwMode="auto">
            <a:xfrm>
              <a:off x="4840" y="1370"/>
              <a:ext cx="54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latin typeface="Courier New" charset="0"/>
                </a:rPr>
                <a:t>%xmm1</a:t>
              </a:r>
            </a:p>
          </p:txBody>
        </p:sp>
        <p:sp>
          <p:nvSpPr>
            <p:cNvPr id="41025" name="Text Box 261"/>
            <p:cNvSpPr txBox="1">
              <a:spLocks noChangeArrowheads="1"/>
            </p:cNvSpPr>
            <p:nvPr/>
          </p:nvSpPr>
          <p:spPr bwMode="auto">
            <a:xfrm>
              <a:off x="4032" y="432"/>
              <a:ext cx="170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 err="1">
                  <a:latin typeface="Courier New" charset="0"/>
                </a:rPr>
                <a:t>addps</a:t>
              </a:r>
              <a:r>
                <a:rPr lang="en-US" sz="2000" dirty="0">
                  <a:latin typeface="Courier New" charset="0"/>
                </a:rPr>
                <a:t> %xmm0,%xmm1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28600" y="4924191"/>
            <a:ext cx="8881060" cy="1889185"/>
            <a:chOff x="228600" y="4924191"/>
            <a:chExt cx="8881060" cy="1889185"/>
          </a:xfrm>
        </p:grpSpPr>
        <p:grpSp>
          <p:nvGrpSpPr>
            <p:cNvPr id="40966" name="Group 264"/>
            <p:cNvGrpSpPr>
              <a:grpSpLocks/>
            </p:cNvGrpSpPr>
            <p:nvPr/>
          </p:nvGrpSpPr>
          <p:grpSpPr bwMode="auto">
            <a:xfrm>
              <a:off x="228600" y="5305191"/>
              <a:ext cx="7315200" cy="304800"/>
              <a:chOff x="768" y="864"/>
              <a:chExt cx="4608" cy="192"/>
            </a:xfrm>
          </p:grpSpPr>
          <p:sp>
            <p:nvSpPr>
              <p:cNvPr id="41001" name="Rectangle 265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2" name="Rectangle 266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3" name="Rectangle 267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4" name="Rectangle 268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5" name="Rectangle 269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6" name="Rectangle 270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7" name="Rectangle 271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8" name="Rectangle 272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9" name="Rectangle 273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0" name="Rectangle 274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1" name="Rectangle 275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2" name="Rectangle 276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3" name="Rectangle 277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4" name="Rectangle 278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5" name="Rectangle 279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6" name="Rectangle 280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0967" name="Rectangle 281"/>
            <p:cNvSpPr>
              <a:spLocks noChangeArrowheads="1"/>
            </p:cNvSpPr>
            <p:nvPr/>
          </p:nvSpPr>
          <p:spPr bwMode="auto">
            <a:xfrm>
              <a:off x="228600" y="5305191"/>
              <a:ext cx="36576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40969" name="Group 286"/>
            <p:cNvGrpSpPr>
              <a:grpSpLocks/>
            </p:cNvGrpSpPr>
            <p:nvPr/>
          </p:nvGrpSpPr>
          <p:grpSpPr bwMode="auto">
            <a:xfrm>
              <a:off x="228600" y="6448191"/>
              <a:ext cx="7315200" cy="304800"/>
              <a:chOff x="768" y="864"/>
              <a:chExt cx="4608" cy="192"/>
            </a:xfrm>
          </p:grpSpPr>
          <p:sp>
            <p:nvSpPr>
              <p:cNvPr id="40985" name="Rectangle 287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86" name="Rectangle 288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87" name="Rectangle 289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88" name="Rectangle 290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89" name="Rectangle 291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0" name="Rectangle 292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1" name="Rectangle 293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2" name="Rectangle 294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3" name="Rectangle 295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4" name="Rectangle 296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5" name="Rectangle 297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6" name="Rectangle 298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7" name="Rectangle 299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8" name="Rectangle 300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9" name="Rectangle 301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0" name="Rectangle 302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0970" name="Rectangle 303"/>
            <p:cNvSpPr>
              <a:spLocks noChangeArrowheads="1"/>
            </p:cNvSpPr>
            <p:nvPr/>
          </p:nvSpPr>
          <p:spPr bwMode="auto">
            <a:xfrm>
              <a:off x="228600" y="6448191"/>
              <a:ext cx="36576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40972" name="Group 335"/>
            <p:cNvGrpSpPr>
              <a:grpSpLocks/>
            </p:cNvGrpSpPr>
            <p:nvPr/>
          </p:nvGrpSpPr>
          <p:grpSpPr bwMode="auto">
            <a:xfrm>
              <a:off x="1752600" y="5609991"/>
              <a:ext cx="685800" cy="838200"/>
              <a:chOff x="528" y="3408"/>
              <a:chExt cx="432" cy="528"/>
            </a:xfrm>
          </p:grpSpPr>
          <p:sp>
            <p:nvSpPr>
              <p:cNvPr id="40981" name="Oval 308"/>
              <p:cNvSpPr>
                <a:spLocks noChangeArrowheads="1"/>
              </p:cNvSpPr>
              <p:nvPr/>
            </p:nvSpPr>
            <p:spPr bwMode="auto">
              <a:xfrm>
                <a:off x="624" y="3552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40982" name="Line 309"/>
              <p:cNvSpPr>
                <a:spLocks noChangeShapeType="1"/>
              </p:cNvSpPr>
              <p:nvPr/>
            </p:nvSpPr>
            <p:spPr bwMode="auto">
              <a:xfrm>
                <a:off x="528" y="3408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83" name="Line 310"/>
              <p:cNvSpPr>
                <a:spLocks noChangeShapeType="1"/>
              </p:cNvSpPr>
              <p:nvPr/>
            </p:nvSpPr>
            <p:spPr bwMode="auto">
              <a:xfrm flipV="1">
                <a:off x="528" y="3744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84" name="Line 311"/>
              <p:cNvSpPr>
                <a:spLocks noChangeShapeType="1"/>
              </p:cNvSpPr>
              <p:nvPr/>
            </p:nvSpPr>
            <p:spPr bwMode="auto">
              <a:xfrm rot="5400000" flipV="1">
                <a:off x="792" y="3768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0974" name="Text Box 327"/>
            <p:cNvSpPr txBox="1">
              <a:spLocks noChangeArrowheads="1"/>
            </p:cNvSpPr>
            <p:nvPr/>
          </p:nvSpPr>
          <p:spPr bwMode="auto">
            <a:xfrm>
              <a:off x="7650163" y="5306779"/>
              <a:ext cx="8619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latin typeface="Courier New" charset="0"/>
                </a:rPr>
                <a:t>%xmm0</a:t>
              </a:r>
            </a:p>
          </p:txBody>
        </p:sp>
        <p:sp>
          <p:nvSpPr>
            <p:cNvPr id="40975" name="Text Box 328"/>
            <p:cNvSpPr txBox="1">
              <a:spLocks noChangeArrowheads="1"/>
            </p:cNvSpPr>
            <p:nvPr/>
          </p:nvSpPr>
          <p:spPr bwMode="auto">
            <a:xfrm>
              <a:off x="7683500" y="6413266"/>
              <a:ext cx="8619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latin typeface="Courier New" charset="0"/>
                </a:rPr>
                <a:t>%xmm1</a:t>
              </a:r>
            </a:p>
          </p:txBody>
        </p:sp>
        <p:sp>
          <p:nvSpPr>
            <p:cNvPr id="40976" name="Text Box 329"/>
            <p:cNvSpPr txBox="1">
              <a:spLocks noChangeArrowheads="1"/>
            </p:cNvSpPr>
            <p:nvPr/>
          </p:nvSpPr>
          <p:spPr bwMode="auto">
            <a:xfrm>
              <a:off x="6400800" y="4924191"/>
              <a:ext cx="270886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 err="1" smtClean="0">
                  <a:latin typeface="Courier New" charset="0"/>
                </a:rPr>
                <a:t>addsd</a:t>
              </a:r>
              <a:r>
                <a:rPr lang="en-US" sz="2000" dirty="0" smtClean="0">
                  <a:latin typeface="Courier New" charset="0"/>
                </a:rPr>
                <a:t> </a:t>
              </a:r>
              <a:r>
                <a:rPr lang="en-US" sz="2000" dirty="0">
                  <a:latin typeface="Courier New" charset="0"/>
                </a:rPr>
                <a:t>%xmm0,%xmm1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2140624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FP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634877"/>
          </a:xfrm>
        </p:spPr>
        <p:txBody>
          <a:bodyPr/>
          <a:lstStyle/>
          <a:p>
            <a:r>
              <a:rPr lang="en-US" dirty="0" smtClean="0"/>
              <a:t>Arguments passed in </a:t>
            </a:r>
            <a:r>
              <a:rPr lang="en-US" dirty="0" smtClean="0">
                <a:latin typeface="Courier New"/>
                <a:cs typeface="Courier New"/>
              </a:rPr>
              <a:t>%xmm0</a:t>
            </a:r>
            <a:r>
              <a:rPr lang="en-US" dirty="0" smtClean="0"/>
              <a:t>, </a:t>
            </a:r>
            <a:r>
              <a:rPr lang="en-US" dirty="0">
                <a:latin typeface="Courier New"/>
                <a:cs typeface="Courier New"/>
              </a:rPr>
              <a:t>%</a:t>
            </a:r>
            <a:r>
              <a:rPr lang="en-US" dirty="0" smtClean="0">
                <a:latin typeface="Courier New"/>
                <a:cs typeface="Courier New"/>
              </a:rPr>
              <a:t>xmm1</a:t>
            </a:r>
            <a:r>
              <a:rPr lang="en-US" dirty="0" smtClean="0"/>
              <a:t>, ...</a:t>
            </a:r>
          </a:p>
          <a:p>
            <a:r>
              <a:rPr lang="en-US" dirty="0" smtClean="0"/>
              <a:t>Result returned in </a:t>
            </a:r>
            <a:r>
              <a:rPr lang="en-US" dirty="0">
                <a:latin typeface="Courier New"/>
                <a:cs typeface="Courier New"/>
              </a:rPr>
              <a:t>%xmm0</a:t>
            </a:r>
            <a:endParaRPr lang="en-US" dirty="0" smtClean="0"/>
          </a:p>
          <a:p>
            <a:r>
              <a:rPr lang="en-US" dirty="0" smtClean="0"/>
              <a:t>All XMM registers caller-saved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11867" y="2780928"/>
            <a:ext cx="4360133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float </a:t>
            </a:r>
            <a:r>
              <a:rPr lang="en-US" sz="1800" dirty="0" err="1">
                <a:latin typeface="Courier New" pitchFamily="-96" charset="0"/>
              </a:rPr>
              <a:t>fadd</a:t>
            </a:r>
            <a:r>
              <a:rPr lang="en-US" sz="1800" dirty="0">
                <a:latin typeface="Courier New" pitchFamily="-96" charset="0"/>
              </a:rPr>
              <a:t>(float x, float y</a:t>
            </a:r>
            <a:r>
              <a:rPr lang="en-US" sz="1800" dirty="0" smtClean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{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return x + y;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675059" y="2774036"/>
            <a:ext cx="4432141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double </a:t>
            </a:r>
            <a:r>
              <a:rPr lang="en-US" sz="1800" dirty="0" err="1">
                <a:latin typeface="Courier New" pitchFamily="-96" charset="0"/>
              </a:rPr>
              <a:t>dadd</a:t>
            </a:r>
            <a:r>
              <a:rPr lang="en-US" sz="1800" dirty="0">
                <a:latin typeface="Courier New" pitchFamily="-96" charset="0"/>
              </a:rPr>
              <a:t>(double x, double y</a:t>
            </a:r>
            <a:r>
              <a:rPr lang="en-US" sz="1800" dirty="0" smtClean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{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return x + y;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11867" y="4293096"/>
            <a:ext cx="4360133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  # x in %xmm0, y in %xmm1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addss</a:t>
            </a:r>
            <a:r>
              <a:rPr lang="en-US" sz="1800" dirty="0" smtClean="0">
                <a:latin typeface="Courier New" pitchFamily="-96" charset="0"/>
              </a:rPr>
              <a:t>   </a:t>
            </a:r>
            <a:r>
              <a:rPr lang="en-US" sz="1800" dirty="0">
                <a:latin typeface="Courier New" pitchFamily="-96" charset="0"/>
              </a:rPr>
              <a:t>%xmm1, %xmm0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ret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75059" y="4293096"/>
            <a:ext cx="4360133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 # x in %xmm0, y in %</a:t>
            </a:r>
            <a:r>
              <a:rPr lang="en-US" sz="1800" dirty="0" smtClean="0">
                <a:latin typeface="Courier New" pitchFamily="-96" charset="0"/>
              </a:rPr>
              <a:t>xmm1   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addsd</a:t>
            </a:r>
            <a:r>
              <a:rPr lang="en-US" sz="1800" dirty="0" smtClean="0">
                <a:latin typeface="Courier New" pitchFamily="-96" charset="0"/>
              </a:rPr>
              <a:t>   </a:t>
            </a:r>
            <a:r>
              <a:rPr lang="en-US" sz="1800" dirty="0">
                <a:latin typeface="Courier New" pitchFamily="-96" charset="0"/>
              </a:rPr>
              <a:t>%xmm1, %xmm0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ret</a:t>
            </a:r>
            <a:endParaRPr lang="en-US" sz="1800" dirty="0">
              <a:latin typeface="Courier New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27337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FP Memory Referencing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68760"/>
            <a:ext cx="8423597" cy="1944216"/>
          </a:xfrm>
        </p:spPr>
        <p:txBody>
          <a:bodyPr/>
          <a:lstStyle/>
          <a:p>
            <a:r>
              <a:rPr lang="en-US" dirty="0" smtClean="0"/>
              <a:t>Integer (and pointer) arguments passed in regular registers</a:t>
            </a:r>
          </a:p>
          <a:p>
            <a:r>
              <a:rPr lang="en-US" dirty="0" smtClean="0"/>
              <a:t>FP values passed in XMM registers</a:t>
            </a:r>
          </a:p>
          <a:p>
            <a:r>
              <a:rPr lang="en-US" dirty="0" smtClean="0"/>
              <a:t>Different </a:t>
            </a:r>
            <a:r>
              <a:rPr lang="en-US" dirty="0" err="1" smtClean="0"/>
              <a:t>mov</a:t>
            </a:r>
            <a:r>
              <a:rPr lang="en-US" dirty="0" smtClean="0"/>
              <a:t> instructions to move between XMM registers, and between memory and XMM registers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11867" y="3212976"/>
            <a:ext cx="4792181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o-RO" sz="1800" dirty="0">
                <a:latin typeface="Courier New" pitchFamily="-96" charset="0"/>
              </a:rPr>
              <a:t>double dincr(double *p, double v</a:t>
            </a:r>
            <a:r>
              <a:rPr lang="ro-RO" sz="1800" dirty="0" smtClean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ro-RO" sz="1800" dirty="0" smtClean="0">
                <a:latin typeface="Courier New" pitchFamily="-96" charset="0"/>
              </a:rPr>
              <a:t>{</a:t>
            </a:r>
            <a:endParaRPr lang="ro-RO" sz="1800" dirty="0">
              <a:latin typeface="Courier New" pitchFamily="-96" charset="0"/>
            </a:endParaRP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    double x = *p;</a:t>
            </a: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    *p = x + v;</a:t>
            </a: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    return x;</a:t>
            </a: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}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11867" y="5046261"/>
            <a:ext cx="6304349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  # p in %</a:t>
            </a:r>
            <a:r>
              <a:rPr lang="en-US" sz="1800" dirty="0" err="1" smtClean="0">
                <a:latin typeface="Courier New" pitchFamily="-96" charset="0"/>
              </a:rPr>
              <a:t>rdi</a:t>
            </a:r>
            <a:r>
              <a:rPr lang="en-US" sz="1800" dirty="0" smtClean="0">
                <a:latin typeface="Courier New" pitchFamily="-96" charset="0"/>
              </a:rPr>
              <a:t>, v in %xmm0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movapd</a:t>
            </a:r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>
                <a:latin typeface="Courier New" pitchFamily="-96" charset="0"/>
              </a:rPr>
              <a:t>%xmm0, %</a:t>
            </a:r>
            <a:r>
              <a:rPr lang="en-US" sz="1800" dirty="0" smtClean="0">
                <a:latin typeface="Courier New" pitchFamily="-96" charset="0"/>
              </a:rPr>
              <a:t>xmm1   # Copy v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movsd</a:t>
            </a:r>
            <a:r>
              <a:rPr lang="en-US" sz="1800" dirty="0" smtClean="0">
                <a:latin typeface="Courier New" pitchFamily="-96" charset="0"/>
              </a:rPr>
              <a:t>   </a:t>
            </a:r>
            <a:r>
              <a:rPr lang="en-US" sz="1800" dirty="0">
                <a:latin typeface="Courier New" pitchFamily="-96" charset="0"/>
              </a:rPr>
              <a:t>(%</a:t>
            </a:r>
            <a:r>
              <a:rPr lang="en-US" sz="1800" dirty="0" err="1">
                <a:latin typeface="Courier New" pitchFamily="-96" charset="0"/>
              </a:rPr>
              <a:t>rdi</a:t>
            </a:r>
            <a:r>
              <a:rPr lang="en-US" sz="1800" dirty="0">
                <a:latin typeface="Courier New" pitchFamily="-96" charset="0"/>
              </a:rPr>
              <a:t>), %</a:t>
            </a:r>
            <a:r>
              <a:rPr lang="en-US" sz="1800" dirty="0" smtClean="0">
                <a:latin typeface="Courier New" pitchFamily="-96" charset="0"/>
              </a:rPr>
              <a:t>xmm0  # x = *p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addsd</a:t>
            </a:r>
            <a:r>
              <a:rPr lang="en-US" sz="1800" dirty="0" smtClean="0">
                <a:latin typeface="Courier New" pitchFamily="-96" charset="0"/>
              </a:rPr>
              <a:t>   </a:t>
            </a:r>
            <a:r>
              <a:rPr lang="en-US" sz="1800" dirty="0">
                <a:latin typeface="Courier New" pitchFamily="-96" charset="0"/>
              </a:rPr>
              <a:t>%xmm0, %</a:t>
            </a:r>
            <a:r>
              <a:rPr lang="en-US" sz="1800" dirty="0" smtClean="0">
                <a:latin typeface="Courier New" pitchFamily="-96" charset="0"/>
              </a:rPr>
              <a:t>xmm1   # t = x + v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movsd</a:t>
            </a:r>
            <a:r>
              <a:rPr lang="en-US" sz="1800" dirty="0" smtClean="0">
                <a:latin typeface="Courier New" pitchFamily="-96" charset="0"/>
              </a:rPr>
              <a:t>   </a:t>
            </a:r>
            <a:r>
              <a:rPr lang="en-US" sz="1800" dirty="0">
                <a:latin typeface="Courier New" pitchFamily="-96" charset="0"/>
              </a:rPr>
              <a:t>%xmm1, (%</a:t>
            </a:r>
            <a:r>
              <a:rPr lang="en-US" sz="1800" dirty="0" err="1">
                <a:latin typeface="Courier New" pitchFamily="-96" charset="0"/>
              </a:rPr>
              <a:t>rdi</a:t>
            </a:r>
            <a:r>
              <a:rPr lang="en-US" sz="1800" dirty="0" smtClean="0">
                <a:latin typeface="Courier New" pitchFamily="-96" charset="0"/>
              </a:rPr>
              <a:t>)  # *p = 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ret</a:t>
            </a:r>
          </a:p>
        </p:txBody>
      </p:sp>
    </p:spTree>
    <p:extLst>
      <p:ext uri="{BB962C8B-B14F-4D97-AF65-F5344CB8AC3E}">
        <p14:creationId xmlns:p14="http://schemas.microsoft.com/office/powerpoint/2010/main" val="70878029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Aspects of FP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21663" cy="4972050"/>
          </a:xfrm>
        </p:spPr>
        <p:txBody>
          <a:bodyPr/>
          <a:lstStyle/>
          <a:p>
            <a:r>
              <a:rPr lang="en-US" i="1" dirty="0" smtClean="0"/>
              <a:t>Lots</a:t>
            </a:r>
            <a:r>
              <a:rPr lang="en-US" dirty="0" smtClean="0"/>
              <a:t> of instructions</a:t>
            </a:r>
          </a:p>
          <a:p>
            <a:pPr lvl="1"/>
            <a:r>
              <a:rPr lang="en-US" dirty="0" smtClean="0"/>
              <a:t>Different operations, different formats, ...</a:t>
            </a:r>
          </a:p>
          <a:p>
            <a:r>
              <a:rPr lang="en-US" dirty="0" smtClean="0"/>
              <a:t>Floating-point comparisons</a:t>
            </a:r>
          </a:p>
          <a:p>
            <a:pPr lvl="1"/>
            <a:r>
              <a:rPr lang="en-US" dirty="0" smtClean="0"/>
              <a:t>Instructions </a:t>
            </a:r>
            <a:r>
              <a:rPr lang="en-US" b="1" dirty="0" err="1" smtClean="0">
                <a:latin typeface="Courier New"/>
                <a:cs typeface="Courier New"/>
              </a:rPr>
              <a:t>ucomiss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/>
                <a:cs typeface="Courier New"/>
              </a:rPr>
              <a:t>ucomisd</a:t>
            </a:r>
            <a:endParaRPr lang="en-US" b="1" dirty="0" smtClean="0"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Set condition codes CF, ZF, and PF</a:t>
            </a:r>
          </a:p>
          <a:p>
            <a:r>
              <a:rPr lang="en-US" dirty="0" smtClean="0"/>
              <a:t>Using constant values</a:t>
            </a:r>
          </a:p>
          <a:p>
            <a:pPr lvl="1"/>
            <a:r>
              <a:rPr lang="en-US" dirty="0" smtClean="0"/>
              <a:t>Set XMM0 register to 0 with instruction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err="1" smtClean="0">
                <a:latin typeface="Courier New"/>
                <a:cs typeface="Courier New"/>
              </a:rPr>
              <a:t>xorpd</a:t>
            </a:r>
            <a:r>
              <a:rPr lang="en-US" b="1" dirty="0" smtClean="0">
                <a:latin typeface="Courier New"/>
                <a:cs typeface="Courier New"/>
              </a:rPr>
              <a:t> %xmm0, %xmm0</a:t>
            </a:r>
          </a:p>
          <a:p>
            <a:pPr lvl="1"/>
            <a:r>
              <a:rPr lang="en-US" dirty="0" smtClean="0"/>
              <a:t>Others loaded from memory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9256889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Summary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Calibri" pitchFamily="-96" charset="0"/>
              </a:rPr>
              <a:t>Arrays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Calibri" pitchFamily="-96" charset="0"/>
              </a:rPr>
              <a:t>Elements packed into contiguous region of memory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Calibri" pitchFamily="-96" charset="0"/>
              </a:rPr>
              <a:t>Use index arithmetic to locate individual elements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Calibri" pitchFamily="-96" charset="0"/>
              </a:rPr>
              <a:t>Elements packed into single region of memory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Calibri" pitchFamily="-96" charset="0"/>
              </a:rPr>
              <a:t>Access using offsets determined by compiler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Calibri" pitchFamily="-96" charset="0"/>
              </a:rPr>
              <a:t>Possible require internal and external padding to ensure alignment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itchFamily="-96" charset="0"/>
              </a:rPr>
              <a:t>Combinations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Calibri" pitchFamily="-96" charset="0"/>
              </a:rPr>
              <a:t>Can nest structure and array code arbitrarily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itchFamily="-96" charset="0"/>
              </a:rPr>
              <a:t>Floating Point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Calibri" pitchFamily="-96" charset="0"/>
              </a:rPr>
              <a:t>Data held and operated on in XMM registers</a:t>
            </a:r>
          </a:p>
        </p:txBody>
      </p:sp>
    </p:spTree>
    <p:extLst>
      <p:ext uri="{BB962C8B-B14F-4D97-AF65-F5344CB8AC3E}">
        <p14:creationId xmlns:p14="http://schemas.microsoft.com/office/powerpoint/2010/main" val="391413808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7513"/>
            <a:ext cx="55626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Access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064500" cy="5715000"/>
          </a:xfrm>
        </p:spPr>
        <p:txBody>
          <a:bodyPr/>
          <a:lstStyle/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Basic Principle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b="1" dirty="0">
                <a:latin typeface="Courier New" pitchFamily="-96" charset="0"/>
              </a:rPr>
              <a:t>];</a:t>
            </a:r>
            <a:endParaRPr lang="en-US" b="1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>
                <a:latin typeface="Calibri" pitchFamily="-96" charset="0"/>
              </a:rPr>
              <a:t>L</a:t>
            </a: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Identifier </a:t>
            </a:r>
            <a:r>
              <a:rPr lang="en-US" b="1" dirty="0">
                <a:latin typeface="Courier New" pitchFamily="-96" charset="0"/>
              </a:rPr>
              <a:t>A</a:t>
            </a:r>
            <a:r>
              <a:rPr lang="en-US" dirty="0">
                <a:latin typeface="Calibri" pitchFamily="-96" charset="0"/>
              </a:rPr>
              <a:t> can be used as a pointer to array element 0: Type </a:t>
            </a:r>
            <a:r>
              <a:rPr lang="en-US" i="1" dirty="0">
                <a:latin typeface="Calibri" pitchFamily="-96" charset="0"/>
              </a:rPr>
              <a:t>T*</a:t>
            </a: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buNone/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Reference	Type	Value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[4]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>
                <a:latin typeface="Calibri" pitchFamily="-96" charset="0"/>
              </a:rPr>
              <a:t>3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</a:t>
            </a:r>
            <a:endParaRPr lang="en-US" sz="1800" dirty="0">
              <a:latin typeface="Calibri" pitchFamily="-96" charset="0"/>
            </a:endParaRP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val+1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 err="1">
                <a:latin typeface="Calibri" pitchFamily="-96" charset="0"/>
              </a:rPr>
              <a:t>x</a:t>
            </a:r>
            <a:r>
              <a:rPr lang="en-US" sz="1800" dirty="0">
                <a:latin typeface="Calibri" pitchFamily="-96" charset="0"/>
              </a:rPr>
              <a:t> </a:t>
            </a:r>
            <a:r>
              <a:rPr lang="en-US" sz="1800" dirty="0" smtClean="0">
                <a:latin typeface="Calibri" pitchFamily="-96" charset="0"/>
              </a:rPr>
              <a:t>+ 4    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&amp;val[2]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</a:t>
            </a:r>
            <a:r>
              <a:rPr lang="en-US" sz="1800" dirty="0">
                <a:latin typeface="Calibri" pitchFamily="-96" charset="0"/>
              </a:rPr>
              <a:t> + </a:t>
            </a:r>
            <a:r>
              <a:rPr lang="en-US" sz="1800" dirty="0" smtClean="0">
                <a:latin typeface="Calibri" pitchFamily="-96" charset="0"/>
              </a:rPr>
              <a:t>8   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[5]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>
                <a:latin typeface="Calibri" pitchFamily="-96" charset="0"/>
              </a:rPr>
              <a:t>??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*(val+1)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 smtClean="0">
                <a:latin typeface="Calibri" pitchFamily="-96" charset="0"/>
              </a:rPr>
              <a:t>5          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 + </a:t>
            </a:r>
            <a:r>
              <a:rPr lang="en-US" sz="1800" b="1" i="1" dirty="0" err="1">
                <a:latin typeface="Calibri" pitchFamily="-96" charset="0"/>
              </a:rPr>
              <a:t>i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 </a:t>
            </a:r>
            <a:r>
              <a:rPr lang="en-US" sz="1800" dirty="0">
                <a:latin typeface="Calibri" pitchFamily="-96" charset="0"/>
              </a:rPr>
              <a:t>+ 4</a:t>
            </a:r>
            <a:r>
              <a:rPr lang="en-US" sz="1800" i="1" dirty="0">
                <a:latin typeface="Calibri" pitchFamily="-96" charset="0"/>
              </a:rPr>
              <a:t> </a:t>
            </a:r>
            <a:r>
              <a:rPr lang="en-US" sz="1800" i="1" dirty="0" err="1">
                <a:latin typeface="Calibri" pitchFamily="-96" charset="0"/>
              </a:rPr>
              <a:t>i</a:t>
            </a:r>
            <a:endParaRPr lang="en-US" sz="1800" i="1" dirty="0">
              <a:latin typeface="Calibri" pitchFamily="-96" charset="0"/>
            </a:endParaRPr>
          </a:p>
        </p:txBody>
      </p:sp>
      <p:sp>
        <p:nvSpPr>
          <p:cNvPr id="60419" name="Text Box 31"/>
          <p:cNvSpPr txBox="1">
            <a:spLocks noChangeArrowheads="1"/>
          </p:cNvSpPr>
          <p:nvPr/>
        </p:nvSpPr>
        <p:spPr bwMode="auto">
          <a:xfrm>
            <a:off x="1017588" y="2819400"/>
            <a:ext cx="1701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int val[5];</a:t>
            </a:r>
          </a:p>
        </p:txBody>
      </p:sp>
      <p:grpSp>
        <p:nvGrpSpPr>
          <p:cNvPr id="60420" name="Group 24"/>
          <p:cNvGrpSpPr>
            <a:grpSpLocks/>
          </p:cNvGrpSpPr>
          <p:nvPr/>
        </p:nvGrpSpPr>
        <p:grpSpPr bwMode="auto">
          <a:xfrm>
            <a:off x="2616200" y="2867025"/>
            <a:ext cx="5334000" cy="750888"/>
            <a:chOff x="2514600" y="3429000"/>
            <a:chExt cx="5334000" cy="771141"/>
          </a:xfrm>
        </p:grpSpPr>
        <p:grpSp>
          <p:nvGrpSpPr>
            <p:cNvPr id="60421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9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40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41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42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43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0422" name="Text Box 32"/>
            <p:cNvSpPr txBox="1">
              <a:spLocks noChangeArrowheads="1"/>
            </p:cNvSpPr>
            <p:nvPr/>
          </p:nvSpPr>
          <p:spPr bwMode="auto">
            <a:xfrm>
              <a:off x="2514600" y="3810494"/>
              <a:ext cx="396875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 dirty="0" err="1" smtClean="0">
                  <a:latin typeface="Calibri" pitchFamily="-96" charset="0"/>
                </a:rPr>
                <a:t>x</a:t>
              </a:r>
              <a:endParaRPr lang="en-US" sz="1800" b="0" i="1" dirty="0">
                <a:latin typeface="Calibri" pitchFamily="-96" charset="0"/>
              </a:endParaRPr>
            </a:p>
          </p:txBody>
        </p:sp>
        <p:sp>
          <p:nvSpPr>
            <p:cNvPr id="60423" name="Text Box 33"/>
            <p:cNvSpPr txBox="1">
              <a:spLocks noChangeArrowheads="1"/>
            </p:cNvSpPr>
            <p:nvPr/>
          </p:nvSpPr>
          <p:spPr bwMode="auto">
            <a:xfrm>
              <a:off x="3182938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 dirty="0" err="1">
                  <a:latin typeface="Calibri" pitchFamily="-96" charset="0"/>
                </a:rPr>
                <a:t>x</a:t>
              </a:r>
              <a:r>
                <a:rPr lang="en-US" sz="1800" b="0" i="1" dirty="0">
                  <a:latin typeface="Calibri" pitchFamily="-96" charset="0"/>
                </a:rPr>
                <a:t> </a:t>
              </a:r>
              <a:r>
                <a:rPr lang="en-US" sz="1800" b="0" dirty="0">
                  <a:latin typeface="Calibri" pitchFamily="-96" charset="0"/>
                </a:rPr>
                <a:t>+ 4</a:t>
              </a:r>
              <a:endParaRPr lang="en-US" sz="1800" b="0" i="1" dirty="0">
                <a:latin typeface="Calibri" pitchFamily="-96" charset="0"/>
              </a:endParaRPr>
            </a:p>
          </p:txBody>
        </p:sp>
        <p:sp>
          <p:nvSpPr>
            <p:cNvPr id="60424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5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6" name="Text Box 36"/>
            <p:cNvSpPr txBox="1">
              <a:spLocks noChangeArrowheads="1"/>
            </p:cNvSpPr>
            <p:nvPr/>
          </p:nvSpPr>
          <p:spPr bwMode="auto">
            <a:xfrm>
              <a:off x="4097338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+ 8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27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8" name="Text Box 38"/>
            <p:cNvSpPr txBox="1">
              <a:spLocks noChangeArrowheads="1"/>
            </p:cNvSpPr>
            <p:nvPr/>
          </p:nvSpPr>
          <p:spPr bwMode="auto">
            <a:xfrm>
              <a:off x="50292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+ 12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29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0" name="Text Box 40"/>
            <p:cNvSpPr txBox="1">
              <a:spLocks noChangeArrowheads="1"/>
            </p:cNvSpPr>
            <p:nvPr/>
          </p:nvSpPr>
          <p:spPr bwMode="auto">
            <a:xfrm>
              <a:off x="59436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+ 16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31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2" name="Text Box 42"/>
            <p:cNvSpPr txBox="1">
              <a:spLocks noChangeArrowheads="1"/>
            </p:cNvSpPr>
            <p:nvPr/>
          </p:nvSpPr>
          <p:spPr bwMode="auto">
            <a:xfrm>
              <a:off x="68580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+ 20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33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Pointers &amp; Arrays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797151"/>
            <a:ext cx="7896225" cy="1536973"/>
          </a:xfrm>
        </p:spPr>
        <p:txBody>
          <a:bodyPr/>
          <a:lstStyle/>
          <a:p>
            <a:r>
              <a:rPr lang="en-US" dirty="0" err="1" smtClean="0"/>
              <a:t>Cmp</a:t>
            </a:r>
            <a:r>
              <a:rPr lang="en-US" dirty="0" smtClean="0"/>
              <a:t>: Compiles (Y/N)</a:t>
            </a:r>
          </a:p>
          <a:p>
            <a:r>
              <a:rPr lang="en-US" dirty="0" smtClean="0"/>
              <a:t>Bad: Possible bad pointer reference (Y/N)</a:t>
            </a:r>
          </a:p>
          <a:p>
            <a:r>
              <a:rPr lang="en-US" dirty="0" smtClean="0"/>
              <a:t>Size: Value returned by </a:t>
            </a:r>
            <a:r>
              <a:rPr lang="en-US" dirty="0" err="1" smtClean="0">
                <a:latin typeface="Courier New"/>
                <a:cs typeface="Courier New"/>
              </a:rPr>
              <a:t>sizeof</a:t>
            </a:r>
            <a:endParaRPr lang="en-US" dirty="0" smtClean="0">
              <a:latin typeface="Courier New"/>
              <a:cs typeface="Courier New"/>
            </a:endParaRPr>
          </a:p>
          <a:p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2121633"/>
              </p:ext>
            </p:extLst>
          </p:nvPr>
        </p:nvGraphicFramePr>
        <p:xfrm>
          <a:off x="691952" y="1421160"/>
          <a:ext cx="5813008" cy="149776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53252"/>
                <a:gridCol w="726626"/>
                <a:gridCol w="726626"/>
                <a:gridCol w="726626"/>
                <a:gridCol w="726626"/>
                <a:gridCol w="726626"/>
                <a:gridCol w="726626"/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 smtClean="0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lang="en-US" b="1" i="1" dirty="0" smtClean="0">
                          <a:latin typeface="Courier New"/>
                          <a:cs typeface="Courier New"/>
                        </a:rPr>
                        <a:t>n</a:t>
                      </a:r>
                      <a:endParaRPr lang="en-US" b="1" i="1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*A</a:t>
                      </a:r>
                      <a:r>
                        <a:rPr lang="en-US" b="1" i="1" dirty="0" smtClean="0">
                          <a:latin typeface="Courier New"/>
                          <a:cs typeface="Courier New"/>
                        </a:rPr>
                        <a:t>n</a:t>
                      </a:r>
                      <a:endParaRPr lang="en-US" b="1" i="1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A1[3]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*A2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7979647"/>
      </p:ext>
    </p:extLst>
  </p:cSld>
  <p:clrMapOvr>
    <a:masterClrMapping/>
  </p:clrMapOvr>
  <p:transition xmlns:p14="http://schemas.microsoft.com/office/powerpoint/2010/main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Pointers &amp; Arrays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797151"/>
            <a:ext cx="7896225" cy="1536973"/>
          </a:xfrm>
        </p:spPr>
        <p:txBody>
          <a:bodyPr/>
          <a:lstStyle/>
          <a:p>
            <a:r>
              <a:rPr lang="en-US" dirty="0" err="1" smtClean="0"/>
              <a:t>Cmp</a:t>
            </a:r>
            <a:r>
              <a:rPr lang="en-US" dirty="0" smtClean="0"/>
              <a:t>: Compiles (Y/N)</a:t>
            </a:r>
          </a:p>
          <a:p>
            <a:r>
              <a:rPr lang="en-US" dirty="0" smtClean="0"/>
              <a:t>Bad: Possible bad pointer reference (Y/N)</a:t>
            </a:r>
          </a:p>
          <a:p>
            <a:r>
              <a:rPr lang="en-US" dirty="0" smtClean="0"/>
              <a:t>Size: Value returned by </a:t>
            </a:r>
            <a:r>
              <a:rPr lang="en-US" dirty="0" err="1" smtClean="0">
                <a:latin typeface="Courier New"/>
                <a:cs typeface="Courier New"/>
              </a:rPr>
              <a:t>sizeof</a:t>
            </a:r>
            <a:endParaRPr lang="en-US" dirty="0" smtClean="0">
              <a:latin typeface="Courier New"/>
              <a:cs typeface="Courier New"/>
            </a:endParaRPr>
          </a:p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0256003"/>
              </p:ext>
            </p:extLst>
          </p:nvPr>
        </p:nvGraphicFramePr>
        <p:xfrm>
          <a:off x="467544" y="1340768"/>
          <a:ext cx="5813008" cy="149776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53252"/>
                <a:gridCol w="726626"/>
                <a:gridCol w="726626"/>
                <a:gridCol w="726626"/>
                <a:gridCol w="726626"/>
                <a:gridCol w="726626"/>
                <a:gridCol w="726626"/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 smtClean="0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lang="en-US" b="1" i="1" dirty="0" smtClean="0">
                          <a:latin typeface="Courier New"/>
                          <a:cs typeface="Courier New"/>
                        </a:rPr>
                        <a:t>n</a:t>
                      </a:r>
                      <a:endParaRPr lang="en-US" b="1" i="1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*A</a:t>
                      </a:r>
                      <a:r>
                        <a:rPr lang="en-US" b="1" i="1" dirty="0" smtClean="0">
                          <a:latin typeface="Courier New"/>
                          <a:cs typeface="Courier New"/>
                        </a:rPr>
                        <a:t>n</a:t>
                      </a:r>
                      <a:endParaRPr lang="en-US" b="1" i="1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A1[3]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12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*A2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4" name="Group 53"/>
          <p:cNvGrpSpPr/>
          <p:nvPr/>
        </p:nvGrpSpPr>
        <p:grpSpPr>
          <a:xfrm>
            <a:off x="467544" y="3140968"/>
            <a:ext cx="4002918" cy="770602"/>
            <a:chOff x="1979712" y="3140968"/>
            <a:chExt cx="4002918" cy="770602"/>
          </a:xfrm>
        </p:grpSpPr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5076056" y="3645024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37" name="Rectangle 26"/>
            <p:cNvSpPr>
              <a:spLocks noChangeArrowheads="1"/>
            </p:cNvSpPr>
            <p:nvPr/>
          </p:nvSpPr>
          <p:spPr bwMode="auto">
            <a:xfrm>
              <a:off x="2555776" y="321297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0" name="Rectangle 27"/>
            <p:cNvSpPr>
              <a:spLocks noChangeArrowheads="1"/>
            </p:cNvSpPr>
            <p:nvPr/>
          </p:nvSpPr>
          <p:spPr bwMode="auto">
            <a:xfrm>
              <a:off x="2555776" y="364502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3" name="Text Box 33"/>
            <p:cNvSpPr txBox="1">
              <a:spLocks noChangeArrowheads="1"/>
            </p:cNvSpPr>
            <p:nvPr/>
          </p:nvSpPr>
          <p:spPr bwMode="auto">
            <a:xfrm>
              <a:off x="1979712" y="3140968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 smtClean="0">
                  <a:latin typeface="Courier New"/>
                  <a:cs typeface="Courier New"/>
                </a:rPr>
                <a:t>A1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45" name="Text Box 33"/>
            <p:cNvSpPr txBox="1">
              <a:spLocks noChangeArrowheads="1"/>
            </p:cNvSpPr>
            <p:nvPr/>
          </p:nvSpPr>
          <p:spPr bwMode="auto">
            <a:xfrm>
              <a:off x="1979712" y="3573016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 smtClean="0">
                  <a:latin typeface="Courier New"/>
                  <a:cs typeface="Courier New"/>
                </a:rPr>
                <a:t>A2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3441576" y="321297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7" name="Rectangle 26"/>
            <p:cNvSpPr>
              <a:spLocks noChangeArrowheads="1"/>
            </p:cNvSpPr>
            <p:nvPr/>
          </p:nvSpPr>
          <p:spPr bwMode="auto">
            <a:xfrm>
              <a:off x="4355976" y="321297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cxnSp>
          <p:nvCxnSpPr>
            <p:cNvPr id="49" name="Straight Arrow Connector 48"/>
            <p:cNvCxnSpPr>
              <a:endCxn id="29" idx="1"/>
            </p:cNvCxnSpPr>
            <p:nvPr/>
          </p:nvCxnSpPr>
          <p:spPr bwMode="auto">
            <a:xfrm>
              <a:off x="3419872" y="3759506"/>
              <a:ext cx="1656184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</p:grpSp>
      <p:grpSp>
        <p:nvGrpSpPr>
          <p:cNvPr id="38" name="Group 37"/>
          <p:cNvGrpSpPr/>
          <p:nvPr/>
        </p:nvGrpSpPr>
        <p:grpSpPr>
          <a:xfrm>
            <a:off x="5220072" y="3140968"/>
            <a:ext cx="3701008" cy="1202650"/>
            <a:chOff x="5364088" y="5610726"/>
            <a:chExt cx="3701008" cy="1202650"/>
          </a:xfrm>
        </p:grpSpPr>
        <p:sp>
          <p:nvSpPr>
            <p:cNvPr id="39" name="Rectangle 26"/>
            <p:cNvSpPr>
              <a:spLocks noChangeArrowheads="1"/>
            </p:cNvSpPr>
            <p:nvPr/>
          </p:nvSpPr>
          <p:spPr bwMode="auto">
            <a:xfrm>
              <a:off x="7236296" y="6258798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1" name="Rectangle 27"/>
            <p:cNvSpPr>
              <a:spLocks noChangeArrowheads="1"/>
            </p:cNvSpPr>
            <p:nvPr/>
          </p:nvSpPr>
          <p:spPr bwMode="auto">
            <a:xfrm>
              <a:off x="7236296" y="5970766"/>
              <a:ext cx="1828800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2" name="Text Box 33"/>
            <p:cNvSpPr txBox="1">
              <a:spLocks noChangeArrowheads="1"/>
            </p:cNvSpPr>
            <p:nvPr/>
          </p:nvSpPr>
          <p:spPr bwMode="auto">
            <a:xfrm>
              <a:off x="5364088" y="6186790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 smtClean="0">
                  <a:latin typeface="Calibri" pitchFamily="-96" charset="0"/>
                </a:rPr>
                <a:t>Allocated  </a:t>
              </a:r>
              <a:r>
                <a:rPr lang="en-US" sz="1600" b="0" dirty="0" err="1" smtClean="0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44" name="Rectangle 27"/>
            <p:cNvSpPr>
              <a:spLocks noChangeArrowheads="1"/>
            </p:cNvSpPr>
            <p:nvPr/>
          </p:nvSpPr>
          <p:spPr bwMode="auto">
            <a:xfrm>
              <a:off x="7236296" y="568273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8" name="Text Box 33"/>
            <p:cNvSpPr txBox="1">
              <a:spLocks noChangeArrowheads="1"/>
            </p:cNvSpPr>
            <p:nvPr/>
          </p:nvSpPr>
          <p:spPr bwMode="auto">
            <a:xfrm>
              <a:off x="5364088" y="5898758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 smtClean="0">
                  <a:latin typeface="Calibri" pitchFamily="-96" charset="0"/>
                </a:rPr>
                <a:t>Unallocated pointer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50" name="Text Box 33"/>
            <p:cNvSpPr txBox="1">
              <a:spLocks noChangeArrowheads="1"/>
            </p:cNvSpPr>
            <p:nvPr/>
          </p:nvSpPr>
          <p:spPr bwMode="auto">
            <a:xfrm>
              <a:off x="5364088" y="5610726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 smtClean="0">
                  <a:latin typeface="Calibri" pitchFamily="-96" charset="0"/>
                </a:rPr>
                <a:t>Allocated  pointer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51" name="Text Box 33"/>
            <p:cNvSpPr txBox="1">
              <a:spLocks noChangeArrowheads="1"/>
            </p:cNvSpPr>
            <p:nvPr/>
          </p:nvSpPr>
          <p:spPr bwMode="auto">
            <a:xfrm>
              <a:off x="5364088" y="6474822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 smtClean="0">
                  <a:latin typeface="Calibri" pitchFamily="-96" charset="0"/>
                </a:rPr>
                <a:t>Unallocated  </a:t>
              </a:r>
              <a:r>
                <a:rPr lang="en-US" sz="1600" b="0" dirty="0" err="1" smtClean="0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7236296" y="6525344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6199363"/>
      </p:ext>
    </p:extLst>
  </p:cSld>
  <p:clrMapOvr>
    <a:masterClrMapping/>
  </p:clrMapOvr>
  <p:transition xmlns:p14="http://schemas.microsoft.com/office/powerpoint/2010/main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Pointers &amp; Arrays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797151"/>
            <a:ext cx="7896225" cy="1536973"/>
          </a:xfrm>
        </p:spPr>
        <p:txBody>
          <a:bodyPr/>
          <a:lstStyle/>
          <a:p>
            <a:r>
              <a:rPr lang="en-US" dirty="0" err="1" smtClean="0"/>
              <a:t>Cmp</a:t>
            </a:r>
            <a:r>
              <a:rPr lang="en-US" dirty="0" smtClean="0"/>
              <a:t>: Compiles (Y/N)</a:t>
            </a:r>
          </a:p>
          <a:p>
            <a:r>
              <a:rPr lang="en-US" dirty="0" smtClean="0"/>
              <a:t>Bad: Possible bad pointer reference (Y/N)</a:t>
            </a:r>
          </a:p>
          <a:p>
            <a:r>
              <a:rPr lang="en-US" dirty="0" smtClean="0"/>
              <a:t>Size: Value returned by </a:t>
            </a:r>
            <a:r>
              <a:rPr lang="en-US" dirty="0" err="1" smtClean="0">
                <a:latin typeface="Courier New"/>
                <a:cs typeface="Courier New"/>
              </a:rPr>
              <a:t>sizeof</a:t>
            </a:r>
            <a:endParaRPr lang="en-US" dirty="0" smtClean="0">
              <a:latin typeface="Courier New"/>
              <a:cs typeface="Courier New"/>
            </a:endParaRPr>
          </a:p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306215"/>
              </p:ext>
            </p:extLst>
          </p:nvPr>
        </p:nvGraphicFramePr>
        <p:xfrm>
          <a:off x="539552" y="1556792"/>
          <a:ext cx="7992886" cy="26560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53252"/>
                <a:gridCol w="726626"/>
                <a:gridCol w="726626"/>
                <a:gridCol w="726626"/>
                <a:gridCol w="726626"/>
                <a:gridCol w="726626"/>
                <a:gridCol w="726626"/>
                <a:gridCol w="726626"/>
                <a:gridCol w="726626"/>
                <a:gridCol w="726626"/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 smtClean="0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lang="en-US" b="1" i="1" dirty="0" smtClean="0">
                          <a:latin typeface="Courier New"/>
                          <a:cs typeface="Courier New"/>
                        </a:rPr>
                        <a:t>n</a:t>
                      </a:r>
                      <a:endParaRPr lang="en-US" b="1" i="1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*A</a:t>
                      </a:r>
                      <a:r>
                        <a:rPr lang="en-US" b="1" i="1" dirty="0" smtClean="0">
                          <a:latin typeface="Courier New"/>
                          <a:cs typeface="Courier New"/>
                        </a:rPr>
                        <a:t>n</a:t>
                      </a:r>
                      <a:endParaRPr lang="en-US" b="1" i="1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**A</a:t>
                      </a:r>
                      <a:r>
                        <a:rPr lang="en-US" b="1" i="1" dirty="0" smtClean="0">
                          <a:latin typeface="Courier New"/>
                          <a:cs typeface="Courier New"/>
                        </a:rPr>
                        <a:t>n</a:t>
                      </a:r>
                      <a:endParaRPr lang="en-US" b="1" i="1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A1[3]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*A2[3]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</a:t>
                      </a:r>
                    </a:p>
                    <a:p>
                      <a:pPr algn="l"/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(*A3)[3]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(*A4[3])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0277161"/>
      </p:ext>
    </p:extLst>
  </p:cSld>
  <p:clrMapOvr>
    <a:masterClrMapping/>
  </p:clrMapOvr>
  <p:transition xmlns:p14="http://schemas.microsoft.com/office/powerpoint/2010/main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Pointers &amp; Arrays #2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0861791"/>
              </p:ext>
            </p:extLst>
          </p:nvPr>
        </p:nvGraphicFramePr>
        <p:xfrm>
          <a:off x="539552" y="1124744"/>
          <a:ext cx="7992886" cy="26560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53252"/>
                <a:gridCol w="726626"/>
                <a:gridCol w="726626"/>
                <a:gridCol w="726626"/>
                <a:gridCol w="726626"/>
                <a:gridCol w="726626"/>
                <a:gridCol w="726626"/>
                <a:gridCol w="726626"/>
                <a:gridCol w="726626"/>
                <a:gridCol w="726626"/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 smtClean="0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lang="en-US" b="1" i="1" dirty="0" smtClean="0">
                          <a:latin typeface="Courier New"/>
                          <a:cs typeface="Courier New"/>
                        </a:rPr>
                        <a:t>n</a:t>
                      </a:r>
                      <a:endParaRPr lang="en-US" b="1" i="1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*A</a:t>
                      </a:r>
                      <a:r>
                        <a:rPr lang="en-US" b="1" i="1" dirty="0" smtClean="0">
                          <a:latin typeface="Courier New"/>
                          <a:cs typeface="Courier New"/>
                        </a:rPr>
                        <a:t>n</a:t>
                      </a:r>
                      <a:endParaRPr lang="en-US" b="1" i="1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**A</a:t>
                      </a:r>
                      <a:r>
                        <a:rPr lang="en-US" b="1" i="1" dirty="0" smtClean="0">
                          <a:latin typeface="Courier New"/>
                          <a:cs typeface="Courier New"/>
                        </a:rPr>
                        <a:t>n</a:t>
                      </a:r>
                      <a:endParaRPr lang="en-US" b="1" i="1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A1[3]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12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-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-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*A2[3]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24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</a:t>
                      </a:r>
                    </a:p>
                    <a:p>
                      <a:pPr algn="l"/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(*A3)[3]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12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(*A4[3])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24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8" name="Group 57"/>
          <p:cNvGrpSpPr/>
          <p:nvPr/>
        </p:nvGrpSpPr>
        <p:grpSpPr>
          <a:xfrm>
            <a:off x="467544" y="3861048"/>
            <a:ext cx="3290664" cy="338554"/>
            <a:chOff x="467544" y="3861048"/>
            <a:chExt cx="3290664" cy="338554"/>
          </a:xfrm>
        </p:grpSpPr>
        <p:sp>
          <p:nvSpPr>
            <p:cNvPr id="16" name="Rectangle 26"/>
            <p:cNvSpPr>
              <a:spLocks noChangeArrowheads="1"/>
            </p:cNvSpPr>
            <p:nvPr/>
          </p:nvSpPr>
          <p:spPr bwMode="auto">
            <a:xfrm>
              <a:off x="1043608" y="393305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8" name="Text Box 33"/>
            <p:cNvSpPr txBox="1">
              <a:spLocks noChangeArrowheads="1"/>
            </p:cNvSpPr>
            <p:nvPr/>
          </p:nvSpPr>
          <p:spPr bwMode="auto">
            <a:xfrm>
              <a:off x="467544" y="3861048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 smtClean="0">
                  <a:latin typeface="Courier New"/>
                  <a:cs typeface="Courier New"/>
                </a:rPr>
                <a:t>A1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20" name="Rectangle 26"/>
            <p:cNvSpPr>
              <a:spLocks noChangeArrowheads="1"/>
            </p:cNvSpPr>
            <p:nvPr/>
          </p:nvSpPr>
          <p:spPr bwMode="auto">
            <a:xfrm>
              <a:off x="1929408" y="393305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21" name="Rectangle 26"/>
            <p:cNvSpPr>
              <a:spLocks noChangeArrowheads="1"/>
            </p:cNvSpPr>
            <p:nvPr/>
          </p:nvSpPr>
          <p:spPr bwMode="auto">
            <a:xfrm>
              <a:off x="2843808" y="393305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0" y="4293096"/>
            <a:ext cx="6472808" cy="733020"/>
            <a:chOff x="0" y="4293096"/>
            <a:chExt cx="6472808" cy="733020"/>
          </a:xfrm>
        </p:grpSpPr>
        <p:sp>
          <p:nvSpPr>
            <p:cNvPr id="15" name="Rectangle 27"/>
            <p:cNvSpPr>
              <a:spLocks noChangeArrowheads="1"/>
            </p:cNvSpPr>
            <p:nvPr/>
          </p:nvSpPr>
          <p:spPr bwMode="auto">
            <a:xfrm>
              <a:off x="1433178" y="4797152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1043608" y="436510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9" name="Text Box 33"/>
            <p:cNvSpPr txBox="1">
              <a:spLocks noChangeArrowheads="1"/>
            </p:cNvSpPr>
            <p:nvPr/>
          </p:nvSpPr>
          <p:spPr bwMode="auto">
            <a:xfrm>
              <a:off x="0" y="4293096"/>
              <a:ext cx="954088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 smtClean="0">
                  <a:latin typeface="Courier New"/>
                  <a:cs typeface="Courier New"/>
                </a:rPr>
                <a:t>A2/A4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>
              <a:off x="1907704" y="4509120"/>
              <a:ext cx="0" cy="28803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  <p:sp>
          <p:nvSpPr>
            <p:cNvPr id="23" name="Rectangle 27"/>
            <p:cNvSpPr>
              <a:spLocks noChangeArrowheads="1"/>
            </p:cNvSpPr>
            <p:nvPr/>
          </p:nvSpPr>
          <p:spPr bwMode="auto">
            <a:xfrm>
              <a:off x="2843808" y="436510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24" name="Rectangle 27"/>
            <p:cNvSpPr>
              <a:spLocks noChangeArrowheads="1"/>
            </p:cNvSpPr>
            <p:nvPr/>
          </p:nvSpPr>
          <p:spPr bwMode="auto">
            <a:xfrm>
              <a:off x="4644008" y="436510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275856" y="4797152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 bwMode="auto">
            <a:xfrm>
              <a:off x="3750382" y="4509120"/>
              <a:ext cx="0" cy="28803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  <p:sp>
          <p:nvSpPr>
            <p:cNvPr id="38" name="Rectangle 27"/>
            <p:cNvSpPr>
              <a:spLocks noChangeArrowheads="1"/>
            </p:cNvSpPr>
            <p:nvPr/>
          </p:nvSpPr>
          <p:spPr bwMode="auto">
            <a:xfrm>
              <a:off x="5118534" y="4797152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 bwMode="auto">
            <a:xfrm>
              <a:off x="5593060" y="4509120"/>
              <a:ext cx="0" cy="28803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</p:grpSp>
      <p:grpSp>
        <p:nvGrpSpPr>
          <p:cNvPr id="3" name="Group 2"/>
          <p:cNvGrpSpPr/>
          <p:nvPr/>
        </p:nvGrpSpPr>
        <p:grpSpPr>
          <a:xfrm>
            <a:off x="5364088" y="5610726"/>
            <a:ext cx="3701008" cy="1202650"/>
            <a:chOff x="5364088" y="5610726"/>
            <a:chExt cx="3701008" cy="1202650"/>
          </a:xfrm>
        </p:grpSpPr>
        <p:sp>
          <p:nvSpPr>
            <p:cNvPr id="7" name="Rectangle 26"/>
            <p:cNvSpPr>
              <a:spLocks noChangeArrowheads="1"/>
            </p:cNvSpPr>
            <p:nvPr/>
          </p:nvSpPr>
          <p:spPr bwMode="auto">
            <a:xfrm>
              <a:off x="7236296" y="6258798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8" name="Rectangle 27"/>
            <p:cNvSpPr>
              <a:spLocks noChangeArrowheads="1"/>
            </p:cNvSpPr>
            <p:nvPr/>
          </p:nvSpPr>
          <p:spPr bwMode="auto">
            <a:xfrm>
              <a:off x="7236296" y="5970766"/>
              <a:ext cx="1828800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9" name="Text Box 33"/>
            <p:cNvSpPr txBox="1">
              <a:spLocks noChangeArrowheads="1"/>
            </p:cNvSpPr>
            <p:nvPr/>
          </p:nvSpPr>
          <p:spPr bwMode="auto">
            <a:xfrm>
              <a:off x="5364088" y="6186790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 smtClean="0">
                  <a:latin typeface="Calibri" pitchFamily="-96" charset="0"/>
                </a:rPr>
                <a:t>Allocated  </a:t>
              </a:r>
              <a:r>
                <a:rPr lang="en-US" sz="1600" b="0" dirty="0" err="1" smtClean="0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10" name="Rectangle 27"/>
            <p:cNvSpPr>
              <a:spLocks noChangeArrowheads="1"/>
            </p:cNvSpPr>
            <p:nvPr/>
          </p:nvSpPr>
          <p:spPr bwMode="auto">
            <a:xfrm>
              <a:off x="7236296" y="568273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1" name="Text Box 33"/>
            <p:cNvSpPr txBox="1">
              <a:spLocks noChangeArrowheads="1"/>
            </p:cNvSpPr>
            <p:nvPr/>
          </p:nvSpPr>
          <p:spPr bwMode="auto">
            <a:xfrm>
              <a:off x="5364088" y="5898758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 smtClean="0">
                  <a:latin typeface="Calibri" pitchFamily="-96" charset="0"/>
                </a:rPr>
                <a:t>Unallocated pointer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12" name="Text Box 33"/>
            <p:cNvSpPr txBox="1">
              <a:spLocks noChangeArrowheads="1"/>
            </p:cNvSpPr>
            <p:nvPr/>
          </p:nvSpPr>
          <p:spPr bwMode="auto">
            <a:xfrm>
              <a:off x="5364088" y="5610726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 smtClean="0">
                  <a:latin typeface="Calibri" pitchFamily="-96" charset="0"/>
                </a:rPr>
                <a:t>Allocated  pointer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13" name="Text Box 33"/>
            <p:cNvSpPr txBox="1">
              <a:spLocks noChangeArrowheads="1"/>
            </p:cNvSpPr>
            <p:nvPr/>
          </p:nvSpPr>
          <p:spPr bwMode="auto">
            <a:xfrm>
              <a:off x="5364088" y="6474822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 smtClean="0">
                  <a:latin typeface="Calibri" pitchFamily="-96" charset="0"/>
                </a:rPr>
                <a:t>Unallocated  </a:t>
              </a:r>
              <a:r>
                <a:rPr lang="en-US" sz="1600" b="0" dirty="0" err="1" smtClean="0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40" name="Rectangle 27"/>
            <p:cNvSpPr>
              <a:spLocks noChangeArrowheads="1"/>
            </p:cNvSpPr>
            <p:nvPr/>
          </p:nvSpPr>
          <p:spPr bwMode="auto">
            <a:xfrm>
              <a:off x="7236296" y="6525344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67544" y="5157192"/>
            <a:ext cx="5803118" cy="338554"/>
            <a:chOff x="467544" y="5157192"/>
            <a:chExt cx="5803118" cy="338554"/>
          </a:xfrm>
        </p:grpSpPr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043608" y="5229200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9" name="Text Box 33"/>
            <p:cNvSpPr txBox="1">
              <a:spLocks noChangeArrowheads="1"/>
            </p:cNvSpPr>
            <p:nvPr/>
          </p:nvSpPr>
          <p:spPr bwMode="auto">
            <a:xfrm>
              <a:off x="467544" y="5157192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 smtClean="0">
                  <a:latin typeface="Courier New"/>
                  <a:cs typeface="Courier New"/>
                </a:rPr>
                <a:t>A3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52" name="Straight Arrow Connector 51"/>
            <p:cNvCxnSpPr>
              <a:endCxn id="45" idx="1"/>
            </p:cNvCxnSpPr>
            <p:nvPr/>
          </p:nvCxnSpPr>
          <p:spPr bwMode="auto">
            <a:xfrm>
              <a:off x="1907704" y="5343682"/>
              <a:ext cx="1656184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  <p:grpSp>
          <p:nvGrpSpPr>
            <p:cNvPr id="4" name="Group 3"/>
            <p:cNvGrpSpPr/>
            <p:nvPr/>
          </p:nvGrpSpPr>
          <p:grpSpPr>
            <a:xfrm>
              <a:off x="3563888" y="5229200"/>
              <a:ext cx="2706774" cy="228964"/>
              <a:chOff x="3563888" y="5229200"/>
              <a:chExt cx="2706774" cy="228964"/>
            </a:xfrm>
          </p:grpSpPr>
          <p:sp>
            <p:nvSpPr>
              <p:cNvPr id="42" name="Rectangle 27"/>
              <p:cNvSpPr>
                <a:spLocks noChangeArrowheads="1"/>
              </p:cNvSpPr>
              <p:nvPr/>
            </p:nvSpPr>
            <p:spPr bwMode="auto">
              <a:xfrm>
                <a:off x="4457514" y="5229200"/>
                <a:ext cx="906574" cy="2289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5" name="Rectangle 27"/>
              <p:cNvSpPr>
                <a:spLocks noChangeArrowheads="1"/>
              </p:cNvSpPr>
              <p:nvPr/>
            </p:nvSpPr>
            <p:spPr bwMode="auto">
              <a:xfrm>
                <a:off x="3563888" y="5229200"/>
                <a:ext cx="906574" cy="2289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3" name="Rectangle 27"/>
              <p:cNvSpPr>
                <a:spLocks noChangeArrowheads="1"/>
              </p:cNvSpPr>
              <p:nvPr/>
            </p:nvSpPr>
            <p:spPr bwMode="auto">
              <a:xfrm>
                <a:off x="5364088" y="5229200"/>
                <a:ext cx="906574" cy="2289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1" name="Rectangle 27"/>
              <p:cNvSpPr>
                <a:spLocks noChangeArrowheads="1"/>
              </p:cNvSpPr>
              <p:nvPr/>
            </p:nvSpPr>
            <p:spPr bwMode="auto">
              <a:xfrm>
                <a:off x="3563888" y="5229200"/>
                <a:ext cx="2706774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35337979"/>
      </p:ext>
    </p:extLst>
  </p:cSld>
  <p:clrMapOvr>
    <a:masterClrMapping/>
  </p:clrMapOvr>
  <p:transition xmlns:p14="http://schemas.microsoft.com/office/powerpoint/2010/main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Pointers &amp; Arrays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85" y="4028664"/>
            <a:ext cx="3671069" cy="1536973"/>
          </a:xfrm>
        </p:spPr>
        <p:txBody>
          <a:bodyPr/>
          <a:lstStyle/>
          <a:p>
            <a:r>
              <a:rPr lang="en-US" dirty="0" err="1" smtClean="0"/>
              <a:t>Cmp</a:t>
            </a:r>
            <a:r>
              <a:rPr lang="en-US" dirty="0" smtClean="0"/>
              <a:t>: Compiles (Y/N)</a:t>
            </a:r>
          </a:p>
          <a:p>
            <a:r>
              <a:rPr lang="en-US" dirty="0" smtClean="0"/>
              <a:t>Bad: Possible bad pointer reference (Y/N)</a:t>
            </a:r>
          </a:p>
          <a:p>
            <a:r>
              <a:rPr lang="en-US" dirty="0" smtClean="0"/>
              <a:t>Size: Value returned by </a:t>
            </a:r>
            <a:r>
              <a:rPr lang="en-US" dirty="0" err="1" smtClean="0">
                <a:latin typeface="Courier New"/>
                <a:cs typeface="Courier New"/>
              </a:rPr>
              <a:t>sizeof</a:t>
            </a:r>
            <a:endParaRPr lang="en-US" dirty="0" smtClean="0">
              <a:latin typeface="Courier New"/>
              <a:cs typeface="Courier New"/>
            </a:endParaRPr>
          </a:p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1841699"/>
              </p:ext>
            </p:extLst>
          </p:nvPr>
        </p:nvGraphicFramePr>
        <p:xfrm>
          <a:off x="464749" y="1197678"/>
          <a:ext cx="7896228" cy="262109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29610"/>
                <a:gridCol w="607402"/>
                <a:gridCol w="607402"/>
                <a:gridCol w="607402"/>
                <a:gridCol w="607402"/>
                <a:gridCol w="607402"/>
                <a:gridCol w="607402"/>
                <a:gridCol w="607402"/>
                <a:gridCol w="607402"/>
                <a:gridCol w="607402"/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 smtClean="0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lang="en-US" b="1" i="1" dirty="0" smtClean="0">
                          <a:latin typeface="Courier New"/>
                          <a:cs typeface="Courier New"/>
                        </a:rPr>
                        <a:t>n</a:t>
                      </a:r>
                      <a:endParaRPr lang="en-US" b="1" i="1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*A</a:t>
                      </a:r>
                      <a:r>
                        <a:rPr lang="en-US" b="1" i="1" dirty="0" smtClean="0">
                          <a:latin typeface="Courier New"/>
                          <a:cs typeface="Courier New"/>
                        </a:rPr>
                        <a:t>n</a:t>
                      </a:r>
                      <a:endParaRPr lang="en-US" b="1" i="1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**A</a:t>
                      </a:r>
                      <a:r>
                        <a:rPr lang="en-US" b="1" i="1" dirty="0" smtClean="0">
                          <a:latin typeface="Courier New"/>
                          <a:cs typeface="Courier New"/>
                        </a:rPr>
                        <a:t>n</a:t>
                      </a:r>
                      <a:endParaRPr lang="en-US" b="1" i="1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A1[3][5]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*A2[3][5]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(*A3)[3][5]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*(A4[3][5])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(*A5[3])[5]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6597782"/>
              </p:ext>
            </p:extLst>
          </p:nvPr>
        </p:nvGraphicFramePr>
        <p:xfrm>
          <a:off x="4109161" y="3974969"/>
          <a:ext cx="4251816" cy="262109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29610"/>
                <a:gridCol w="607402"/>
                <a:gridCol w="607402"/>
                <a:gridCol w="607402"/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 smtClean="0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***A</a:t>
                      </a:r>
                      <a:r>
                        <a:rPr lang="en-US" b="1" i="1" dirty="0" smtClean="0">
                          <a:latin typeface="Courier New"/>
                          <a:cs typeface="Courier New"/>
                        </a:rPr>
                        <a:t>n</a:t>
                      </a:r>
                      <a:endParaRPr lang="en-US" b="1" i="1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A1[3][5]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*A2[3][5]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(*A3)[3][5]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*(A4[3][5])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(*A5[3])[5]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259591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403689"/>
              </p:ext>
            </p:extLst>
          </p:nvPr>
        </p:nvGraphicFramePr>
        <p:xfrm>
          <a:off x="5652120" y="606284"/>
          <a:ext cx="2429610" cy="22466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29610"/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latin typeface="Calibri"/>
                          <a:cs typeface="Calibri"/>
                        </a:rPr>
                        <a:t>Declaration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A1[3][5]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*A2[3][5]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(*A3)[3][5]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*(A4[3][5])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(*A5[3])[5]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 Box 33"/>
          <p:cNvSpPr txBox="1">
            <a:spLocks noChangeArrowheads="1"/>
          </p:cNvSpPr>
          <p:nvPr/>
        </p:nvSpPr>
        <p:spPr bwMode="auto">
          <a:xfrm>
            <a:off x="107504" y="3068960"/>
            <a:ext cx="1080120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dirty="0" smtClean="0">
                <a:latin typeface="Courier New"/>
                <a:cs typeface="Courier New"/>
              </a:rPr>
              <a:t>A2/A4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7" name="Rectangle 27"/>
          <p:cNvSpPr>
            <a:spLocks noChangeArrowheads="1"/>
          </p:cNvSpPr>
          <p:nvPr/>
        </p:nvSpPr>
        <p:spPr bwMode="auto">
          <a:xfrm>
            <a:off x="78904" y="3429000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943000" y="3543482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41" name="Rectangle 27"/>
          <p:cNvSpPr>
            <a:spLocks noChangeArrowheads="1"/>
          </p:cNvSpPr>
          <p:nvPr/>
        </p:nvSpPr>
        <p:spPr bwMode="auto">
          <a:xfrm>
            <a:off x="1879104" y="3429000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2743200" y="3543482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44" name="Rectangle 27"/>
          <p:cNvSpPr>
            <a:spLocks noChangeArrowheads="1"/>
          </p:cNvSpPr>
          <p:nvPr/>
        </p:nvSpPr>
        <p:spPr bwMode="auto">
          <a:xfrm>
            <a:off x="3679304" y="3429000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45" name="Straight Arrow Connector 44"/>
          <p:cNvCxnSpPr/>
          <p:nvPr/>
        </p:nvCxnSpPr>
        <p:spPr bwMode="auto">
          <a:xfrm>
            <a:off x="4543400" y="3543482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47" name="Rectangle 27"/>
          <p:cNvSpPr>
            <a:spLocks noChangeArrowheads="1"/>
          </p:cNvSpPr>
          <p:nvPr/>
        </p:nvSpPr>
        <p:spPr bwMode="auto">
          <a:xfrm>
            <a:off x="5479504" y="3429000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>
            <a:off x="6343600" y="3543482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50" name="Rectangle 27"/>
          <p:cNvSpPr>
            <a:spLocks noChangeArrowheads="1"/>
          </p:cNvSpPr>
          <p:nvPr/>
        </p:nvSpPr>
        <p:spPr bwMode="auto">
          <a:xfrm>
            <a:off x="7279704" y="3429000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51" name="Straight Arrow Connector 50"/>
          <p:cNvCxnSpPr/>
          <p:nvPr/>
        </p:nvCxnSpPr>
        <p:spPr bwMode="auto">
          <a:xfrm>
            <a:off x="8143800" y="3543482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53" name="Rectangle 27"/>
          <p:cNvSpPr>
            <a:spLocks noChangeArrowheads="1"/>
          </p:cNvSpPr>
          <p:nvPr/>
        </p:nvSpPr>
        <p:spPr bwMode="auto">
          <a:xfrm>
            <a:off x="78904" y="3645024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943000" y="3759506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56" name="Rectangle 27"/>
          <p:cNvSpPr>
            <a:spLocks noChangeArrowheads="1"/>
          </p:cNvSpPr>
          <p:nvPr/>
        </p:nvSpPr>
        <p:spPr bwMode="auto">
          <a:xfrm>
            <a:off x="1879104" y="3645024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57" name="Straight Arrow Connector 56"/>
          <p:cNvCxnSpPr/>
          <p:nvPr/>
        </p:nvCxnSpPr>
        <p:spPr bwMode="auto">
          <a:xfrm>
            <a:off x="2743200" y="3759506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59" name="Rectangle 27"/>
          <p:cNvSpPr>
            <a:spLocks noChangeArrowheads="1"/>
          </p:cNvSpPr>
          <p:nvPr/>
        </p:nvSpPr>
        <p:spPr bwMode="auto">
          <a:xfrm>
            <a:off x="3679304" y="3645024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60" name="Straight Arrow Connector 59"/>
          <p:cNvCxnSpPr/>
          <p:nvPr/>
        </p:nvCxnSpPr>
        <p:spPr bwMode="auto">
          <a:xfrm>
            <a:off x="4543400" y="3759506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62" name="Rectangle 27"/>
          <p:cNvSpPr>
            <a:spLocks noChangeArrowheads="1"/>
          </p:cNvSpPr>
          <p:nvPr/>
        </p:nvSpPr>
        <p:spPr bwMode="auto">
          <a:xfrm>
            <a:off x="5479504" y="3645024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63" name="Straight Arrow Connector 62"/>
          <p:cNvCxnSpPr/>
          <p:nvPr/>
        </p:nvCxnSpPr>
        <p:spPr bwMode="auto">
          <a:xfrm>
            <a:off x="6343600" y="3759506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65" name="Rectangle 27"/>
          <p:cNvSpPr>
            <a:spLocks noChangeArrowheads="1"/>
          </p:cNvSpPr>
          <p:nvPr/>
        </p:nvSpPr>
        <p:spPr bwMode="auto">
          <a:xfrm>
            <a:off x="7279704" y="3645024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66" name="Straight Arrow Connector 65"/>
          <p:cNvCxnSpPr/>
          <p:nvPr/>
        </p:nvCxnSpPr>
        <p:spPr bwMode="auto">
          <a:xfrm>
            <a:off x="8143800" y="3759506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68" name="Rectangle 27"/>
          <p:cNvSpPr>
            <a:spLocks noChangeArrowheads="1"/>
          </p:cNvSpPr>
          <p:nvPr/>
        </p:nvSpPr>
        <p:spPr bwMode="auto">
          <a:xfrm>
            <a:off x="78904" y="3861048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69" name="Straight Arrow Connector 68"/>
          <p:cNvCxnSpPr/>
          <p:nvPr/>
        </p:nvCxnSpPr>
        <p:spPr bwMode="auto">
          <a:xfrm>
            <a:off x="943000" y="3975530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71" name="Rectangle 27"/>
          <p:cNvSpPr>
            <a:spLocks noChangeArrowheads="1"/>
          </p:cNvSpPr>
          <p:nvPr/>
        </p:nvSpPr>
        <p:spPr bwMode="auto">
          <a:xfrm>
            <a:off x="1879104" y="3861048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72" name="Straight Arrow Connector 71"/>
          <p:cNvCxnSpPr/>
          <p:nvPr/>
        </p:nvCxnSpPr>
        <p:spPr bwMode="auto">
          <a:xfrm>
            <a:off x="2743200" y="3975530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74" name="Rectangle 27"/>
          <p:cNvSpPr>
            <a:spLocks noChangeArrowheads="1"/>
          </p:cNvSpPr>
          <p:nvPr/>
        </p:nvSpPr>
        <p:spPr bwMode="auto">
          <a:xfrm>
            <a:off x="3679304" y="3861048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75" name="Straight Arrow Connector 74"/>
          <p:cNvCxnSpPr/>
          <p:nvPr/>
        </p:nvCxnSpPr>
        <p:spPr bwMode="auto">
          <a:xfrm>
            <a:off x="4543400" y="3975530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77" name="Rectangle 27"/>
          <p:cNvSpPr>
            <a:spLocks noChangeArrowheads="1"/>
          </p:cNvSpPr>
          <p:nvPr/>
        </p:nvSpPr>
        <p:spPr bwMode="auto">
          <a:xfrm>
            <a:off x="5479504" y="3861048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78" name="Straight Arrow Connector 77"/>
          <p:cNvCxnSpPr/>
          <p:nvPr/>
        </p:nvCxnSpPr>
        <p:spPr bwMode="auto">
          <a:xfrm>
            <a:off x="6343600" y="3975530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80" name="Rectangle 27"/>
          <p:cNvSpPr>
            <a:spLocks noChangeArrowheads="1"/>
          </p:cNvSpPr>
          <p:nvPr/>
        </p:nvSpPr>
        <p:spPr bwMode="auto">
          <a:xfrm>
            <a:off x="7279704" y="3861048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81" name="Straight Arrow Connector 80"/>
          <p:cNvCxnSpPr/>
          <p:nvPr/>
        </p:nvCxnSpPr>
        <p:spPr bwMode="auto">
          <a:xfrm>
            <a:off x="8143800" y="3975530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grpSp>
        <p:nvGrpSpPr>
          <p:cNvPr id="180" name="Group 179"/>
          <p:cNvGrpSpPr/>
          <p:nvPr/>
        </p:nvGrpSpPr>
        <p:grpSpPr>
          <a:xfrm>
            <a:off x="107504" y="5021722"/>
            <a:ext cx="8945574" cy="1503622"/>
            <a:chOff x="107504" y="4098558"/>
            <a:chExt cx="8945574" cy="1503622"/>
          </a:xfrm>
        </p:grpSpPr>
        <p:grpSp>
          <p:nvGrpSpPr>
            <p:cNvPr id="177" name="Group 176"/>
            <p:cNvGrpSpPr/>
            <p:nvPr/>
          </p:nvGrpSpPr>
          <p:grpSpPr>
            <a:xfrm>
              <a:off x="107504" y="4437112"/>
              <a:ext cx="8945574" cy="1165068"/>
              <a:chOff x="107504" y="4437112"/>
              <a:chExt cx="8945574" cy="1165068"/>
            </a:xfrm>
          </p:grpSpPr>
          <p:sp>
            <p:nvSpPr>
              <p:cNvPr id="141" name="Rectangle 27"/>
              <p:cNvSpPr>
                <a:spLocks noChangeArrowheads="1"/>
              </p:cNvSpPr>
              <p:nvPr/>
            </p:nvSpPr>
            <p:spPr bwMode="auto">
              <a:xfrm>
                <a:off x="107504" y="4437112"/>
                <a:ext cx="1828800" cy="228964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cxnSp>
            <p:nvCxnSpPr>
              <p:cNvPr id="142" name="Straight Arrow Connector 141"/>
              <p:cNvCxnSpPr/>
              <p:nvPr/>
            </p:nvCxnSpPr>
            <p:spPr bwMode="auto">
              <a:xfrm>
                <a:off x="971600" y="4551594"/>
                <a:ext cx="0" cy="821622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oval" w="lg" len="lg"/>
                <a:tailEnd type="arrow"/>
              </a:ln>
              <a:effectLst/>
            </p:spPr>
          </p:cxnSp>
          <p:sp>
            <p:nvSpPr>
              <p:cNvPr id="139" name="Rectangle 27"/>
              <p:cNvSpPr>
                <a:spLocks noChangeArrowheads="1"/>
              </p:cNvSpPr>
              <p:nvPr/>
            </p:nvSpPr>
            <p:spPr bwMode="auto">
              <a:xfrm>
                <a:off x="1907704" y="4437112"/>
                <a:ext cx="1828800" cy="228964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cxnSp>
            <p:nvCxnSpPr>
              <p:cNvPr id="140" name="Straight Arrow Connector 139"/>
              <p:cNvCxnSpPr/>
              <p:nvPr/>
            </p:nvCxnSpPr>
            <p:spPr bwMode="auto">
              <a:xfrm>
                <a:off x="2771800" y="4551594"/>
                <a:ext cx="0" cy="533590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oval" w="lg" len="lg"/>
                <a:tailEnd type="arrow"/>
              </a:ln>
              <a:effectLst/>
            </p:spPr>
          </p:cxnSp>
          <p:sp>
            <p:nvSpPr>
              <p:cNvPr id="137" name="Rectangle 27"/>
              <p:cNvSpPr>
                <a:spLocks noChangeArrowheads="1"/>
              </p:cNvSpPr>
              <p:nvPr/>
            </p:nvSpPr>
            <p:spPr bwMode="auto">
              <a:xfrm>
                <a:off x="3707904" y="4437112"/>
                <a:ext cx="1828800" cy="228964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cxnSp>
            <p:nvCxnSpPr>
              <p:cNvPr id="138" name="Straight Arrow Connector 137"/>
              <p:cNvCxnSpPr/>
              <p:nvPr/>
            </p:nvCxnSpPr>
            <p:spPr bwMode="auto">
              <a:xfrm>
                <a:off x="4572000" y="4551594"/>
                <a:ext cx="0" cy="245558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oval" w="lg" len="lg"/>
                <a:tailEnd type="arrow"/>
              </a:ln>
              <a:effectLst/>
            </p:spPr>
          </p:cxnSp>
          <p:grpSp>
            <p:nvGrpSpPr>
              <p:cNvPr id="167" name="Group 166"/>
              <p:cNvGrpSpPr/>
              <p:nvPr/>
            </p:nvGrpSpPr>
            <p:grpSpPr>
              <a:xfrm>
                <a:off x="4572000" y="4797152"/>
                <a:ext cx="4481078" cy="228964"/>
                <a:chOff x="2267744" y="5013176"/>
                <a:chExt cx="4481078" cy="228964"/>
              </a:xfrm>
            </p:grpSpPr>
            <p:sp>
              <p:nvSpPr>
                <p:cNvPr id="150" name="Rectangle 27"/>
                <p:cNvSpPr>
                  <a:spLocks noChangeArrowheads="1"/>
                </p:cNvSpPr>
                <p:nvPr/>
              </p:nvSpPr>
              <p:spPr bwMode="auto">
                <a:xfrm>
                  <a:off x="2267744" y="501317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1" name="Rectangle 27"/>
                <p:cNvSpPr>
                  <a:spLocks noChangeArrowheads="1"/>
                </p:cNvSpPr>
                <p:nvPr/>
              </p:nvSpPr>
              <p:spPr bwMode="auto">
                <a:xfrm>
                  <a:off x="3161370" y="501317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2" name="Rectangle 27"/>
                <p:cNvSpPr>
                  <a:spLocks noChangeArrowheads="1"/>
                </p:cNvSpPr>
                <p:nvPr/>
              </p:nvSpPr>
              <p:spPr bwMode="auto">
                <a:xfrm>
                  <a:off x="4054996" y="501317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3" name="Rectangle 27"/>
                <p:cNvSpPr>
                  <a:spLocks noChangeArrowheads="1"/>
                </p:cNvSpPr>
                <p:nvPr/>
              </p:nvSpPr>
              <p:spPr bwMode="auto">
                <a:xfrm>
                  <a:off x="4948622" y="501317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4" name="Rectangle 27"/>
                <p:cNvSpPr>
                  <a:spLocks noChangeArrowheads="1"/>
                </p:cNvSpPr>
                <p:nvPr/>
              </p:nvSpPr>
              <p:spPr bwMode="auto">
                <a:xfrm>
                  <a:off x="5842248" y="501317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68" name="Group 167"/>
              <p:cNvGrpSpPr/>
              <p:nvPr/>
            </p:nvGrpSpPr>
            <p:grpSpPr>
              <a:xfrm>
                <a:off x="2771800" y="5085184"/>
                <a:ext cx="4481078" cy="228964"/>
                <a:chOff x="2267744" y="5229200"/>
                <a:chExt cx="4481078" cy="228964"/>
              </a:xfrm>
            </p:grpSpPr>
            <p:sp>
              <p:nvSpPr>
                <p:cNvPr id="155" name="Rectangle 27"/>
                <p:cNvSpPr>
                  <a:spLocks noChangeArrowheads="1"/>
                </p:cNvSpPr>
                <p:nvPr/>
              </p:nvSpPr>
              <p:spPr bwMode="auto">
                <a:xfrm>
                  <a:off x="2267744" y="522920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6" name="Rectangle 27"/>
                <p:cNvSpPr>
                  <a:spLocks noChangeArrowheads="1"/>
                </p:cNvSpPr>
                <p:nvPr/>
              </p:nvSpPr>
              <p:spPr bwMode="auto">
                <a:xfrm>
                  <a:off x="3161370" y="522920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7" name="Rectangle 27"/>
                <p:cNvSpPr>
                  <a:spLocks noChangeArrowheads="1"/>
                </p:cNvSpPr>
                <p:nvPr/>
              </p:nvSpPr>
              <p:spPr bwMode="auto">
                <a:xfrm>
                  <a:off x="4054996" y="522920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8" name="Rectangle 27"/>
                <p:cNvSpPr>
                  <a:spLocks noChangeArrowheads="1"/>
                </p:cNvSpPr>
                <p:nvPr/>
              </p:nvSpPr>
              <p:spPr bwMode="auto">
                <a:xfrm>
                  <a:off x="4948622" y="522920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9" name="Rectangle 27"/>
                <p:cNvSpPr>
                  <a:spLocks noChangeArrowheads="1"/>
                </p:cNvSpPr>
                <p:nvPr/>
              </p:nvSpPr>
              <p:spPr bwMode="auto">
                <a:xfrm>
                  <a:off x="5842248" y="522920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69" name="Group 168"/>
              <p:cNvGrpSpPr/>
              <p:nvPr/>
            </p:nvGrpSpPr>
            <p:grpSpPr>
              <a:xfrm>
                <a:off x="971600" y="5373216"/>
                <a:ext cx="4481078" cy="228964"/>
                <a:chOff x="2267744" y="5445224"/>
                <a:chExt cx="4481078" cy="228964"/>
              </a:xfrm>
            </p:grpSpPr>
            <p:sp>
              <p:nvSpPr>
                <p:cNvPr id="160" name="Rectangle 27"/>
                <p:cNvSpPr>
                  <a:spLocks noChangeArrowheads="1"/>
                </p:cNvSpPr>
                <p:nvPr/>
              </p:nvSpPr>
              <p:spPr bwMode="auto">
                <a:xfrm>
                  <a:off x="2267744" y="544522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61" name="Rectangle 27"/>
                <p:cNvSpPr>
                  <a:spLocks noChangeArrowheads="1"/>
                </p:cNvSpPr>
                <p:nvPr/>
              </p:nvSpPr>
              <p:spPr bwMode="auto">
                <a:xfrm>
                  <a:off x="3161370" y="544522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62" name="Rectangle 27"/>
                <p:cNvSpPr>
                  <a:spLocks noChangeArrowheads="1"/>
                </p:cNvSpPr>
                <p:nvPr/>
              </p:nvSpPr>
              <p:spPr bwMode="auto">
                <a:xfrm>
                  <a:off x="4054996" y="544522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63" name="Rectangle 27"/>
                <p:cNvSpPr>
                  <a:spLocks noChangeArrowheads="1"/>
                </p:cNvSpPr>
                <p:nvPr/>
              </p:nvSpPr>
              <p:spPr bwMode="auto">
                <a:xfrm>
                  <a:off x="4948622" y="544522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64" name="Rectangle 27"/>
                <p:cNvSpPr>
                  <a:spLocks noChangeArrowheads="1"/>
                </p:cNvSpPr>
                <p:nvPr/>
              </p:nvSpPr>
              <p:spPr bwMode="auto">
                <a:xfrm>
                  <a:off x="5842248" y="544522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178" name="Text Box 33"/>
            <p:cNvSpPr txBox="1">
              <a:spLocks noChangeArrowheads="1"/>
            </p:cNvSpPr>
            <p:nvPr/>
          </p:nvSpPr>
          <p:spPr bwMode="auto">
            <a:xfrm>
              <a:off x="107504" y="4098558"/>
              <a:ext cx="108012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dirty="0" smtClean="0">
                  <a:latin typeface="Courier New"/>
                  <a:cs typeface="Courier New"/>
                </a:rPr>
                <a:t>A5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</p:grpSp>
      <p:grpSp>
        <p:nvGrpSpPr>
          <p:cNvPr id="182" name="Group 181"/>
          <p:cNvGrpSpPr/>
          <p:nvPr/>
        </p:nvGrpSpPr>
        <p:grpSpPr>
          <a:xfrm>
            <a:off x="78904" y="548680"/>
            <a:ext cx="5069160" cy="1490682"/>
            <a:chOff x="-684584" y="764704"/>
            <a:chExt cx="5069160" cy="1490682"/>
          </a:xfrm>
        </p:grpSpPr>
        <p:sp>
          <p:nvSpPr>
            <p:cNvPr id="14" name="Rectangle 26"/>
            <p:cNvSpPr>
              <a:spLocks noChangeArrowheads="1"/>
            </p:cNvSpPr>
            <p:nvPr/>
          </p:nvSpPr>
          <p:spPr bwMode="auto">
            <a:xfrm>
              <a:off x="2555776" y="1700808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5" name="Rectangle 27"/>
            <p:cNvSpPr>
              <a:spLocks noChangeArrowheads="1"/>
            </p:cNvSpPr>
            <p:nvPr/>
          </p:nvSpPr>
          <p:spPr bwMode="auto">
            <a:xfrm>
              <a:off x="2555776" y="1412776"/>
              <a:ext cx="1828800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6" name="Text Box 33"/>
            <p:cNvSpPr txBox="1">
              <a:spLocks noChangeArrowheads="1"/>
            </p:cNvSpPr>
            <p:nvPr/>
          </p:nvSpPr>
          <p:spPr bwMode="auto">
            <a:xfrm>
              <a:off x="683568" y="1628800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 smtClean="0">
                  <a:latin typeface="Calibri" pitchFamily="-96" charset="0"/>
                </a:rPr>
                <a:t>Allocated  </a:t>
              </a:r>
              <a:r>
                <a:rPr lang="en-US" sz="1600" b="0" dirty="0" err="1" smtClean="0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555776" y="836712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8" name="Text Box 33"/>
            <p:cNvSpPr txBox="1">
              <a:spLocks noChangeArrowheads="1"/>
            </p:cNvSpPr>
            <p:nvPr/>
          </p:nvSpPr>
          <p:spPr bwMode="auto">
            <a:xfrm>
              <a:off x="683568" y="1340768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 smtClean="0">
                  <a:latin typeface="Calibri" pitchFamily="-96" charset="0"/>
                </a:rPr>
                <a:t>Unallocated pointer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19" name="Text Box 33"/>
            <p:cNvSpPr txBox="1">
              <a:spLocks noChangeArrowheads="1"/>
            </p:cNvSpPr>
            <p:nvPr/>
          </p:nvSpPr>
          <p:spPr bwMode="auto">
            <a:xfrm>
              <a:off x="683568" y="764704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 smtClean="0">
                  <a:latin typeface="Calibri" pitchFamily="-96" charset="0"/>
                </a:rPr>
                <a:t>Allocated  pointer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20" name="Text Box 33"/>
            <p:cNvSpPr txBox="1">
              <a:spLocks noChangeArrowheads="1"/>
            </p:cNvSpPr>
            <p:nvPr/>
          </p:nvSpPr>
          <p:spPr bwMode="auto">
            <a:xfrm>
              <a:off x="683568" y="1916832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 smtClean="0">
                  <a:latin typeface="Calibri" pitchFamily="-96" charset="0"/>
                </a:rPr>
                <a:t>Unallocated  </a:t>
              </a:r>
              <a:r>
                <a:rPr lang="en-US" sz="1600" b="0" dirty="0" err="1" smtClean="0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21" name="Rectangle 27"/>
            <p:cNvSpPr>
              <a:spLocks noChangeArrowheads="1"/>
            </p:cNvSpPr>
            <p:nvPr/>
          </p:nvSpPr>
          <p:spPr bwMode="auto">
            <a:xfrm>
              <a:off x="2555776" y="1967354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2555776" y="1124744"/>
              <a:ext cx="1828800" cy="228964"/>
              <a:chOff x="1259632" y="5661248"/>
              <a:chExt cx="1828800" cy="228964"/>
            </a:xfrm>
          </p:grpSpPr>
          <p:sp>
            <p:nvSpPr>
              <p:cNvPr id="131" name="Rectangle 27"/>
              <p:cNvSpPr>
                <a:spLocks noChangeArrowheads="1"/>
              </p:cNvSpPr>
              <p:nvPr/>
            </p:nvSpPr>
            <p:spPr bwMode="auto">
              <a:xfrm>
                <a:off x="1259632" y="5661248"/>
                <a:ext cx="1828800" cy="228964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cxnSp>
            <p:nvCxnSpPr>
              <p:cNvPr id="132" name="Straight Arrow Connector 131"/>
              <p:cNvCxnSpPr/>
              <p:nvPr/>
            </p:nvCxnSpPr>
            <p:spPr bwMode="auto">
              <a:xfrm>
                <a:off x="2123728" y="5775730"/>
                <a:ext cx="576064" cy="0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oval" w="lg" len="lg"/>
                <a:tailEnd type="arrow"/>
              </a:ln>
              <a:effectLst/>
            </p:spPr>
          </p:cxnSp>
        </p:grpSp>
        <p:sp>
          <p:nvSpPr>
            <p:cNvPr id="181" name="Text Box 33"/>
            <p:cNvSpPr txBox="1">
              <a:spLocks noChangeArrowheads="1"/>
            </p:cNvSpPr>
            <p:nvPr/>
          </p:nvSpPr>
          <p:spPr bwMode="auto">
            <a:xfrm>
              <a:off x="-684584" y="1052736"/>
              <a:ext cx="3222848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 smtClean="0">
                  <a:latin typeface="Calibri" pitchFamily="-96" charset="0"/>
                </a:rPr>
                <a:t>Allocated  pointer to unallocated </a:t>
              </a:r>
              <a:r>
                <a:rPr lang="en-US" sz="1600" b="0" dirty="0" err="1" smtClean="0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07504" y="2335940"/>
            <a:ext cx="5090864" cy="673952"/>
            <a:chOff x="107504" y="2335940"/>
            <a:chExt cx="5090864" cy="673952"/>
          </a:xfrm>
        </p:grpSpPr>
        <p:sp>
          <p:nvSpPr>
            <p:cNvPr id="8" name="Text Box 33"/>
            <p:cNvSpPr txBox="1">
              <a:spLocks noChangeArrowheads="1"/>
            </p:cNvSpPr>
            <p:nvPr/>
          </p:nvSpPr>
          <p:spPr bwMode="auto">
            <a:xfrm>
              <a:off x="107504" y="2492896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 smtClean="0">
                  <a:latin typeface="Courier New"/>
                  <a:cs typeface="Courier New"/>
                </a:rPr>
                <a:t>A1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683568" y="2335940"/>
              <a:ext cx="4514800" cy="673952"/>
              <a:chOff x="683568" y="2335940"/>
              <a:chExt cx="4514800" cy="673952"/>
            </a:xfrm>
          </p:grpSpPr>
          <p:grpSp>
            <p:nvGrpSpPr>
              <p:cNvPr id="36" name="Group 35"/>
              <p:cNvGrpSpPr/>
              <p:nvPr/>
            </p:nvGrpSpPr>
            <p:grpSpPr>
              <a:xfrm>
                <a:off x="683568" y="2348880"/>
                <a:ext cx="4514800" cy="661012"/>
                <a:chOff x="4572000" y="1556792"/>
                <a:chExt cx="4514800" cy="661012"/>
              </a:xfrm>
            </p:grpSpPr>
            <p:sp>
              <p:nvSpPr>
                <p:cNvPr id="6" name="Rectangle 26"/>
                <p:cNvSpPr>
                  <a:spLocks noChangeArrowheads="1"/>
                </p:cNvSpPr>
                <p:nvPr/>
              </p:nvSpPr>
              <p:spPr bwMode="auto">
                <a:xfrm>
                  <a:off x="4572000" y="1556792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" name="Rectangle 26"/>
                <p:cNvSpPr>
                  <a:spLocks noChangeArrowheads="1"/>
                </p:cNvSpPr>
                <p:nvPr/>
              </p:nvSpPr>
              <p:spPr bwMode="auto">
                <a:xfrm>
                  <a:off x="5457800" y="1556792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1" name="Rectangle 26"/>
                <p:cNvSpPr>
                  <a:spLocks noChangeArrowheads="1"/>
                </p:cNvSpPr>
                <p:nvPr/>
              </p:nvSpPr>
              <p:spPr bwMode="auto">
                <a:xfrm>
                  <a:off x="6372200" y="1556792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3" name="Rectangle 26"/>
                <p:cNvSpPr>
                  <a:spLocks noChangeArrowheads="1"/>
                </p:cNvSpPr>
                <p:nvPr/>
              </p:nvSpPr>
              <p:spPr bwMode="auto">
                <a:xfrm>
                  <a:off x="7258000" y="1556792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4" name="Rectangle 26"/>
                <p:cNvSpPr>
                  <a:spLocks noChangeArrowheads="1"/>
                </p:cNvSpPr>
                <p:nvPr/>
              </p:nvSpPr>
              <p:spPr bwMode="auto">
                <a:xfrm>
                  <a:off x="8172400" y="1556792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6" name="Rectangle 26"/>
                <p:cNvSpPr>
                  <a:spLocks noChangeArrowheads="1"/>
                </p:cNvSpPr>
                <p:nvPr/>
              </p:nvSpPr>
              <p:spPr bwMode="auto">
                <a:xfrm>
                  <a:off x="4572000" y="1772816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7" name="Rectangle 26"/>
                <p:cNvSpPr>
                  <a:spLocks noChangeArrowheads="1"/>
                </p:cNvSpPr>
                <p:nvPr/>
              </p:nvSpPr>
              <p:spPr bwMode="auto">
                <a:xfrm>
                  <a:off x="5457800" y="1772816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" name="Rectangle 26"/>
                <p:cNvSpPr>
                  <a:spLocks noChangeArrowheads="1"/>
                </p:cNvSpPr>
                <p:nvPr/>
              </p:nvSpPr>
              <p:spPr bwMode="auto">
                <a:xfrm>
                  <a:off x="6372200" y="1772816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Rectangle 26"/>
                <p:cNvSpPr>
                  <a:spLocks noChangeArrowheads="1"/>
                </p:cNvSpPr>
                <p:nvPr/>
              </p:nvSpPr>
              <p:spPr bwMode="auto">
                <a:xfrm>
                  <a:off x="7258000" y="1772816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Rectangle 26"/>
                <p:cNvSpPr>
                  <a:spLocks noChangeArrowheads="1"/>
                </p:cNvSpPr>
                <p:nvPr/>
              </p:nvSpPr>
              <p:spPr bwMode="auto">
                <a:xfrm>
                  <a:off x="8172400" y="1772816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1" name="Rectangle 26"/>
                <p:cNvSpPr>
                  <a:spLocks noChangeArrowheads="1"/>
                </p:cNvSpPr>
                <p:nvPr/>
              </p:nvSpPr>
              <p:spPr bwMode="auto">
                <a:xfrm>
                  <a:off x="4572000" y="1988840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2" name="Rectangle 31"/>
                <p:cNvSpPr>
                  <a:spLocks noChangeArrowheads="1"/>
                </p:cNvSpPr>
                <p:nvPr/>
              </p:nvSpPr>
              <p:spPr bwMode="auto">
                <a:xfrm>
                  <a:off x="5457800" y="1988840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3" name="Rectangle 26"/>
                <p:cNvSpPr>
                  <a:spLocks noChangeArrowheads="1"/>
                </p:cNvSpPr>
                <p:nvPr/>
              </p:nvSpPr>
              <p:spPr bwMode="auto">
                <a:xfrm>
                  <a:off x="6372200" y="1988840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4" name="Rectangle 26"/>
                <p:cNvSpPr>
                  <a:spLocks noChangeArrowheads="1"/>
                </p:cNvSpPr>
                <p:nvPr/>
              </p:nvSpPr>
              <p:spPr bwMode="auto">
                <a:xfrm>
                  <a:off x="7258000" y="1988840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5" name="Rectangle 26"/>
                <p:cNvSpPr>
                  <a:spLocks noChangeArrowheads="1"/>
                </p:cNvSpPr>
                <p:nvPr/>
              </p:nvSpPr>
              <p:spPr bwMode="auto">
                <a:xfrm>
                  <a:off x="8172400" y="1988840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9" name="Rectangle 27"/>
              <p:cNvSpPr>
                <a:spLocks noChangeArrowheads="1"/>
              </p:cNvSpPr>
              <p:nvPr/>
            </p:nvSpPr>
            <p:spPr bwMode="auto">
              <a:xfrm>
                <a:off x="683568" y="2335940"/>
                <a:ext cx="4514800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0" name="Rectangle 27"/>
              <p:cNvSpPr>
                <a:spLocks noChangeArrowheads="1"/>
              </p:cNvSpPr>
              <p:nvPr/>
            </p:nvSpPr>
            <p:spPr bwMode="auto">
              <a:xfrm>
                <a:off x="683568" y="2564904"/>
                <a:ext cx="4514800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3" name="Rectangle 27"/>
              <p:cNvSpPr>
                <a:spLocks noChangeArrowheads="1"/>
              </p:cNvSpPr>
              <p:nvPr/>
            </p:nvSpPr>
            <p:spPr bwMode="auto">
              <a:xfrm>
                <a:off x="683568" y="2780928"/>
                <a:ext cx="4514800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97" name="Group 96"/>
          <p:cNvGrpSpPr/>
          <p:nvPr/>
        </p:nvGrpSpPr>
        <p:grpSpPr>
          <a:xfrm>
            <a:off x="107504" y="4273686"/>
            <a:ext cx="7649430" cy="673952"/>
            <a:chOff x="107504" y="4273686"/>
            <a:chExt cx="7649430" cy="673952"/>
          </a:xfrm>
        </p:grpSpPr>
        <p:grpSp>
          <p:nvGrpSpPr>
            <p:cNvPr id="166" name="Group 165"/>
            <p:cNvGrpSpPr/>
            <p:nvPr/>
          </p:nvGrpSpPr>
          <p:grpSpPr>
            <a:xfrm>
              <a:off x="107504" y="4280156"/>
              <a:ext cx="7649430" cy="661012"/>
              <a:chOff x="107504" y="3573016"/>
              <a:chExt cx="7649430" cy="661012"/>
            </a:xfrm>
          </p:grpSpPr>
          <p:grpSp>
            <p:nvGrpSpPr>
              <p:cNvPr id="165" name="Group 164"/>
              <p:cNvGrpSpPr/>
              <p:nvPr/>
            </p:nvGrpSpPr>
            <p:grpSpPr>
              <a:xfrm>
                <a:off x="1187624" y="3573016"/>
                <a:ext cx="6569310" cy="661012"/>
                <a:chOff x="1187624" y="3573016"/>
                <a:chExt cx="6569310" cy="661012"/>
              </a:xfrm>
            </p:grpSpPr>
            <p:sp>
              <p:nvSpPr>
                <p:cNvPr id="5" name="Rectangle 27"/>
                <p:cNvSpPr>
                  <a:spLocks noChangeArrowheads="1"/>
                </p:cNvSpPr>
                <p:nvPr/>
              </p:nvSpPr>
              <p:spPr bwMode="auto">
                <a:xfrm>
                  <a:off x="3275856" y="357301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83" name="Rectangle 27"/>
                <p:cNvSpPr>
                  <a:spLocks noChangeArrowheads="1"/>
                </p:cNvSpPr>
                <p:nvPr/>
              </p:nvSpPr>
              <p:spPr bwMode="auto">
                <a:xfrm>
                  <a:off x="4169482" y="357301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84" name="Rectangle 27"/>
                <p:cNvSpPr>
                  <a:spLocks noChangeArrowheads="1"/>
                </p:cNvSpPr>
                <p:nvPr/>
              </p:nvSpPr>
              <p:spPr bwMode="auto">
                <a:xfrm>
                  <a:off x="5063108" y="357301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85" name="Rectangle 27"/>
                <p:cNvSpPr>
                  <a:spLocks noChangeArrowheads="1"/>
                </p:cNvSpPr>
                <p:nvPr/>
              </p:nvSpPr>
              <p:spPr bwMode="auto">
                <a:xfrm>
                  <a:off x="5956734" y="357301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86" name="Rectangle 27"/>
                <p:cNvSpPr>
                  <a:spLocks noChangeArrowheads="1"/>
                </p:cNvSpPr>
                <p:nvPr/>
              </p:nvSpPr>
              <p:spPr bwMode="auto">
                <a:xfrm>
                  <a:off x="6850360" y="357301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87" name="Rectangle 27"/>
                <p:cNvSpPr>
                  <a:spLocks noChangeArrowheads="1"/>
                </p:cNvSpPr>
                <p:nvPr/>
              </p:nvSpPr>
              <p:spPr bwMode="auto">
                <a:xfrm>
                  <a:off x="3275856" y="378904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88" name="Rectangle 27"/>
                <p:cNvSpPr>
                  <a:spLocks noChangeArrowheads="1"/>
                </p:cNvSpPr>
                <p:nvPr/>
              </p:nvSpPr>
              <p:spPr bwMode="auto">
                <a:xfrm>
                  <a:off x="4169482" y="378904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89" name="Rectangle 27"/>
                <p:cNvSpPr>
                  <a:spLocks noChangeArrowheads="1"/>
                </p:cNvSpPr>
                <p:nvPr/>
              </p:nvSpPr>
              <p:spPr bwMode="auto">
                <a:xfrm>
                  <a:off x="5063108" y="378904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90" name="Rectangle 27"/>
                <p:cNvSpPr>
                  <a:spLocks noChangeArrowheads="1"/>
                </p:cNvSpPr>
                <p:nvPr/>
              </p:nvSpPr>
              <p:spPr bwMode="auto">
                <a:xfrm>
                  <a:off x="5956734" y="378904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91" name="Rectangle 27"/>
                <p:cNvSpPr>
                  <a:spLocks noChangeArrowheads="1"/>
                </p:cNvSpPr>
                <p:nvPr/>
              </p:nvSpPr>
              <p:spPr bwMode="auto">
                <a:xfrm>
                  <a:off x="6850360" y="378904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92" name="Rectangle 27"/>
                <p:cNvSpPr>
                  <a:spLocks noChangeArrowheads="1"/>
                </p:cNvSpPr>
                <p:nvPr/>
              </p:nvSpPr>
              <p:spPr bwMode="auto">
                <a:xfrm>
                  <a:off x="3275856" y="400506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93" name="Rectangle 27"/>
                <p:cNvSpPr>
                  <a:spLocks noChangeArrowheads="1"/>
                </p:cNvSpPr>
                <p:nvPr/>
              </p:nvSpPr>
              <p:spPr bwMode="auto">
                <a:xfrm>
                  <a:off x="4169482" y="400506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94" name="Rectangle 27"/>
                <p:cNvSpPr>
                  <a:spLocks noChangeArrowheads="1"/>
                </p:cNvSpPr>
                <p:nvPr/>
              </p:nvSpPr>
              <p:spPr bwMode="auto">
                <a:xfrm>
                  <a:off x="5063108" y="400506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95" name="Rectangle 27"/>
                <p:cNvSpPr>
                  <a:spLocks noChangeArrowheads="1"/>
                </p:cNvSpPr>
                <p:nvPr/>
              </p:nvSpPr>
              <p:spPr bwMode="auto">
                <a:xfrm>
                  <a:off x="5956734" y="400506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96" name="Rectangle 27"/>
                <p:cNvSpPr>
                  <a:spLocks noChangeArrowheads="1"/>
                </p:cNvSpPr>
                <p:nvPr/>
              </p:nvSpPr>
              <p:spPr bwMode="auto">
                <a:xfrm>
                  <a:off x="6850360" y="400506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45" name="Rectangle 27"/>
                <p:cNvSpPr>
                  <a:spLocks noChangeArrowheads="1"/>
                </p:cNvSpPr>
                <p:nvPr/>
              </p:nvSpPr>
              <p:spPr bwMode="auto">
                <a:xfrm>
                  <a:off x="1187624" y="3789040"/>
                  <a:ext cx="1828800" cy="228964"/>
                </a:xfrm>
                <a:prstGeom prst="rect">
                  <a:avLst/>
                </a:prstGeom>
                <a:solidFill>
                  <a:srgbClr val="F6F5BD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cxnSp>
              <p:nvCxnSpPr>
                <p:cNvPr id="146" name="Straight Arrow Connector 145"/>
                <p:cNvCxnSpPr>
                  <a:endCxn id="87" idx="1"/>
                </p:cNvCxnSpPr>
                <p:nvPr/>
              </p:nvCxnSpPr>
              <p:spPr bwMode="auto">
                <a:xfrm>
                  <a:off x="2051720" y="3903522"/>
                  <a:ext cx="1224136" cy="0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round/>
                  <a:headEnd type="oval" w="lg" len="lg"/>
                  <a:tailEnd type="arrow"/>
                </a:ln>
                <a:effectLst/>
              </p:spPr>
            </p:cxnSp>
          </p:grpSp>
          <p:sp>
            <p:nvSpPr>
              <p:cNvPr id="148" name="Text Box 33"/>
              <p:cNvSpPr txBox="1">
                <a:spLocks noChangeArrowheads="1"/>
              </p:cNvSpPr>
              <p:nvPr/>
            </p:nvSpPr>
            <p:spPr bwMode="auto">
              <a:xfrm>
                <a:off x="107504" y="3717032"/>
                <a:ext cx="1080120" cy="338554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600" dirty="0" smtClean="0">
                    <a:latin typeface="Courier New"/>
                    <a:cs typeface="Courier New"/>
                  </a:rPr>
                  <a:t>A3</a:t>
                </a:r>
                <a:endParaRPr lang="en-US" sz="1600" dirty="0">
                  <a:latin typeface="Courier New"/>
                  <a:cs typeface="Courier New"/>
                </a:endParaRPr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3279304" y="4273686"/>
              <a:ext cx="4477630" cy="673952"/>
              <a:chOff x="3279304" y="4267216"/>
              <a:chExt cx="4514800" cy="673952"/>
            </a:xfrm>
          </p:grpSpPr>
          <p:sp>
            <p:nvSpPr>
              <p:cNvPr id="136" name="Rectangle 27"/>
              <p:cNvSpPr>
                <a:spLocks noChangeArrowheads="1"/>
              </p:cNvSpPr>
              <p:nvPr/>
            </p:nvSpPr>
            <p:spPr bwMode="auto">
              <a:xfrm>
                <a:off x="3279304" y="4267216"/>
                <a:ext cx="4514800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3" name="Rectangle 27"/>
              <p:cNvSpPr>
                <a:spLocks noChangeArrowheads="1"/>
              </p:cNvSpPr>
              <p:nvPr/>
            </p:nvSpPr>
            <p:spPr bwMode="auto">
              <a:xfrm>
                <a:off x="3279304" y="4496180"/>
                <a:ext cx="4514800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4" name="Rectangle 27"/>
              <p:cNvSpPr>
                <a:spLocks noChangeArrowheads="1"/>
              </p:cNvSpPr>
              <p:nvPr/>
            </p:nvSpPr>
            <p:spPr bwMode="auto">
              <a:xfrm>
                <a:off x="3279304" y="4712204"/>
                <a:ext cx="4514800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170" name="Rectangle 27"/>
          <p:cNvSpPr>
            <a:spLocks noChangeArrowheads="1"/>
          </p:cNvSpPr>
          <p:nvPr/>
        </p:nvSpPr>
        <p:spPr bwMode="auto">
          <a:xfrm>
            <a:off x="987707" y="6296380"/>
            <a:ext cx="4477919" cy="22896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71" name="Rectangle 27"/>
          <p:cNvSpPr>
            <a:spLocks noChangeArrowheads="1"/>
          </p:cNvSpPr>
          <p:nvPr/>
        </p:nvSpPr>
        <p:spPr bwMode="auto">
          <a:xfrm>
            <a:off x="2769177" y="6008348"/>
            <a:ext cx="4477919" cy="22896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72" name="Rectangle 27"/>
          <p:cNvSpPr>
            <a:spLocks noChangeArrowheads="1"/>
          </p:cNvSpPr>
          <p:nvPr/>
        </p:nvSpPr>
        <p:spPr bwMode="auto">
          <a:xfrm>
            <a:off x="4550647" y="5720316"/>
            <a:ext cx="4477919" cy="22896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78904" y="3407514"/>
            <a:ext cx="9029600" cy="673952"/>
            <a:chOff x="78904" y="3407514"/>
            <a:chExt cx="9029600" cy="673952"/>
          </a:xfrm>
        </p:grpSpPr>
        <p:sp>
          <p:nvSpPr>
            <p:cNvPr id="173" name="Rectangle 27"/>
            <p:cNvSpPr>
              <a:spLocks noChangeArrowheads="1"/>
            </p:cNvSpPr>
            <p:nvPr/>
          </p:nvSpPr>
          <p:spPr bwMode="auto">
            <a:xfrm>
              <a:off x="78904" y="3407514"/>
              <a:ext cx="9029600" cy="22896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74" name="Rectangle 27"/>
            <p:cNvSpPr>
              <a:spLocks noChangeArrowheads="1"/>
            </p:cNvSpPr>
            <p:nvPr/>
          </p:nvSpPr>
          <p:spPr bwMode="auto">
            <a:xfrm>
              <a:off x="78904" y="3636478"/>
              <a:ext cx="9029600" cy="22896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75" name="Rectangle 27"/>
            <p:cNvSpPr>
              <a:spLocks noChangeArrowheads="1"/>
            </p:cNvSpPr>
            <p:nvPr/>
          </p:nvSpPr>
          <p:spPr bwMode="auto">
            <a:xfrm>
              <a:off x="78904" y="3852502"/>
              <a:ext cx="9029600" cy="22896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914585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Pointers &amp; Arrays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85" y="4028664"/>
            <a:ext cx="3671069" cy="1536973"/>
          </a:xfrm>
        </p:spPr>
        <p:txBody>
          <a:bodyPr/>
          <a:lstStyle/>
          <a:p>
            <a:r>
              <a:rPr lang="en-US" dirty="0" err="1" smtClean="0"/>
              <a:t>Cmp</a:t>
            </a:r>
            <a:r>
              <a:rPr lang="en-US" dirty="0" smtClean="0"/>
              <a:t>: Compiles (Y/N)</a:t>
            </a:r>
          </a:p>
          <a:p>
            <a:r>
              <a:rPr lang="en-US" dirty="0" smtClean="0"/>
              <a:t>Bad: Possible bad pointer reference (Y/N)</a:t>
            </a:r>
          </a:p>
          <a:p>
            <a:r>
              <a:rPr lang="en-US" dirty="0" smtClean="0"/>
              <a:t>Size: Value returned by </a:t>
            </a:r>
            <a:r>
              <a:rPr lang="en-US" dirty="0" err="1" smtClean="0">
                <a:latin typeface="Courier New"/>
                <a:cs typeface="Courier New"/>
              </a:rPr>
              <a:t>sizeof</a:t>
            </a:r>
            <a:endParaRPr lang="en-US" dirty="0" smtClean="0">
              <a:latin typeface="Courier New"/>
              <a:cs typeface="Courier New"/>
            </a:endParaRPr>
          </a:p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2671693"/>
              </p:ext>
            </p:extLst>
          </p:nvPr>
        </p:nvGraphicFramePr>
        <p:xfrm>
          <a:off x="464749" y="1197678"/>
          <a:ext cx="7896228" cy="262109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29610"/>
                <a:gridCol w="607402"/>
                <a:gridCol w="607402"/>
                <a:gridCol w="607402"/>
                <a:gridCol w="607402"/>
                <a:gridCol w="607402"/>
                <a:gridCol w="607402"/>
                <a:gridCol w="607402"/>
                <a:gridCol w="607402"/>
                <a:gridCol w="607402"/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 smtClean="0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lang="en-US" b="1" i="1" dirty="0" smtClean="0">
                          <a:latin typeface="Courier New"/>
                          <a:cs typeface="Courier New"/>
                        </a:rPr>
                        <a:t>n</a:t>
                      </a:r>
                      <a:endParaRPr lang="en-US" b="1" i="1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*A</a:t>
                      </a:r>
                      <a:r>
                        <a:rPr lang="en-US" b="1" i="1" dirty="0" smtClean="0">
                          <a:latin typeface="Courier New"/>
                          <a:cs typeface="Courier New"/>
                        </a:rPr>
                        <a:t>n</a:t>
                      </a:r>
                      <a:endParaRPr lang="en-US" b="1" i="1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**A</a:t>
                      </a:r>
                      <a:r>
                        <a:rPr lang="en-US" b="1" i="1" dirty="0" smtClean="0">
                          <a:latin typeface="Courier New"/>
                          <a:cs typeface="Courier New"/>
                        </a:rPr>
                        <a:t>n</a:t>
                      </a:r>
                      <a:endParaRPr lang="en-US" b="1" i="1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A1[3][5]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60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20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*A2[3][5]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120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40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(*A3)[3][5]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60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20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*(A4[3][5])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120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40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(*A5[3])[5]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24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20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9742715"/>
              </p:ext>
            </p:extLst>
          </p:nvPr>
        </p:nvGraphicFramePr>
        <p:xfrm>
          <a:off x="4109161" y="3974969"/>
          <a:ext cx="4251816" cy="262109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29610"/>
                <a:gridCol w="607402"/>
                <a:gridCol w="607402"/>
                <a:gridCol w="607402"/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 smtClean="0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***A</a:t>
                      </a:r>
                      <a:r>
                        <a:rPr lang="en-US" b="1" i="1" dirty="0" smtClean="0">
                          <a:latin typeface="Courier New"/>
                          <a:cs typeface="Courier New"/>
                        </a:rPr>
                        <a:t>n</a:t>
                      </a:r>
                      <a:endParaRPr lang="en-US" b="1" i="1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A1[3][5]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-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-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*A2[3][5]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(*A3)[3][5]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*(A4[3][5])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 smtClean="0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 smtClean="0">
                          <a:latin typeface="Courier New"/>
                          <a:cs typeface="Courier New"/>
                        </a:rPr>
                        <a:t> (*A5[3])[5]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26679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54737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Example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5556250"/>
            <a:ext cx="8382000" cy="1377950"/>
          </a:xfrm>
        </p:spPr>
        <p:txBody>
          <a:bodyPr/>
          <a:lstStyle/>
          <a:p>
            <a:r>
              <a:rPr lang="en-US" sz="2000" smtClean="0">
                <a:latin typeface="Calibri" pitchFamily="-96" charset="0"/>
              </a:rPr>
              <a:t>Declaration “</a:t>
            </a:r>
            <a:r>
              <a:rPr lang="en-US" sz="2000" smtClean="0">
                <a:latin typeface="Courier New" pitchFamily="-96" charset="0"/>
              </a:rPr>
              <a:t>zip_dig cmu</a:t>
            </a:r>
            <a:r>
              <a:rPr lang="en-US" sz="2000" smtClean="0">
                <a:latin typeface="Calibri" pitchFamily="-96" charset="0"/>
              </a:rPr>
              <a:t>” equivalent to “</a:t>
            </a:r>
            <a:r>
              <a:rPr lang="en-US" sz="2000" smtClean="0">
                <a:latin typeface="Courier New" pitchFamily="-96" charset="0"/>
              </a:rPr>
              <a:t>int cmu[5]</a:t>
            </a:r>
            <a:r>
              <a:rPr lang="en-US" sz="2000" smtClean="0">
                <a:latin typeface="Calibri" pitchFamily="-96" charset="0"/>
              </a:rPr>
              <a:t>”</a:t>
            </a:r>
          </a:p>
          <a:p>
            <a:r>
              <a:rPr lang="en-US" sz="2000" smtClean="0">
                <a:latin typeface="Calibri" pitchFamily="-96" charset="0"/>
              </a:rPr>
              <a:t>Example arrays were allocated in successive 20 byte blocks</a:t>
            </a:r>
          </a:p>
          <a:p>
            <a:pPr lvl="1"/>
            <a:r>
              <a:rPr lang="en-US" smtClean="0">
                <a:latin typeface="Calibri" pitchFamily="-96" charset="0"/>
              </a:rPr>
              <a:t>Not guaranteed to happen in general</a:t>
            </a:r>
          </a:p>
        </p:txBody>
      </p:sp>
      <p:sp>
        <p:nvSpPr>
          <p:cNvPr id="62467" name="Rectangle 4"/>
          <p:cNvSpPr>
            <a:spLocks noChangeArrowheads="1"/>
          </p:cNvSpPr>
          <p:nvPr/>
        </p:nvSpPr>
        <p:spPr bwMode="auto">
          <a:xfrm>
            <a:off x="609600" y="1000108"/>
            <a:ext cx="4924425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#define ZLEN 5</a:t>
            </a:r>
          </a:p>
          <a:p>
            <a:pPr eaLnBrk="0" hangingPunct="0"/>
            <a:r>
              <a:rPr lang="en-US" sz="1800" dirty="0" err="1" smtClean="0">
                <a:latin typeface="Courier New" pitchFamily="-96" charset="0"/>
              </a:rPr>
              <a:t>typedef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zip_dig</a:t>
            </a:r>
            <a:r>
              <a:rPr lang="en-US" sz="1800" dirty="0" smtClean="0">
                <a:latin typeface="Courier New" pitchFamily="-96" charset="0"/>
              </a:rPr>
              <a:t>[ZLEN];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cmu</a:t>
            </a:r>
            <a:r>
              <a:rPr lang="en-US" sz="1800" dirty="0">
                <a:latin typeface="Courier New" pitchFamily="-96" charset="0"/>
              </a:rPr>
              <a:t> = { 1, 5, 2, 1, 3 };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mit</a:t>
            </a:r>
            <a:r>
              <a:rPr lang="en-US" sz="1800" dirty="0">
                <a:latin typeface="Courier New" pitchFamily="-96" charset="0"/>
              </a:rPr>
              <a:t> = { 0, 2, 1, 3, 9 };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ucb</a:t>
            </a:r>
            <a:r>
              <a:rPr lang="en-US" sz="1800" dirty="0">
                <a:latin typeface="Courier New" pitchFamily="-96" charset="0"/>
              </a:rPr>
              <a:t> = { 9, 4, 7, 2, 0 };</a:t>
            </a:r>
          </a:p>
        </p:txBody>
      </p:sp>
      <p:sp>
        <p:nvSpPr>
          <p:cNvPr id="69" name="Text Box 31"/>
          <p:cNvSpPr txBox="1">
            <a:spLocks noChangeArrowheads="1"/>
          </p:cNvSpPr>
          <p:nvPr/>
        </p:nvSpPr>
        <p:spPr bwMode="auto">
          <a:xfrm>
            <a:off x="76200" y="2932113"/>
            <a:ext cx="2235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cmu;</a:t>
            </a:r>
          </a:p>
        </p:txBody>
      </p:sp>
      <p:grpSp>
        <p:nvGrpSpPr>
          <p:cNvPr id="70" name="Group 24"/>
          <p:cNvGrpSpPr>
            <a:grpSpLocks/>
          </p:cNvGrpSpPr>
          <p:nvPr/>
        </p:nvGrpSpPr>
        <p:grpSpPr bwMode="auto">
          <a:xfrm>
            <a:off x="2259013" y="2979738"/>
            <a:ext cx="5435600" cy="750887"/>
            <a:chOff x="2412765" y="3429000"/>
            <a:chExt cx="5435835" cy="771209"/>
          </a:xfrm>
        </p:grpSpPr>
        <p:grpSp>
          <p:nvGrpSpPr>
            <p:cNvPr id="6251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8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8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8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8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8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251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251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251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251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251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252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2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252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9" name="Text Box 31"/>
          <p:cNvSpPr txBox="1">
            <a:spLocks noChangeArrowheads="1"/>
          </p:cNvSpPr>
          <p:nvPr/>
        </p:nvSpPr>
        <p:spPr bwMode="auto">
          <a:xfrm>
            <a:off x="77788" y="3733800"/>
            <a:ext cx="2233612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mit;</a:t>
            </a:r>
          </a:p>
        </p:txBody>
      </p:sp>
      <p:grpSp>
        <p:nvGrpSpPr>
          <p:cNvPr id="90" name="Group 24"/>
          <p:cNvGrpSpPr>
            <a:grpSpLocks/>
          </p:cNvGrpSpPr>
          <p:nvPr/>
        </p:nvGrpSpPr>
        <p:grpSpPr bwMode="auto">
          <a:xfrm>
            <a:off x="2260600" y="3781425"/>
            <a:ext cx="5435600" cy="750888"/>
            <a:chOff x="2412765" y="3429000"/>
            <a:chExt cx="5435835" cy="771209"/>
          </a:xfrm>
        </p:grpSpPr>
        <p:grpSp>
          <p:nvGrpSpPr>
            <p:cNvPr id="62492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0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0</a:t>
                </a:r>
              </a:p>
            </p:txBody>
          </p:sp>
          <p:sp>
            <p:nvSpPr>
              <p:cNvPr id="10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0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0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  <p:sp>
            <p:nvSpPr>
              <p:cNvPr id="10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9</a:t>
                </a:r>
              </a:p>
            </p:txBody>
          </p:sp>
        </p:grpSp>
        <p:sp>
          <p:nvSpPr>
            <p:cNvPr id="62493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2494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40</a:t>
              </a:r>
            </a:p>
          </p:txBody>
        </p:sp>
        <p:sp>
          <p:nvSpPr>
            <p:cNvPr id="62495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6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7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44</a:t>
              </a:r>
            </a:p>
          </p:txBody>
        </p:sp>
        <p:sp>
          <p:nvSpPr>
            <p:cNvPr id="62498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9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48</a:t>
              </a:r>
            </a:p>
          </p:txBody>
        </p:sp>
        <p:sp>
          <p:nvSpPr>
            <p:cNvPr id="62500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1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52</a:t>
              </a:r>
            </a:p>
          </p:txBody>
        </p:sp>
        <p:sp>
          <p:nvSpPr>
            <p:cNvPr id="62502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3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62504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9" name="Text Box 31"/>
          <p:cNvSpPr txBox="1">
            <a:spLocks noChangeArrowheads="1"/>
          </p:cNvSpPr>
          <p:nvPr/>
        </p:nvSpPr>
        <p:spPr bwMode="auto">
          <a:xfrm>
            <a:off x="76200" y="4572000"/>
            <a:ext cx="2235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ucb</a:t>
            </a:r>
            <a:r>
              <a:rPr lang="en-US" sz="1800" dirty="0" smtClean="0">
                <a:latin typeface="Courier New" pitchFamily="-96" charset="0"/>
              </a:rPr>
              <a:t>;</a:t>
            </a:r>
            <a:endParaRPr lang="en-US" sz="1800" dirty="0">
              <a:latin typeface="Courier New" pitchFamily="-96" charset="0"/>
            </a:endParaRPr>
          </a:p>
        </p:txBody>
      </p:sp>
      <p:grpSp>
        <p:nvGrpSpPr>
          <p:cNvPr id="110" name="Group 24"/>
          <p:cNvGrpSpPr>
            <a:grpSpLocks/>
          </p:cNvGrpSpPr>
          <p:nvPr/>
        </p:nvGrpSpPr>
        <p:grpSpPr bwMode="auto">
          <a:xfrm>
            <a:off x="2259013" y="4619625"/>
            <a:ext cx="5435600" cy="750888"/>
            <a:chOff x="2412765" y="3429000"/>
            <a:chExt cx="5435835" cy="771209"/>
          </a:xfrm>
        </p:grpSpPr>
        <p:grpSp>
          <p:nvGrpSpPr>
            <p:cNvPr id="62474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2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9</a:t>
                </a:r>
              </a:p>
            </p:txBody>
          </p:sp>
          <p:sp>
            <p:nvSpPr>
              <p:cNvPr id="12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4</a:t>
                </a:r>
              </a:p>
            </p:txBody>
          </p:sp>
          <p:sp>
            <p:nvSpPr>
              <p:cNvPr id="12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7</a:t>
                </a:r>
              </a:p>
            </p:txBody>
          </p:sp>
          <p:sp>
            <p:nvSpPr>
              <p:cNvPr id="12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2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0</a:t>
                </a:r>
              </a:p>
            </p:txBody>
          </p:sp>
        </p:grpSp>
        <p:sp>
          <p:nvSpPr>
            <p:cNvPr id="62475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62476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60</a:t>
              </a:r>
            </a:p>
          </p:txBody>
        </p:sp>
        <p:sp>
          <p:nvSpPr>
            <p:cNvPr id="62477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78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79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64</a:t>
              </a:r>
            </a:p>
          </p:txBody>
        </p:sp>
        <p:sp>
          <p:nvSpPr>
            <p:cNvPr id="62480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1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68</a:t>
              </a:r>
            </a:p>
          </p:txBody>
        </p:sp>
        <p:sp>
          <p:nvSpPr>
            <p:cNvPr id="62482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3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72</a:t>
              </a:r>
            </a:p>
          </p:txBody>
        </p:sp>
        <p:sp>
          <p:nvSpPr>
            <p:cNvPr id="62484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5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76</a:t>
              </a:r>
            </a:p>
          </p:txBody>
        </p:sp>
        <p:sp>
          <p:nvSpPr>
            <p:cNvPr id="62486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pitchFamily="-96" charset="0"/>
              </a:rPr>
              <a:t>Array Accessing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8800" y="3810000"/>
            <a:ext cx="3429000" cy="2981325"/>
          </a:xfrm>
        </p:spPr>
        <p:txBody>
          <a:bodyPr/>
          <a:lstStyle/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dirty="0" smtClean="0">
                <a:latin typeface="Calibri" pitchFamily="-96" charset="0"/>
              </a:rPr>
              <a:t>Register </a:t>
            </a:r>
            <a:r>
              <a:rPr lang="en-US" sz="2000" dirty="0" smtClean="0">
                <a:latin typeface="Courier New" pitchFamily="-96" charset="0"/>
              </a:rPr>
              <a:t>%</a:t>
            </a:r>
            <a:r>
              <a:rPr lang="en-US" sz="2000" dirty="0" err="1" smtClean="0">
                <a:latin typeface="Courier New" pitchFamily="-96" charset="0"/>
              </a:rPr>
              <a:t>rdi</a:t>
            </a:r>
            <a:r>
              <a:rPr lang="en-US" sz="2000" dirty="0" smtClean="0">
                <a:latin typeface="Calibri" pitchFamily="-96" charset="0"/>
              </a:rPr>
              <a:t> contains starting address of array</a:t>
            </a: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dirty="0" smtClean="0">
                <a:latin typeface="Calibri" pitchFamily="-96" charset="0"/>
              </a:rPr>
              <a:t>Register </a:t>
            </a:r>
            <a:r>
              <a:rPr lang="en-US" sz="2000" dirty="0" smtClean="0">
                <a:latin typeface="Courier New" pitchFamily="-96" charset="0"/>
              </a:rPr>
              <a:t>%</a:t>
            </a:r>
            <a:r>
              <a:rPr lang="en-US" sz="2000" dirty="0" err="1" smtClean="0">
                <a:latin typeface="Courier New" pitchFamily="-96" charset="0"/>
              </a:rPr>
              <a:t>rsi</a:t>
            </a:r>
            <a:r>
              <a:rPr lang="en-US" sz="2000" dirty="0" smtClean="0">
                <a:latin typeface="Calibri" pitchFamily="-96" charset="0"/>
              </a:rPr>
              <a:t> contains </a:t>
            </a:r>
            <a:br>
              <a:rPr lang="en-US" sz="2000" dirty="0" smtClean="0">
                <a:latin typeface="Calibri" pitchFamily="-96" charset="0"/>
              </a:rPr>
            </a:br>
            <a:r>
              <a:rPr lang="en-US" sz="2000" dirty="0" smtClean="0">
                <a:latin typeface="Calibri" pitchFamily="-96" charset="0"/>
              </a:rPr>
              <a:t>array index</a:t>
            </a: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dirty="0" smtClean="0">
                <a:latin typeface="Calibri" pitchFamily="-96" charset="0"/>
              </a:rPr>
              <a:t>Desired digit at </a:t>
            </a:r>
            <a:br>
              <a:rPr lang="en-US" sz="2000" dirty="0" smtClean="0">
                <a:latin typeface="Calibri" pitchFamily="-96" charset="0"/>
              </a:rPr>
            </a:br>
            <a:r>
              <a:rPr lang="en-US" sz="2000" dirty="0" smtClean="0">
                <a:latin typeface="Courier New" pitchFamily="-96" charset="0"/>
              </a:rPr>
              <a:t>%</a:t>
            </a:r>
            <a:r>
              <a:rPr lang="en-US" sz="2000" dirty="0" err="1" smtClean="0">
                <a:latin typeface="Courier New" pitchFamily="-96" charset="0"/>
              </a:rPr>
              <a:t>rdi</a:t>
            </a:r>
            <a:r>
              <a:rPr lang="en-US" sz="2000" dirty="0" smtClean="0">
                <a:latin typeface="Courier New" pitchFamily="-96" charset="0"/>
              </a:rPr>
              <a:t> + </a:t>
            </a:r>
            <a:r>
              <a:rPr lang="en-US" sz="2000" dirty="0">
                <a:latin typeface="Courier New" pitchFamily="-96" charset="0"/>
              </a:rPr>
              <a:t>4*%</a:t>
            </a:r>
            <a:r>
              <a:rPr lang="en-US" sz="2000" dirty="0" err="1" smtClean="0">
                <a:latin typeface="Courier New" pitchFamily="-96" charset="0"/>
              </a:rPr>
              <a:t>rsi</a:t>
            </a:r>
            <a:endParaRPr lang="en-US" sz="2000" dirty="0" smtClean="0">
              <a:latin typeface="Calibri" pitchFamily="-96" charset="0"/>
            </a:endParaRP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dirty="0" smtClean="0">
                <a:latin typeface="Calibri" pitchFamily="-96" charset="0"/>
              </a:rPr>
              <a:t>Use memory reference </a:t>
            </a:r>
            <a:r>
              <a:rPr lang="en-US" sz="2000" dirty="0" smtClean="0">
                <a:latin typeface="Courier New" pitchFamily="-96" charset="0"/>
              </a:rPr>
              <a:t>(%rdi,%rsi,4)</a:t>
            </a:r>
            <a:endParaRPr lang="en-US" sz="2000" dirty="0" smtClean="0">
              <a:latin typeface="Calibri" pitchFamily="-96" charset="0"/>
            </a:endParaRPr>
          </a:p>
        </p:txBody>
      </p:sp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527050" y="2792413"/>
            <a:ext cx="368491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(</a:t>
            </a:r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z,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digit)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z[</a:t>
            </a:r>
            <a:r>
              <a:rPr lang="en-US" sz="1800" dirty="0" smtClean="0">
                <a:latin typeface="Courier New" pitchFamily="-96" charset="0"/>
              </a:rPr>
              <a:t>digit]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64516" name="Rectangle 5"/>
          <p:cNvSpPr>
            <a:spLocks noChangeArrowheads="1"/>
          </p:cNvSpPr>
          <p:nvPr/>
        </p:nvSpPr>
        <p:spPr bwMode="auto">
          <a:xfrm>
            <a:off x="304800" y="4876800"/>
            <a:ext cx="5334000" cy="92076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342900" algn="l"/>
                <a:tab pos="2628900" algn="l"/>
              </a:tabLst>
            </a:pPr>
            <a:r>
              <a:rPr lang="en-US" sz="1800" dirty="0">
                <a:latin typeface="Courier New" pitchFamily="-96" charset="0"/>
              </a:rPr>
              <a:t>  # </a:t>
            </a:r>
            <a:r>
              <a:rPr lang="en-US" sz="1800" dirty="0" smtClean="0">
                <a:latin typeface="Courier New" pitchFamily="-96" charset="0"/>
              </a:rPr>
              <a:t>%</a:t>
            </a:r>
            <a:r>
              <a:rPr lang="en-US" sz="1800" dirty="0" err="1" smtClean="0">
                <a:latin typeface="Courier New" pitchFamily="-96" charset="0"/>
              </a:rPr>
              <a:t>rdi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= z</a:t>
            </a:r>
          </a:p>
          <a:p>
            <a:pPr eaLnBrk="0" hangingPunct="0">
              <a:tabLst>
                <a:tab pos="342900" algn="l"/>
                <a:tab pos="2628900" algn="l"/>
              </a:tabLst>
            </a:pPr>
            <a:r>
              <a:rPr lang="en-US" sz="1800" dirty="0">
                <a:latin typeface="Courier New" pitchFamily="-96" charset="0"/>
              </a:rPr>
              <a:t>  # </a:t>
            </a:r>
            <a:r>
              <a:rPr lang="en-US" sz="1800" dirty="0" smtClean="0">
                <a:latin typeface="Courier New" pitchFamily="-96" charset="0"/>
              </a:rPr>
              <a:t>%</a:t>
            </a:r>
            <a:r>
              <a:rPr lang="en-US" sz="1800" dirty="0" err="1" smtClean="0">
                <a:latin typeface="Courier New" pitchFamily="-96" charset="0"/>
              </a:rPr>
              <a:t>rsi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= </a:t>
            </a:r>
            <a:r>
              <a:rPr lang="en-US" sz="1800" dirty="0" smtClean="0">
                <a:latin typeface="Courier New" pitchFamily="-96" charset="0"/>
              </a:rPr>
              <a:t>digit</a:t>
            </a:r>
            <a:endParaRPr lang="cs-CZ" sz="1800" dirty="0">
              <a:latin typeface="Courier New" pitchFamily="-96" charset="0"/>
            </a:endParaRPr>
          </a:p>
          <a:p>
            <a:pPr eaLnBrk="0" hangingPunct="0">
              <a:tabLst>
                <a:tab pos="342900" algn="l"/>
                <a:tab pos="2628900" algn="l"/>
              </a:tabLst>
            </a:pPr>
            <a:r>
              <a:rPr lang="cs-CZ" sz="1800" dirty="0" err="1" smtClean="0">
                <a:latin typeface="Courier New" pitchFamily="-96" charset="0"/>
              </a:rPr>
              <a:t>movl</a:t>
            </a:r>
            <a:r>
              <a:rPr lang="cs-CZ" sz="1800" dirty="0" smtClean="0">
                <a:latin typeface="Courier New" pitchFamily="-96" charset="0"/>
              </a:rPr>
              <a:t> (</a:t>
            </a:r>
            <a:r>
              <a:rPr lang="cs-CZ" sz="1800" dirty="0">
                <a:latin typeface="Courier New" pitchFamily="-96" charset="0"/>
              </a:rPr>
              <a:t>%rdi,%rsi,4), %</a:t>
            </a:r>
            <a:r>
              <a:rPr lang="cs-CZ" sz="1800" dirty="0" err="1">
                <a:latin typeface="Courier New" pitchFamily="-96" charset="0"/>
              </a:rPr>
              <a:t>eax</a:t>
            </a:r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>
                <a:latin typeface="Courier New" pitchFamily="-96" charset="0"/>
              </a:rPr>
              <a:t># z[</a:t>
            </a:r>
            <a:r>
              <a:rPr lang="en-US" sz="1800" dirty="0" smtClean="0">
                <a:latin typeface="Courier New" pitchFamily="-96" charset="0"/>
              </a:rPr>
              <a:t>digit]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64517" name="TextBox 6"/>
          <p:cNvSpPr txBox="1">
            <a:spLocks noChangeArrowheads="1"/>
          </p:cNvSpPr>
          <p:nvPr/>
        </p:nvSpPr>
        <p:spPr bwMode="auto">
          <a:xfrm>
            <a:off x="420688" y="4392613"/>
            <a:ext cx="758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pitchFamily="-96" charset="0"/>
              </a:rPr>
              <a:t>IA32</a:t>
            </a:r>
          </a:p>
        </p:txBody>
      </p:sp>
      <p:sp>
        <p:nvSpPr>
          <p:cNvPr id="64518" name="Text Box 31"/>
          <p:cNvSpPr txBox="1">
            <a:spLocks noChangeArrowheads="1"/>
          </p:cNvSpPr>
          <p:nvPr/>
        </p:nvSpPr>
        <p:spPr bwMode="auto">
          <a:xfrm>
            <a:off x="304800" y="1408113"/>
            <a:ext cx="19304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cmu;</a:t>
            </a:r>
          </a:p>
        </p:txBody>
      </p:sp>
      <p:grpSp>
        <p:nvGrpSpPr>
          <p:cNvPr id="64519" name="Group 24"/>
          <p:cNvGrpSpPr>
            <a:grpSpLocks/>
          </p:cNvGrpSpPr>
          <p:nvPr/>
        </p:nvGrpSpPr>
        <p:grpSpPr bwMode="auto">
          <a:xfrm>
            <a:off x="2184400" y="1455738"/>
            <a:ext cx="5435600" cy="750887"/>
            <a:chOff x="2412765" y="3429000"/>
            <a:chExt cx="5435835" cy="771209"/>
          </a:xfrm>
        </p:grpSpPr>
        <p:grpSp>
          <p:nvGrpSpPr>
            <p:cNvPr id="6452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23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4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25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26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7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452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452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452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452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452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453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453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ChangeArrowheads="1"/>
          </p:cNvSpPr>
          <p:nvPr/>
        </p:nvSpPr>
        <p:spPr bwMode="auto">
          <a:xfrm>
            <a:off x="928662" y="3500438"/>
            <a:ext cx="7099722" cy="285975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#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= z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$0,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     #   i = 0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jmp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L3               # 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middle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.L4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:                        #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loop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: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 smtClean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cs-CZ" sz="1800" dirty="0" smtClean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$1, (%rdi,%rax,</a:t>
            </a:r>
            <a:r>
              <a:rPr lang="cs-CZ" sz="1800" dirty="0" smtClean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4) #   z[i]++</a:t>
            </a:r>
            <a:endParaRPr lang="cs-CZ" sz="1800" dirty="0">
              <a:solidFill>
                <a:srgbClr val="FF0000"/>
              </a:solidFill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addq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$1,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     #   i++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.L3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:                        #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middle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cmpq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$4,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     #   i:4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jbe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L4               # 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if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&lt;=,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loop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rep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; 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ret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417513"/>
            <a:ext cx="83820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Loop </a:t>
            </a:r>
            <a:r>
              <a:rPr lang="en-US" dirty="0" smtClean="0">
                <a:latin typeface="Calibri" pitchFamily="-96" charset="0"/>
              </a:rPr>
              <a:t>Example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476500" y="1357298"/>
            <a:ext cx="403860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zincr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latin typeface="Courier New" pitchFamily="-96" charset="0"/>
              </a:rPr>
              <a:t>zip_dig</a:t>
            </a:r>
            <a:r>
              <a:rPr lang="en-US" sz="1800" dirty="0" smtClean="0">
                <a:latin typeface="Courier New" pitchFamily="-96" charset="0"/>
              </a:rPr>
              <a:t> z)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for (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= 0;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&lt; ZLEN;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++)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z[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]++;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077200" cy="573087"/>
          </a:xfrm>
        </p:spPr>
        <p:txBody>
          <a:bodyPr/>
          <a:lstStyle/>
          <a:p>
            <a:r>
              <a:rPr lang="en-US" smtClean="0">
                <a:latin typeface="Calibri" pitchFamily="-96" charset="0"/>
              </a:rPr>
              <a:t>Multidimensional (Nested) Arrays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35063"/>
            <a:ext cx="4433888" cy="336073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Declaration</a:t>
            </a:r>
          </a:p>
          <a:p>
            <a:pPr lvl="1">
              <a:buFont typeface="Wingdings" pitchFamily="-96" charset="2"/>
              <a:buNone/>
            </a:pP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alibri" pitchFamily="-96" charset="0"/>
              </a:rPr>
              <a:t>   </a:t>
            </a:r>
            <a:r>
              <a:rPr lang="en-US" b="1">
                <a:latin typeface="Courier New" pitchFamily="-96" charset="0"/>
              </a:rPr>
              <a:t>A</a:t>
            </a:r>
            <a:r>
              <a:rPr lang="en-US">
                <a:latin typeface="Courier New" pitchFamily="-96" charset="0"/>
              </a:rPr>
              <a:t>[</a:t>
            </a:r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ourier New" pitchFamily="-96" charset="0"/>
              </a:rPr>
              <a:t>][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ourier New" pitchFamily="-96" charset="0"/>
              </a:rPr>
              <a:t>];</a:t>
            </a:r>
            <a:endParaRPr lang="en-US">
              <a:latin typeface="Calibri" pitchFamily="-96" charset="0"/>
            </a:endParaRPr>
          </a:p>
          <a:p>
            <a:pPr lvl="1"/>
            <a:r>
              <a:rPr lang="en-US">
                <a:latin typeface="Calibri" pitchFamily="-96" charset="0"/>
              </a:rPr>
              <a:t>2D array of data type </a:t>
            </a:r>
            <a:r>
              <a:rPr lang="en-US" i="1">
                <a:latin typeface="Calibri" pitchFamily="-96" charset="0"/>
              </a:rPr>
              <a:t>T</a:t>
            </a:r>
            <a:endParaRPr lang="en-US">
              <a:latin typeface="Calibri" pitchFamily="-96" charset="0"/>
            </a:endParaRPr>
          </a:p>
          <a:p>
            <a:pPr lvl="1"/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alibri" pitchFamily="-96" charset="0"/>
              </a:rPr>
              <a:t> rows, 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alibri" pitchFamily="-96" charset="0"/>
              </a:rPr>
              <a:t> columns</a:t>
            </a:r>
          </a:p>
          <a:p>
            <a:pPr lvl="1"/>
            <a:r>
              <a:rPr lang="en-US">
                <a:latin typeface="Calibri" pitchFamily="-96" charset="0"/>
              </a:rPr>
              <a:t>Type </a:t>
            </a: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alibri" pitchFamily="-96" charset="0"/>
              </a:rPr>
              <a:t> element requires </a:t>
            </a:r>
            <a:r>
              <a:rPr lang="en-US" i="1">
                <a:latin typeface="Calibri" pitchFamily="-96" charset="0"/>
              </a:rPr>
              <a:t>K</a:t>
            </a:r>
            <a:r>
              <a:rPr lang="en-US">
                <a:latin typeface="Calibri" pitchFamily="-96" charset="0"/>
              </a:rPr>
              <a:t> bytes</a:t>
            </a:r>
          </a:p>
          <a:p>
            <a:r>
              <a:rPr lang="en-US">
                <a:latin typeface="Calibri" pitchFamily="-96" charset="0"/>
              </a:rPr>
              <a:t>Array Size</a:t>
            </a:r>
          </a:p>
          <a:p>
            <a:pPr lvl="1"/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alibri" pitchFamily="-96" charset="0"/>
              </a:rPr>
              <a:t> * </a:t>
            </a:r>
            <a:r>
              <a:rPr lang="en-US" i="1">
                <a:latin typeface="Calibri" pitchFamily="-96" charset="0"/>
              </a:rPr>
              <a:t>C </a:t>
            </a:r>
            <a:r>
              <a:rPr lang="en-US">
                <a:latin typeface="Calibri" pitchFamily="-96" charset="0"/>
              </a:rPr>
              <a:t>* </a:t>
            </a:r>
            <a:r>
              <a:rPr lang="en-US" i="1">
                <a:latin typeface="Calibri" pitchFamily="-96" charset="0"/>
              </a:rPr>
              <a:t>K </a:t>
            </a:r>
            <a:r>
              <a:rPr lang="en-US">
                <a:latin typeface="Calibri" pitchFamily="-96" charset="0"/>
              </a:rPr>
              <a:t>bytes</a:t>
            </a:r>
          </a:p>
          <a:p>
            <a:r>
              <a:rPr lang="en-US">
                <a:latin typeface="Calibri" pitchFamily="-96" charset="0"/>
              </a:rPr>
              <a:t>Arrangement</a:t>
            </a:r>
          </a:p>
          <a:p>
            <a:pPr lvl="1"/>
            <a:r>
              <a:rPr lang="en-US">
                <a:latin typeface="Calibri" pitchFamily="-96" charset="0"/>
              </a:rPr>
              <a:t>Row-Major Ordering</a:t>
            </a:r>
          </a:p>
        </p:txBody>
      </p:sp>
      <p:grpSp>
        <p:nvGrpSpPr>
          <p:cNvPr id="78851" name="Group 4"/>
          <p:cNvGrpSpPr>
            <a:grpSpLocks/>
          </p:cNvGrpSpPr>
          <p:nvPr/>
        </p:nvGrpSpPr>
        <p:grpSpPr bwMode="auto">
          <a:xfrm>
            <a:off x="4876800" y="1143000"/>
            <a:ext cx="4038600" cy="2209800"/>
            <a:chOff x="2208" y="2688"/>
            <a:chExt cx="2544" cy="1392"/>
          </a:xfrm>
        </p:grpSpPr>
        <p:sp>
          <p:nvSpPr>
            <p:cNvPr id="78871" name="Rectangle 5"/>
            <p:cNvSpPr>
              <a:spLocks noChangeArrowheads="1"/>
            </p:cNvSpPr>
            <p:nvPr/>
          </p:nvSpPr>
          <p:spPr bwMode="auto">
            <a:xfrm>
              <a:off x="2304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A[0][0]</a:t>
              </a:r>
            </a:p>
          </p:txBody>
        </p:sp>
        <p:sp>
          <p:nvSpPr>
            <p:cNvPr id="78872" name="Rectangle 6"/>
            <p:cNvSpPr>
              <a:spLocks noChangeArrowheads="1"/>
            </p:cNvSpPr>
            <p:nvPr/>
          </p:nvSpPr>
          <p:spPr bwMode="auto">
            <a:xfrm>
              <a:off x="3936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A[0][C-1]</a:t>
              </a:r>
            </a:p>
          </p:txBody>
        </p:sp>
        <p:sp>
          <p:nvSpPr>
            <p:cNvPr id="78873" name="Rectangle 7"/>
            <p:cNvSpPr>
              <a:spLocks noChangeArrowheads="1"/>
            </p:cNvSpPr>
            <p:nvPr/>
          </p:nvSpPr>
          <p:spPr bwMode="auto">
            <a:xfrm>
              <a:off x="2304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A[R-1][0]</a:t>
              </a:r>
            </a:p>
          </p:txBody>
        </p:sp>
        <p:sp>
          <p:nvSpPr>
            <p:cNvPr id="78874" name="Rectangle 8"/>
            <p:cNvSpPr>
              <a:spLocks noChangeArrowheads="1"/>
            </p:cNvSpPr>
            <p:nvPr/>
          </p:nvSpPr>
          <p:spPr bwMode="auto">
            <a:xfrm>
              <a:off x="3120" y="278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5" name="Rectangle 9"/>
            <p:cNvSpPr>
              <a:spLocks noChangeArrowheads="1"/>
            </p:cNvSpPr>
            <p:nvPr/>
          </p:nvSpPr>
          <p:spPr bwMode="auto">
            <a:xfrm>
              <a:off x="3168" y="374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6" name="Rectangle 10"/>
            <p:cNvSpPr>
              <a:spLocks noChangeArrowheads="1"/>
            </p:cNvSpPr>
            <p:nvPr/>
          </p:nvSpPr>
          <p:spPr bwMode="auto">
            <a:xfrm>
              <a:off x="3936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A[R-1][C-1]</a:t>
              </a:r>
            </a:p>
          </p:txBody>
        </p:sp>
        <p:sp>
          <p:nvSpPr>
            <p:cNvPr id="78877" name="Rectangle 11"/>
            <p:cNvSpPr>
              <a:spLocks noChangeArrowheads="1"/>
            </p:cNvSpPr>
            <p:nvPr/>
          </p:nvSpPr>
          <p:spPr bwMode="auto">
            <a:xfrm>
              <a:off x="2592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8" name="Rectangle 12"/>
            <p:cNvSpPr>
              <a:spLocks noChangeArrowheads="1"/>
            </p:cNvSpPr>
            <p:nvPr/>
          </p:nvSpPr>
          <p:spPr bwMode="auto">
            <a:xfrm>
              <a:off x="4080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9" name="Freeform 13"/>
            <p:cNvSpPr>
              <a:spLocks/>
            </p:cNvSpPr>
            <p:nvPr/>
          </p:nvSpPr>
          <p:spPr bwMode="auto">
            <a:xfrm>
              <a:off x="2208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78880" name="Freeform 14"/>
            <p:cNvSpPr>
              <a:spLocks/>
            </p:cNvSpPr>
            <p:nvPr/>
          </p:nvSpPr>
          <p:spPr bwMode="auto">
            <a:xfrm flipH="1">
              <a:off x="4656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</p:grpSp>
      <p:sp>
        <p:nvSpPr>
          <p:cNvPr id="309263" name="Text Box 15"/>
          <p:cNvSpPr txBox="1">
            <a:spLocks noChangeArrowheads="1"/>
          </p:cNvSpPr>
          <p:nvPr/>
        </p:nvSpPr>
        <p:spPr bwMode="auto">
          <a:xfrm>
            <a:off x="323850" y="485775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57200" y="5257800"/>
            <a:ext cx="8229600" cy="990600"/>
            <a:chOff x="336" y="3408"/>
            <a:chExt cx="5184" cy="624"/>
          </a:xfrm>
        </p:grpSpPr>
        <p:grpSp>
          <p:nvGrpSpPr>
            <p:cNvPr id="78858" name="Group 17"/>
            <p:cNvGrpSpPr>
              <a:grpSpLocks/>
            </p:cNvGrpSpPr>
            <p:nvPr/>
          </p:nvGrpSpPr>
          <p:grpSpPr bwMode="auto">
            <a:xfrm>
              <a:off x="336" y="3408"/>
              <a:ext cx="1344" cy="624"/>
              <a:chOff x="1488" y="3504"/>
              <a:chExt cx="1344" cy="624"/>
            </a:xfrm>
          </p:grpSpPr>
          <p:sp>
            <p:nvSpPr>
              <p:cNvPr id="78868" name="Rectangle 2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9" name="Rectangle 1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70" name="Rectangle 19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59" name="Group 21"/>
            <p:cNvGrpSpPr>
              <a:grpSpLocks/>
            </p:cNvGrpSpPr>
            <p:nvPr/>
          </p:nvGrpSpPr>
          <p:grpSpPr bwMode="auto">
            <a:xfrm>
              <a:off x="1680" y="3408"/>
              <a:ext cx="1344" cy="624"/>
              <a:chOff x="1488" y="3504"/>
              <a:chExt cx="1344" cy="624"/>
            </a:xfrm>
          </p:grpSpPr>
          <p:sp>
            <p:nvSpPr>
              <p:cNvPr id="78865" name="Rectangle 24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6F5BD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6" name="Rectangle 2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7" name="Rectangle 23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60" name="Group 25"/>
            <p:cNvGrpSpPr>
              <a:grpSpLocks/>
            </p:cNvGrpSpPr>
            <p:nvPr/>
          </p:nvGrpSpPr>
          <p:grpSpPr bwMode="auto">
            <a:xfrm>
              <a:off x="4176" y="3408"/>
              <a:ext cx="1344" cy="624"/>
              <a:chOff x="1488" y="3504"/>
              <a:chExt cx="1344" cy="624"/>
            </a:xfrm>
          </p:grpSpPr>
          <p:sp>
            <p:nvSpPr>
              <p:cNvPr id="78862" name="Rectangle 2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3" name="Rectangle 26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4" name="Rectangle 27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78861" name="Rectangle 29"/>
            <p:cNvSpPr>
              <a:spLocks noChangeArrowheads="1"/>
            </p:cNvSpPr>
            <p:nvPr/>
          </p:nvSpPr>
          <p:spPr bwMode="auto">
            <a:xfrm>
              <a:off x="3024" y="3408"/>
              <a:ext cx="1152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0">
                  <a:latin typeface="Courier New" pitchFamily="-96" charset="0"/>
                </a:rPr>
                <a:t>•  •  •</a:t>
              </a:r>
            </a:p>
          </p:txBody>
        </p:sp>
      </p:grpSp>
      <p:sp>
        <p:nvSpPr>
          <p:cNvPr id="309278" name="Line 30"/>
          <p:cNvSpPr>
            <a:spLocks noChangeShapeType="1"/>
          </p:cNvSpPr>
          <p:nvPr/>
        </p:nvSpPr>
        <p:spPr bwMode="auto">
          <a:xfrm>
            <a:off x="4572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79" name="Line 31"/>
          <p:cNvSpPr>
            <a:spLocks noChangeShapeType="1"/>
          </p:cNvSpPr>
          <p:nvPr/>
        </p:nvSpPr>
        <p:spPr bwMode="auto">
          <a:xfrm>
            <a:off x="86868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0" name="Line 32"/>
          <p:cNvSpPr>
            <a:spLocks noChangeShapeType="1"/>
          </p:cNvSpPr>
          <p:nvPr/>
        </p:nvSpPr>
        <p:spPr bwMode="auto">
          <a:xfrm>
            <a:off x="457200" y="64770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1" name="Rectangle 33"/>
          <p:cNvSpPr>
            <a:spLocks noChangeArrowheads="1"/>
          </p:cNvSpPr>
          <p:nvPr/>
        </p:nvSpPr>
        <p:spPr bwMode="auto">
          <a:xfrm>
            <a:off x="3505200" y="6324600"/>
            <a:ext cx="1447800" cy="3810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4*R*C</a:t>
            </a:r>
            <a:r>
              <a:rPr lang="en-US" sz="1800" b="0">
                <a:latin typeface="Calibri" pitchFamily="-96" charset="0"/>
              </a:rPr>
              <a:t>  Bytes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57200"/>
            <a:ext cx="63754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Example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953000"/>
            <a:ext cx="8001000" cy="1905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“</a:t>
            </a:r>
            <a:r>
              <a:rPr lang="en-US" dirty="0" err="1" smtClean="0">
                <a:latin typeface="Courier New" pitchFamily="-96" charset="0"/>
              </a:rPr>
              <a:t>zip_dig</a:t>
            </a:r>
            <a:r>
              <a:rPr lang="en-US" dirty="0" smtClean="0">
                <a:latin typeface="Courier New" pitchFamily="-96" charset="0"/>
              </a:rPr>
              <a:t> </a:t>
            </a:r>
            <a:r>
              <a:rPr lang="en-US" dirty="0" err="1" smtClean="0">
                <a:latin typeface="Courier New" pitchFamily="-96" charset="0"/>
              </a:rPr>
              <a:t>pgh</a:t>
            </a:r>
            <a:r>
              <a:rPr lang="en-US" dirty="0" smtClean="0">
                <a:latin typeface="Courier New" pitchFamily="-96" charset="0"/>
              </a:rPr>
              <a:t>[4]</a:t>
            </a:r>
            <a:r>
              <a:rPr lang="en-US" dirty="0" smtClean="0">
                <a:latin typeface="Calibri" pitchFamily="-96" charset="0"/>
              </a:rPr>
              <a:t>” equivalent to “</a:t>
            </a:r>
            <a:r>
              <a:rPr lang="en-US" dirty="0" err="1" smtClean="0">
                <a:latin typeface="Courier New" pitchFamily="-96" charset="0"/>
              </a:rPr>
              <a:t>int</a:t>
            </a:r>
            <a:r>
              <a:rPr lang="en-US" dirty="0" smtClean="0">
                <a:latin typeface="Courier New" pitchFamily="-96" charset="0"/>
              </a:rPr>
              <a:t> </a:t>
            </a:r>
            <a:r>
              <a:rPr lang="en-US" dirty="0" err="1" smtClean="0">
                <a:latin typeface="Courier New" pitchFamily="-96" charset="0"/>
              </a:rPr>
              <a:t>pgh</a:t>
            </a:r>
            <a:r>
              <a:rPr lang="en-US" dirty="0" smtClean="0">
                <a:latin typeface="Courier New" pitchFamily="-96" charset="0"/>
              </a:rPr>
              <a:t>[4][5]</a:t>
            </a:r>
            <a:r>
              <a:rPr lang="en-US" dirty="0" smtClean="0">
                <a:latin typeface="Calibri" pitchFamily="-96" charset="0"/>
              </a:rPr>
              <a:t>”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Variable </a:t>
            </a:r>
            <a:r>
              <a:rPr lang="en-US" b="1" dirty="0" err="1" smtClean="0">
                <a:latin typeface="Courier New" pitchFamily="-96" charset="0"/>
              </a:rPr>
              <a:t>pgh</a:t>
            </a:r>
            <a:r>
              <a:rPr lang="en-US" dirty="0" smtClean="0">
                <a:latin typeface="Calibri" pitchFamily="-96" charset="0"/>
              </a:rPr>
              <a:t>: array of 4 elements, allocated contiguously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Each element is an array of 5 </a:t>
            </a:r>
            <a:r>
              <a:rPr lang="en-US" b="1" dirty="0" err="1" smtClean="0">
                <a:latin typeface="Courier New" pitchFamily="-96" charset="0"/>
              </a:rPr>
              <a:t>int</a:t>
            </a:r>
            <a:r>
              <a:rPr lang="en-US" dirty="0" err="1" smtClean="0">
                <a:latin typeface="Calibri" pitchFamily="-96" charset="0"/>
              </a:rPr>
              <a:t>’s</a:t>
            </a:r>
            <a:r>
              <a:rPr lang="en-US" dirty="0" smtClean="0">
                <a:latin typeface="Calibri" pitchFamily="-96" charset="0"/>
              </a:rPr>
              <a:t>, allocated contiguously</a:t>
            </a:r>
          </a:p>
          <a:p>
            <a:r>
              <a:rPr lang="en-US" dirty="0" smtClean="0">
                <a:latin typeface="Calibri" pitchFamily="-96" charset="0"/>
              </a:rPr>
              <a:t>“Row-Major” ordering of all elements in memory</a:t>
            </a:r>
          </a:p>
        </p:txBody>
      </p:sp>
      <p:sp>
        <p:nvSpPr>
          <p:cNvPr id="76803" name="Rectangle 4"/>
          <p:cNvSpPr>
            <a:spLocks noChangeArrowheads="1"/>
          </p:cNvSpPr>
          <p:nvPr/>
        </p:nvSpPr>
        <p:spPr bwMode="auto">
          <a:xfrm>
            <a:off x="533400" y="1298575"/>
            <a:ext cx="4924425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#define PCOUNT 4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[PCOUNT] = 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{{1, 5, 2, 0, 6},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1, 3 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1, 7 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2, 1 }};</a:t>
            </a:r>
          </a:p>
        </p:txBody>
      </p:sp>
      <p:sp>
        <p:nvSpPr>
          <p:cNvPr id="76804" name="Text Box 6"/>
          <p:cNvSpPr txBox="1">
            <a:spLocks noChangeArrowheads="1"/>
          </p:cNvSpPr>
          <p:nvPr/>
        </p:nvSpPr>
        <p:spPr bwMode="auto">
          <a:xfrm>
            <a:off x="455613" y="3519488"/>
            <a:ext cx="1144587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</a:t>
            </a:r>
          </a:p>
          <a:p>
            <a:pPr algn="r" eaLnBrk="0" hangingPunct="0"/>
            <a:r>
              <a:rPr lang="en-US" sz="1800">
                <a:latin typeface="Courier New" pitchFamily="-96" charset="0"/>
              </a:rPr>
              <a:t>pgh[4];</a:t>
            </a:r>
          </a:p>
        </p:txBody>
      </p:sp>
      <p:sp>
        <p:nvSpPr>
          <p:cNvPr id="308232" name="Line 8"/>
          <p:cNvSpPr>
            <a:spLocks noChangeShapeType="1"/>
          </p:cNvSpPr>
          <p:nvPr/>
        </p:nvSpPr>
        <p:spPr bwMode="auto">
          <a:xfrm flipV="1">
            <a:off x="1905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3" name="Text Box 9"/>
          <p:cNvSpPr txBox="1">
            <a:spLocks noChangeArrowheads="1"/>
          </p:cNvSpPr>
          <p:nvPr/>
        </p:nvSpPr>
        <p:spPr bwMode="auto">
          <a:xfrm>
            <a:off x="1676400" y="4357688"/>
            <a:ext cx="4587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76</a:t>
            </a:r>
          </a:p>
        </p:txBody>
      </p:sp>
      <p:sp>
        <p:nvSpPr>
          <p:cNvPr id="308234" name="Line 10"/>
          <p:cNvSpPr>
            <a:spLocks noChangeShapeType="1"/>
          </p:cNvSpPr>
          <p:nvPr/>
        </p:nvSpPr>
        <p:spPr bwMode="auto">
          <a:xfrm flipV="1">
            <a:off x="3429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5" name="Text Box 11"/>
          <p:cNvSpPr txBox="1">
            <a:spLocks noChangeArrowheads="1"/>
          </p:cNvSpPr>
          <p:nvPr/>
        </p:nvSpPr>
        <p:spPr bwMode="auto">
          <a:xfrm>
            <a:off x="3200400" y="4357688"/>
            <a:ext cx="4587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96</a:t>
            </a:r>
          </a:p>
        </p:txBody>
      </p:sp>
      <p:sp>
        <p:nvSpPr>
          <p:cNvPr id="308236" name="Line 12"/>
          <p:cNvSpPr>
            <a:spLocks noChangeShapeType="1"/>
          </p:cNvSpPr>
          <p:nvPr/>
        </p:nvSpPr>
        <p:spPr bwMode="auto">
          <a:xfrm flipV="1">
            <a:off x="4953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7" name="Text Box 13"/>
          <p:cNvSpPr txBox="1">
            <a:spLocks noChangeArrowheads="1"/>
          </p:cNvSpPr>
          <p:nvPr/>
        </p:nvSpPr>
        <p:spPr bwMode="auto">
          <a:xfrm>
            <a:off x="4656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116</a:t>
            </a:r>
          </a:p>
        </p:txBody>
      </p:sp>
      <p:sp>
        <p:nvSpPr>
          <p:cNvPr id="308238" name="Line 14"/>
          <p:cNvSpPr>
            <a:spLocks noChangeShapeType="1"/>
          </p:cNvSpPr>
          <p:nvPr/>
        </p:nvSpPr>
        <p:spPr bwMode="auto">
          <a:xfrm flipV="1">
            <a:off x="6477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9" name="Text Box 15"/>
          <p:cNvSpPr txBox="1">
            <a:spLocks noChangeArrowheads="1"/>
          </p:cNvSpPr>
          <p:nvPr/>
        </p:nvSpPr>
        <p:spPr bwMode="auto">
          <a:xfrm>
            <a:off x="6180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136</a:t>
            </a:r>
          </a:p>
        </p:txBody>
      </p:sp>
      <p:sp>
        <p:nvSpPr>
          <p:cNvPr id="308240" name="Line 16"/>
          <p:cNvSpPr>
            <a:spLocks noChangeShapeType="1"/>
          </p:cNvSpPr>
          <p:nvPr/>
        </p:nvSpPr>
        <p:spPr bwMode="auto">
          <a:xfrm flipV="1">
            <a:off x="8001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41" name="Text Box 17"/>
          <p:cNvSpPr txBox="1">
            <a:spLocks noChangeArrowheads="1"/>
          </p:cNvSpPr>
          <p:nvPr/>
        </p:nvSpPr>
        <p:spPr bwMode="auto">
          <a:xfrm>
            <a:off x="7704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156</a:t>
            </a: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905000" y="3443288"/>
            <a:ext cx="1524000" cy="762000"/>
            <a:chOff x="816" y="2640"/>
            <a:chExt cx="960" cy="480"/>
          </a:xfrm>
        </p:grpSpPr>
        <p:sp>
          <p:nvSpPr>
            <p:cNvPr id="76838" name="Rectangle 20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9" name="Rectangle 21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40" name="Rectangle 22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41" name="Rectangle 23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0</a:t>
              </a:r>
            </a:p>
          </p:txBody>
        </p:sp>
        <p:sp>
          <p:nvSpPr>
            <p:cNvPr id="76842" name="Rectangle 24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6</a:t>
              </a: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3429000" y="3443288"/>
            <a:ext cx="1524000" cy="762000"/>
            <a:chOff x="816" y="2640"/>
            <a:chExt cx="960" cy="480"/>
          </a:xfrm>
        </p:grpSpPr>
        <p:sp>
          <p:nvSpPr>
            <p:cNvPr id="76833" name="Rectangle 26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4" name="Rectangle 27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35" name="Rectangle 28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36" name="Rectangle 29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7" name="Rectangle 30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3</a:t>
              </a:r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4953000" y="3443288"/>
            <a:ext cx="1524000" cy="762000"/>
            <a:chOff x="816" y="2640"/>
            <a:chExt cx="960" cy="480"/>
          </a:xfrm>
        </p:grpSpPr>
        <p:sp>
          <p:nvSpPr>
            <p:cNvPr id="308256" name="Rectangle 32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08257" name="Rectangle 33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308258" name="Rectangle 34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308259" name="Rectangle 35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08260" name="Rectangle 36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7</a:t>
              </a:r>
            </a:p>
          </p:txBody>
        </p:sp>
      </p:grpSp>
      <p:grpSp>
        <p:nvGrpSpPr>
          <p:cNvPr id="8" name="Group 37"/>
          <p:cNvGrpSpPr>
            <a:grpSpLocks/>
          </p:cNvGrpSpPr>
          <p:nvPr/>
        </p:nvGrpSpPr>
        <p:grpSpPr bwMode="auto">
          <a:xfrm>
            <a:off x="6477000" y="3438525"/>
            <a:ext cx="1524000" cy="766763"/>
            <a:chOff x="816" y="2637"/>
            <a:chExt cx="960" cy="483"/>
          </a:xfrm>
        </p:grpSpPr>
        <p:sp>
          <p:nvSpPr>
            <p:cNvPr id="76823" name="Rectangle 38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24" name="Rectangle 39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25" name="Rectangle 40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26" name="Rectangle 41"/>
            <p:cNvSpPr>
              <a:spLocks noChangeArrowheads="1"/>
            </p:cNvSpPr>
            <p:nvPr/>
          </p:nvSpPr>
          <p:spPr bwMode="auto">
            <a:xfrm>
              <a:off x="1392" y="2637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27" name="Rectangle 42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</p:grpSp>
      <p:sp>
        <p:nvSpPr>
          <p:cNvPr id="308267" name="Rectangle 43"/>
          <p:cNvSpPr>
            <a:spLocks noChangeArrowheads="1"/>
          </p:cNvSpPr>
          <p:nvPr/>
        </p:nvSpPr>
        <p:spPr bwMode="auto">
          <a:xfrm>
            <a:off x="1905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68" name="Rectangle 44"/>
          <p:cNvSpPr>
            <a:spLocks noChangeArrowheads="1"/>
          </p:cNvSpPr>
          <p:nvPr/>
        </p:nvSpPr>
        <p:spPr bwMode="auto">
          <a:xfrm>
            <a:off x="3429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69" name="Rectangle 45"/>
          <p:cNvSpPr>
            <a:spLocks noChangeArrowheads="1"/>
          </p:cNvSpPr>
          <p:nvPr/>
        </p:nvSpPr>
        <p:spPr bwMode="auto">
          <a:xfrm>
            <a:off x="4953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70" name="Rectangle 46"/>
          <p:cNvSpPr>
            <a:spLocks noChangeArrowheads="1"/>
          </p:cNvSpPr>
          <p:nvPr/>
        </p:nvSpPr>
        <p:spPr bwMode="auto">
          <a:xfrm>
            <a:off x="6477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20191</TotalTime>
  <Words>4455</Words>
  <Application>Microsoft Macintosh PowerPoint</Application>
  <PresentationFormat>On-screen Show (4:3)</PresentationFormat>
  <Paragraphs>1197</Paragraphs>
  <Slides>46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template2007</vt:lpstr>
      <vt:lpstr>Machine-Level Programming IV: Data  15-213: Introduction to Computer Systems 8th Lecture, Sep. 24, 2015</vt:lpstr>
      <vt:lpstr>Today</vt:lpstr>
      <vt:lpstr>Array Allocation</vt:lpstr>
      <vt:lpstr>Array Access</vt:lpstr>
      <vt:lpstr>Array Example</vt:lpstr>
      <vt:lpstr>Array Accessing Example</vt:lpstr>
      <vt:lpstr>Array Loop Example</vt:lpstr>
      <vt:lpstr>Multidimensional (Nested) Arrays</vt:lpstr>
      <vt:lpstr>Nested Array Example</vt:lpstr>
      <vt:lpstr>Nested Array Row Access</vt:lpstr>
      <vt:lpstr>Nested Array Row Access Code</vt:lpstr>
      <vt:lpstr>Nested Array Element Access</vt:lpstr>
      <vt:lpstr>Nested Array Element Access Code</vt:lpstr>
      <vt:lpstr>Multi-Level Array Example</vt:lpstr>
      <vt:lpstr>Element Access in Multi-Level Array</vt:lpstr>
      <vt:lpstr>Array Element Accesses</vt:lpstr>
      <vt:lpstr>N X N Matrix Code</vt:lpstr>
      <vt:lpstr>16 X 16 Matrix Access</vt:lpstr>
      <vt:lpstr>n X n Matrix Access</vt:lpstr>
      <vt:lpstr>Today</vt:lpstr>
      <vt:lpstr>Structure Representation</vt:lpstr>
      <vt:lpstr>Generating Pointer to Structure Member</vt:lpstr>
      <vt:lpstr>Following Linked List</vt:lpstr>
      <vt:lpstr>Structures &amp; Alignment</vt:lpstr>
      <vt:lpstr>Alignment Principles</vt:lpstr>
      <vt:lpstr>Specific Cases of Alignment (x86-64)</vt:lpstr>
      <vt:lpstr>Satisfying Alignment with Structures</vt:lpstr>
      <vt:lpstr>Meeting Overall Alignment Requirement</vt:lpstr>
      <vt:lpstr>Arrays of Structures</vt:lpstr>
      <vt:lpstr>Accessing Array Elements</vt:lpstr>
      <vt:lpstr>Saving Space</vt:lpstr>
      <vt:lpstr>Today</vt:lpstr>
      <vt:lpstr>Background</vt:lpstr>
      <vt:lpstr>Programming with SSE3</vt:lpstr>
      <vt:lpstr>Scalar &amp; SIMD Operations</vt:lpstr>
      <vt:lpstr>FP Basics</vt:lpstr>
      <vt:lpstr>FP Memory Referencing</vt:lpstr>
      <vt:lpstr>Other Aspects of FP Code</vt:lpstr>
      <vt:lpstr>Summary</vt:lpstr>
      <vt:lpstr>Understanding Pointers &amp; Arrays #1</vt:lpstr>
      <vt:lpstr>Understanding Pointers &amp; Arrays #1</vt:lpstr>
      <vt:lpstr>Understanding Pointers &amp; Arrays #2</vt:lpstr>
      <vt:lpstr>Understanding Pointers &amp; Arrays #2</vt:lpstr>
      <vt:lpstr>Understanding Pointers &amp; Arrays #3</vt:lpstr>
      <vt:lpstr>PowerPoint Presentation</vt:lpstr>
      <vt:lpstr>Understanding Pointers &amp; Arrays #3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Randal Bryant</cp:lastModifiedBy>
  <cp:revision>745</cp:revision>
  <cp:lastPrinted>2014-09-18T08:14:12Z</cp:lastPrinted>
  <dcterms:created xsi:type="dcterms:W3CDTF">2012-09-20T14:26:38Z</dcterms:created>
  <dcterms:modified xsi:type="dcterms:W3CDTF">2015-09-26T20:58:47Z</dcterms:modified>
</cp:coreProperties>
</file>