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2" r:id="rId2"/>
    <p:sldId id="827" r:id="rId3"/>
    <p:sldId id="833" r:id="rId4"/>
    <p:sldId id="877" r:id="rId5"/>
    <p:sldId id="835" r:id="rId6"/>
    <p:sldId id="878" r:id="rId7"/>
    <p:sldId id="839" r:id="rId8"/>
    <p:sldId id="841" r:id="rId9"/>
    <p:sldId id="840" r:id="rId10"/>
    <p:sldId id="842" r:id="rId11"/>
    <p:sldId id="930" r:id="rId12"/>
    <p:sldId id="883" r:id="rId13"/>
    <p:sldId id="931" r:id="rId14"/>
    <p:sldId id="847" r:id="rId15"/>
    <p:sldId id="887" r:id="rId16"/>
    <p:sldId id="849" r:id="rId17"/>
    <p:sldId id="851" r:id="rId18"/>
    <p:sldId id="893" r:id="rId19"/>
    <p:sldId id="894" r:id="rId20"/>
    <p:sldId id="925" r:id="rId21"/>
    <p:sldId id="856" r:id="rId22"/>
    <p:sldId id="929" r:id="rId23"/>
    <p:sldId id="857" r:id="rId24"/>
    <p:sldId id="908" r:id="rId25"/>
    <p:sldId id="909" r:id="rId26"/>
    <p:sldId id="911" r:id="rId27"/>
    <p:sldId id="912" r:id="rId28"/>
    <p:sldId id="914" r:id="rId29"/>
    <p:sldId id="915" r:id="rId30"/>
    <p:sldId id="918" r:id="rId31"/>
    <p:sldId id="919" r:id="rId32"/>
    <p:sldId id="926" r:id="rId33"/>
    <p:sldId id="920" r:id="rId34"/>
    <p:sldId id="921" r:id="rId35"/>
    <p:sldId id="922" r:id="rId36"/>
    <p:sldId id="923" r:id="rId37"/>
    <p:sldId id="924" r:id="rId38"/>
    <p:sldId id="927" r:id="rId39"/>
    <p:sldId id="928" r:id="rId40"/>
    <p:sldId id="932" r:id="rId41"/>
    <p:sldId id="933" r:id="rId42"/>
    <p:sldId id="934" r:id="rId43"/>
    <p:sldId id="935" r:id="rId44"/>
    <p:sldId id="936" r:id="rId45"/>
    <p:sldId id="937" r:id="rId46"/>
    <p:sldId id="938" r:id="rId47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1" autoAdjust="0"/>
    <p:restoredTop sz="98462" autoAdjust="0"/>
  </p:normalViewPr>
  <p:slideViewPr>
    <p:cSldViewPr snapToObjects="1">
      <p:cViewPr>
        <p:scale>
          <a:sx n="147" d="100"/>
          <a:sy n="147" d="100"/>
        </p:scale>
        <p:origin x="-156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20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39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Board:</a:t>
            </a:r>
            <a:r>
              <a:rPr lang="en-US" baseline="0" dirty="0" smtClean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-96" charset="0"/>
              </a:rPr>
              <a:t>Machine-Level Programming IV: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Data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/>
            </a:r>
            <a:br>
              <a:rPr lang="en-US" dirty="0" smtClean="0">
                <a:latin typeface="Calibri" pitchFamily="-96" charset="0"/>
              </a:rPr>
            </a:br>
            <a:r>
              <a:rPr lang="en-US" sz="2000" b="0" dirty="0" smtClean="0">
                <a:latin typeface="Calibri" pitchFamily="-96" charset="0"/>
              </a:rPr>
              <a:t>15-213: Introduction to Computer Systems</a:t>
            </a:r>
            <a:r>
              <a:rPr lang="en-US" b="0" dirty="0" smtClean="0">
                <a:latin typeface="Calibri" pitchFamily="-96" charset="0"/>
              </a:rPr>
              <a:t/>
            </a:r>
            <a:br>
              <a:rPr lang="en-US" b="0" dirty="0" smtClean="0">
                <a:latin typeface="Calibri" pitchFamily="-96" charset="0"/>
              </a:rPr>
            </a:br>
            <a:r>
              <a:rPr lang="en-US" sz="2000" b="0" dirty="0" smtClean="0">
                <a:latin typeface="Calibri" pitchFamily="-96" charset="0"/>
              </a:rPr>
              <a:t>8</a:t>
            </a:r>
            <a:r>
              <a:rPr lang="en-US" sz="2000" b="0" baseline="30000" dirty="0" smtClean="0">
                <a:latin typeface="Calibri" pitchFamily="-96" charset="0"/>
              </a:rPr>
              <a:t>th</a:t>
            </a:r>
            <a:r>
              <a:rPr lang="en-US" sz="2000" b="0" dirty="0" smtClean="0">
                <a:latin typeface="Calibri" pitchFamily="-96" charset="0"/>
              </a:rPr>
              <a:t> Lecture, Sep. 24, 2015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r>
              <a:rPr lang="en-US" b="1" dirty="0" smtClean="0">
                <a:latin typeface="Calibri" pitchFamily="-96" charset="0"/>
              </a:rPr>
              <a:t>Instructors:</a:t>
            </a:r>
            <a:r>
              <a:rPr lang="en-US" dirty="0" smtClean="0">
                <a:latin typeface="Calibri" pitchFamily="-96" charset="0"/>
              </a:rPr>
              <a:t> </a:t>
            </a:r>
          </a:p>
          <a:p>
            <a:r>
              <a:rPr lang="en-US" dirty="0" smtClean="0">
                <a:latin typeface="Calibri" pitchFamily="-96" charset="0"/>
              </a:rPr>
              <a:t>Randal E. Bryant and David R. </a:t>
            </a:r>
            <a:r>
              <a:rPr lang="en-US" dirty="0" err="1" smtClean="0">
                <a:latin typeface="Calibri" pitchFamily="-96" charset="0"/>
              </a:rPr>
              <a:t>O’Hallaron</a:t>
            </a:r>
            <a:endParaRPr lang="en-US" dirty="0" smtClean="0">
              <a:latin typeface="Calibri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A+((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 smtClean="0">
                <a:latin typeface="Calibri" pitchFamily="-96" charset="0"/>
              </a:rPr>
              <a:t>Machine Code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503738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%rdi,%rdi,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4),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%rax,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4),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 smtClean="0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</a:t>
            </a:r>
            <a:r>
              <a:rPr lang="en-US" dirty="0" smtClean="0">
                <a:latin typeface="Calibri" pitchFamily="-96" charset="0"/>
              </a:rPr>
              <a:t>Element </a:t>
            </a:r>
            <a:r>
              <a:rPr lang="en-US" dirty="0">
                <a:latin typeface="Calibri" pitchFamily="-96" charset="0"/>
              </a:rPr>
              <a:t>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 Elements 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 pitchFamily="-96" charset="0"/>
              </a:rPr>
              <a:t>A[</a:t>
            </a:r>
            <a:r>
              <a:rPr lang="en-US" b="1" dirty="0" err="1" smtClean="0">
                <a:latin typeface="Courier New" pitchFamily="-96" charset="0"/>
              </a:rPr>
              <a:t>i</a:t>
            </a:r>
            <a:r>
              <a:rPr lang="en-US" b="1" dirty="0" smtClean="0">
                <a:latin typeface="Courier New" pitchFamily="-96" charset="0"/>
              </a:rPr>
              <a:t>][j]</a:t>
            </a:r>
            <a:r>
              <a:rPr lang="en-US" b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is element of type </a:t>
            </a:r>
            <a:r>
              <a:rPr lang="en-US" i="1" dirty="0" smtClean="0">
                <a:latin typeface="Calibri" pitchFamily="-96" charset="0"/>
              </a:rPr>
              <a:t>T, </a:t>
            </a:r>
            <a:r>
              <a:rPr lang="en-US" dirty="0" smtClean="0">
                <a:latin typeface="Calibri" pitchFamily="-96" charset="0"/>
              </a:rPr>
              <a:t>which requires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 bytes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Address  </a:t>
            </a:r>
            <a:r>
              <a:rPr lang="en-US" b="1" dirty="0" smtClean="0">
                <a:latin typeface="Courier New" pitchFamily="-96" charset="0"/>
              </a:rPr>
              <a:t>A +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i="1" dirty="0" err="1" smtClean="0">
                <a:latin typeface="Calibri" pitchFamily="-96" charset="0"/>
              </a:rPr>
              <a:t>i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* (</a:t>
            </a:r>
            <a:r>
              <a:rPr lang="en-US" i="1" dirty="0" smtClean="0">
                <a:latin typeface="Calibri" pitchFamily="-96" charset="0"/>
              </a:rPr>
              <a:t>C </a:t>
            </a:r>
            <a:r>
              <a:rPr lang="en-US" dirty="0" smtClean="0">
                <a:latin typeface="Calibri" pitchFamily="-96" charset="0"/>
              </a:rPr>
              <a:t>*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+  </a:t>
            </a:r>
            <a:r>
              <a:rPr lang="en-US" i="1" dirty="0" smtClean="0">
                <a:latin typeface="Calibri" pitchFamily="-96" charset="0"/>
              </a:rPr>
              <a:t>j</a:t>
            </a:r>
            <a:r>
              <a:rPr lang="en-US" dirty="0" smtClean="0">
                <a:latin typeface="Calibri" pitchFamily="-96" charset="0"/>
              </a:rPr>
              <a:t> * </a:t>
            </a:r>
            <a:r>
              <a:rPr lang="en-US" i="1" dirty="0" smtClean="0">
                <a:latin typeface="Calibri" pitchFamily="-96" charset="0"/>
              </a:rPr>
              <a:t>K = </a:t>
            </a:r>
            <a:r>
              <a:rPr lang="pl-PL" i="1" dirty="0" smtClean="0">
                <a:latin typeface="Calibri" pitchFamily="-96" charset="0"/>
              </a:rPr>
              <a:t>A + </a:t>
            </a:r>
            <a:r>
              <a:rPr lang="pl-PL" dirty="0" smtClean="0">
                <a:latin typeface="Calibri" pitchFamily="-96" charset="0"/>
              </a:rPr>
              <a:t>(</a:t>
            </a:r>
            <a:r>
              <a:rPr lang="pl-PL" i="1" dirty="0" smtClean="0">
                <a:latin typeface="Calibri" pitchFamily="-96" charset="0"/>
              </a:rPr>
              <a:t>i * C +  j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pl-PL" i="1" dirty="0" smtClean="0">
                <a:latin typeface="Calibri" pitchFamily="-96" charset="0"/>
              </a:rPr>
              <a:t>* K</a:t>
            </a:r>
            <a:endParaRPr lang="en-US" i="1" dirty="0" smtClean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</a:t>
            </a:r>
            <a:r>
              <a:rPr lang="en-US" sz="1800" dirty="0" err="1" smtClean="0">
                <a:latin typeface="Courier New" pitchFamily="-96" charset="0"/>
              </a:rPr>
              <a:t>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</a:t>
            </a:r>
            <a:r>
              <a:rPr lang="en-US" b="1" dirty="0" smtClean="0">
                <a:latin typeface="Courier New" pitchFamily="-96" charset="0"/>
              </a:rPr>
              <a:t>4*dig</a:t>
            </a:r>
          </a:p>
          <a:p>
            <a:pPr lvl="2"/>
            <a:r>
              <a:rPr lang="en-US" dirty="0" smtClean="0"/>
              <a:t>=  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b="1" dirty="0" smtClean="0">
                <a:latin typeface="Courier New" pitchFamily="-96" charset="0"/>
              </a:rPr>
              <a:t> + 4*(5*index + dig)</a:t>
            </a:r>
            <a:endParaRPr lang="en-US" b="1" dirty="0">
              <a:latin typeface="Courier New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419872" y="2115453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 smtClean="0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8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168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 smtClean="0">
                    <a:latin typeface="Courier New" pitchFamily="-96" charset="0"/>
                  </a:rPr>
                  <a:t>176</a:t>
                </a:r>
                <a:endParaRPr lang="en-US" sz="1800" dirty="0">
                  <a:latin typeface="Courier New" pitchFamily="-96" charset="0"/>
                </a:endParaRP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</a:t>
            </a:r>
            <a:r>
              <a:rPr lang="en-US" b="1" dirty="0" smtClean="0">
                <a:latin typeface="Courier New" pitchFamily="-96" charset="0"/>
              </a:rPr>
              <a:t>+8*</a:t>
            </a:r>
            <a:r>
              <a:rPr lang="en-US" b="1" dirty="0">
                <a:latin typeface="Courier New" pitchFamily="-96" charset="0"/>
              </a:rPr>
              <a:t>index]+4*</a:t>
            </a:r>
            <a:r>
              <a:rPr lang="en-US" b="1" dirty="0" smtClean="0">
                <a:latin typeface="Courier New" pitchFamily="-96" charset="0"/>
              </a:rPr>
              <a:t>digit]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#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 + 4*digit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Calibri" pitchFamily="-96" charset="0"/>
              </a:rPr>
              <a:t>Accesses </a:t>
            </a:r>
            <a:r>
              <a:rPr lang="en-US" b="0" dirty="0">
                <a:latin typeface="Calibri" pitchFamily="-96" charset="0"/>
              </a:rPr>
              <a:t>looks </a:t>
            </a:r>
            <a:r>
              <a:rPr lang="en-US" b="0" dirty="0" smtClean="0">
                <a:latin typeface="Calibri" pitchFamily="-96" charset="0"/>
              </a:rPr>
              <a:t>similar in C, </a:t>
            </a:r>
            <a:r>
              <a:rPr lang="en-US" b="0" dirty="0">
                <a:latin typeface="Calibri" pitchFamily="-96" charset="0"/>
              </a:rPr>
              <a:t>but </a:t>
            </a:r>
            <a:r>
              <a:rPr lang="en-US" b="0" dirty="0" smtClean="0">
                <a:latin typeface="Calibri" pitchFamily="-96" charset="0"/>
              </a:rPr>
              <a:t>address computations very different: </a:t>
            </a:r>
            <a:endParaRPr lang="en-US" b="0" dirty="0">
              <a:latin typeface="Calibri" pitchFamily="-96" charset="0"/>
            </a:endParaRP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</a:t>
            </a:r>
            <a:r>
              <a:rPr lang="en-US" sz="2000" dirty="0" smtClean="0">
                <a:latin typeface="Courier New" pitchFamily="-96" charset="0"/>
              </a:rPr>
              <a:t>+8*</a:t>
            </a:r>
            <a:r>
              <a:rPr lang="en-US" sz="2000" dirty="0">
                <a:latin typeface="Courier New" pitchFamily="-96" charset="0"/>
              </a:rPr>
              <a:t>index]+4*</a:t>
            </a:r>
            <a:r>
              <a:rPr lang="en-US" sz="2000" dirty="0" smtClean="0">
                <a:latin typeface="Courier New" pitchFamily="-96" charset="0"/>
              </a:rPr>
              <a:t>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err="1" smtClean="0">
                <a:latin typeface="Courier New" pitchFamily="-96" charset="0"/>
              </a:rPr>
              <a:t>int</a:t>
            </a:r>
            <a:r>
              <a:rPr lang="pt-BR" sz="1800" dirty="0" smtClean="0">
                <a:latin typeface="Courier New" pitchFamily="-96" charset="0"/>
              </a:rPr>
              <a:t>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smtClean="0">
                <a:latin typeface="Courier New" pitchFamily="-96" charset="0"/>
              </a:rPr>
              <a:t>          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#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(%rdi,%rdx,4),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(%rsi,%rdi,4),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(%rax,%rcx,4),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r + 4*</a:t>
            </a:r>
            <a:r>
              <a:rPr lang="en-US" b="1" dirty="0" err="1" smtClean="0">
                <a:latin typeface="Courier New"/>
                <a:cs typeface="Courier New"/>
              </a:rPr>
              <a:t>idx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r+4*</a:t>
            </a:r>
            <a:r>
              <a:rPr lang="en-US" dirty="0" err="1" smtClean="0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5765"/>
              </p:ext>
            </p:extLst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 smtClean="0"/>
              <a:t>Example: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a+8(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 smtClean="0"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x87 FP</a:t>
            </a:r>
          </a:p>
          <a:p>
            <a:pPr lvl="2"/>
            <a:r>
              <a:rPr lang="en-US" dirty="0" smtClean="0"/>
              <a:t>Legacy, very ugly</a:t>
            </a:r>
          </a:p>
          <a:p>
            <a:pPr lvl="1"/>
            <a:r>
              <a:rPr lang="en-US" dirty="0" smtClean="0"/>
              <a:t>SSE FP</a:t>
            </a:r>
          </a:p>
          <a:p>
            <a:pPr lvl="2"/>
            <a:r>
              <a:rPr lang="en-US" dirty="0" smtClean="0"/>
              <a:t>Supported by Shark machines</a:t>
            </a:r>
          </a:p>
          <a:p>
            <a:pPr lvl="2"/>
            <a:r>
              <a:rPr lang="en-US" dirty="0" smtClean="0"/>
              <a:t>Special case use of vector instructions</a:t>
            </a:r>
          </a:p>
          <a:p>
            <a:pPr lvl="1"/>
            <a:r>
              <a:rPr lang="en-US" dirty="0" smtClean="0"/>
              <a:t>AVX FP</a:t>
            </a:r>
          </a:p>
          <a:p>
            <a:pPr lvl="2"/>
            <a:r>
              <a:rPr lang="en-US" dirty="0" smtClean="0"/>
              <a:t>Newest version</a:t>
            </a:r>
          </a:p>
          <a:p>
            <a:pPr lvl="2"/>
            <a:r>
              <a:rPr lang="en-US" dirty="0" smtClean="0"/>
              <a:t>Similar to SSE</a:t>
            </a:r>
          </a:p>
          <a:p>
            <a:pPr lvl="2"/>
            <a:r>
              <a:rPr lang="en-US" dirty="0" smtClean="0"/>
              <a:t>Documented in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784350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492896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212976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3916288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725144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445224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6530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Scalar Operations: Double Precision</a:t>
            </a:r>
          </a:p>
        </p:txBody>
      </p:sp>
      <p:grpSp>
        <p:nvGrpSpPr>
          <p:cNvPr id="40964" name="Group 332"/>
          <p:cNvGrpSpPr>
            <a:grpSpLocks/>
          </p:cNvGrpSpPr>
          <p:nvPr/>
        </p:nvGrpSpPr>
        <p:grpSpPr bwMode="auto">
          <a:xfrm>
            <a:off x="228600" y="685800"/>
            <a:ext cx="8880475" cy="1889125"/>
            <a:chOff x="144" y="432"/>
            <a:chExt cx="5594" cy="1190"/>
          </a:xfrm>
        </p:grpSpPr>
        <p:grpSp>
          <p:nvGrpSpPr>
            <p:cNvPr id="41084" name="Group 331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144" y="672"/>
              <a:chExt cx="4608" cy="192"/>
            </a:xfrm>
          </p:grpSpPr>
          <p:grpSp>
            <p:nvGrpSpPr>
              <p:cNvPr id="41112" name="Group 5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768" y="864"/>
                <a:chExt cx="4608" cy="192"/>
              </a:xfrm>
            </p:grpSpPr>
            <p:sp>
              <p:nvSpPr>
                <p:cNvPr id="41114" name="Rectangle 56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7" name="Rectangle 59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9" name="Rectangle 61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2" name="Rectangle 64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4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5" name="Rectangle 67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6" name="Rectangle 68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8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113" name="Rectangle 101"/>
              <p:cNvSpPr>
                <a:spLocks noChangeArrowheads="1"/>
              </p:cNvSpPr>
              <p:nvPr/>
            </p:nvSpPr>
            <p:spPr bwMode="auto">
              <a:xfrm>
                <a:off x="144" y="67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5" name="Group 330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144" y="1392"/>
              <a:chExt cx="4608" cy="192"/>
            </a:xfrm>
          </p:grpSpPr>
          <p:grpSp>
            <p:nvGrpSpPr>
              <p:cNvPr id="41094" name="Group 148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768" y="864"/>
                <a:chExt cx="4608" cy="192"/>
              </a:xfrm>
            </p:grpSpPr>
            <p:sp>
              <p:nvSpPr>
                <p:cNvPr id="410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95" name="Rectangle 165"/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6" name="Group 174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90" name="Oval 169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91" name="Line 170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2" name="Line 171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3" name="Line 172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87" name="Text Box 190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xmm0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8" name="Text Box 191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  <p:sp>
          <p:nvSpPr>
            <p:cNvPr id="41089" name="Text Box 192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addss</a:t>
              </a:r>
              <a:r>
                <a:rPr lang="en-US" sz="2000" dirty="0">
                  <a:latin typeface="Courier New" charset="0"/>
                </a:rPr>
                <a:t> %</a:t>
              </a:r>
              <a:r>
                <a:rPr lang="en-US" sz="2000" dirty="0" smtClean="0">
                  <a:latin typeface="Courier New" charset="0"/>
                </a:rPr>
                <a:t>xmm0,</a:t>
              </a:r>
              <a:r>
                <a:rPr lang="en-US" sz="2000" dirty="0">
                  <a:latin typeface="Courier New" charset="0"/>
                </a:rPr>
                <a:t>%</a:t>
              </a:r>
              <a:r>
                <a:rPr lang="en-US" sz="2000" dirty="0" smtClean="0">
                  <a:latin typeface="Courier New" charset="0"/>
                </a:rPr>
                <a:t>xmm1</a:t>
              </a:r>
              <a:endParaRPr lang="en-US" sz="2000" dirty="0">
                <a:latin typeface="Courier New" charset="0"/>
              </a:endParaRPr>
            </a:p>
          </p:txBody>
        </p:sp>
      </p:grpSp>
      <p:grpSp>
        <p:nvGrpSpPr>
          <p:cNvPr id="40965" name="Group 194"/>
          <p:cNvGrpSpPr>
            <a:grpSpLocks/>
          </p:cNvGrpSpPr>
          <p:nvPr/>
        </p:nvGrpSpPr>
        <p:grpSpPr bwMode="auto">
          <a:xfrm>
            <a:off x="228600" y="2780928"/>
            <a:ext cx="8880475" cy="1889125"/>
            <a:chOff x="144" y="432"/>
            <a:chExt cx="5594" cy="1190"/>
          </a:xfrm>
        </p:grpSpPr>
        <p:grpSp>
          <p:nvGrpSpPr>
            <p:cNvPr id="41017" name="Group 195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384" y="2564"/>
              <a:chExt cx="4608" cy="192"/>
            </a:xfrm>
          </p:grpSpPr>
          <p:grpSp>
            <p:nvGrpSpPr>
              <p:cNvPr id="41063" name="Group 196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2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3" name="Rectangle 21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64" name="Rectangle 213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5" name="Rectangle 214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6" name="Rectangle 215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7" name="Rectangle 216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8" name="Group 217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384" y="2564"/>
              <a:chExt cx="4608" cy="192"/>
            </a:xfrm>
          </p:grpSpPr>
          <p:grpSp>
            <p:nvGrpSpPr>
              <p:cNvPr id="41042" name="Group 218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47" name="Rectangle 21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3" name="Rectangle 22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5" name="Rectangle 22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6" name="Rectangle 22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8" name="Rectangle 23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2" name="Rectangle 23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43" name="Rectangle 235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4" name="Rectangle 236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5" name="Rectangle 237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6" name="Rectangle 238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9" name="Group 239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38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9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0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1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0" name="Group 244"/>
            <p:cNvGrpSpPr>
              <a:grpSpLocks/>
            </p:cNvGrpSpPr>
            <p:nvPr/>
          </p:nvGrpSpPr>
          <p:grpSpPr bwMode="auto">
            <a:xfrm>
              <a:off x="1680" y="864"/>
              <a:ext cx="432" cy="528"/>
              <a:chOff x="720" y="864"/>
              <a:chExt cx="432" cy="528"/>
            </a:xfrm>
          </p:grpSpPr>
          <p:sp>
            <p:nvSpPr>
              <p:cNvPr id="41034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5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7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1" name="Group 249"/>
            <p:cNvGrpSpPr>
              <a:grpSpLocks/>
            </p:cNvGrpSpPr>
            <p:nvPr/>
          </p:nvGrpSpPr>
          <p:grpSpPr bwMode="auto">
            <a:xfrm>
              <a:off x="2832" y="864"/>
              <a:ext cx="432" cy="528"/>
              <a:chOff x="720" y="864"/>
              <a:chExt cx="432" cy="528"/>
            </a:xfrm>
          </p:grpSpPr>
          <p:sp>
            <p:nvSpPr>
              <p:cNvPr id="41030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1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3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2" name="Group 254"/>
            <p:cNvGrpSpPr>
              <a:grpSpLocks/>
            </p:cNvGrpSpPr>
            <p:nvPr/>
          </p:nvGrpSpPr>
          <p:grpSpPr bwMode="auto">
            <a:xfrm>
              <a:off x="3984" y="864"/>
              <a:ext cx="432" cy="528"/>
              <a:chOff x="720" y="864"/>
              <a:chExt cx="432" cy="528"/>
            </a:xfrm>
          </p:grpSpPr>
          <p:sp>
            <p:nvSpPr>
              <p:cNvPr id="41026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27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9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23" name="Text Box 259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24" name="Text Box 260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25" name="Text Box 261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addps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4924191"/>
            <a:ext cx="8881060" cy="1889185"/>
            <a:chOff x="228600" y="4924191"/>
            <a:chExt cx="8881060" cy="1889185"/>
          </a:xfrm>
        </p:grpSpPr>
        <p:grpSp>
          <p:nvGrpSpPr>
            <p:cNvPr id="40966" name="Group 264"/>
            <p:cNvGrpSpPr>
              <a:grpSpLocks/>
            </p:cNvGrpSpPr>
            <p:nvPr/>
          </p:nvGrpSpPr>
          <p:grpSpPr bwMode="auto">
            <a:xfrm>
              <a:off x="228600" y="5305191"/>
              <a:ext cx="7315200" cy="304800"/>
              <a:chOff x="768" y="864"/>
              <a:chExt cx="4608" cy="192"/>
            </a:xfrm>
          </p:grpSpPr>
          <p:sp>
            <p:nvSpPr>
              <p:cNvPr id="41001" name="Rectangle 265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266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3" name="Rectangle 267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268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5" name="Rectangle 269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270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Rectangle 271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272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Rectangle 273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27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Rectangle 275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276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Rectangle 277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27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Rectangle 279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280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67" name="Rectangle 281"/>
            <p:cNvSpPr>
              <a:spLocks noChangeArrowheads="1"/>
            </p:cNvSpPr>
            <p:nvPr/>
          </p:nvSpPr>
          <p:spPr bwMode="auto">
            <a:xfrm>
              <a:off x="228600" y="5305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69" name="Group 286"/>
            <p:cNvGrpSpPr>
              <a:grpSpLocks/>
            </p:cNvGrpSpPr>
            <p:nvPr/>
          </p:nvGrpSpPr>
          <p:grpSpPr bwMode="auto">
            <a:xfrm>
              <a:off x="228600" y="6448191"/>
              <a:ext cx="7315200" cy="304800"/>
              <a:chOff x="768" y="864"/>
              <a:chExt cx="4608" cy="192"/>
            </a:xfrm>
          </p:grpSpPr>
          <p:sp>
            <p:nvSpPr>
              <p:cNvPr id="40985" name="Rectangle 287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6" name="Rectangle 288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7" name="Rectangle 289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8" name="Rectangle 290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9" name="Rectangle 291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0" name="Rectangle 292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1" name="Rectangle 29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2" name="Rectangle 294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3" name="Rectangle 295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29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5" name="Rectangle 297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298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7" name="Rectangle 299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300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9" name="Rectangle 301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302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0" name="Rectangle 303"/>
            <p:cNvSpPr>
              <a:spLocks noChangeArrowheads="1"/>
            </p:cNvSpPr>
            <p:nvPr/>
          </p:nvSpPr>
          <p:spPr bwMode="auto">
            <a:xfrm>
              <a:off x="228600" y="6448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72" name="Group 335"/>
            <p:cNvGrpSpPr>
              <a:grpSpLocks/>
            </p:cNvGrpSpPr>
            <p:nvPr/>
          </p:nvGrpSpPr>
          <p:grpSpPr bwMode="auto">
            <a:xfrm>
              <a:off x="1752600" y="5609991"/>
              <a:ext cx="685800" cy="838200"/>
              <a:chOff x="528" y="3408"/>
              <a:chExt cx="432" cy="528"/>
            </a:xfrm>
          </p:grpSpPr>
          <p:sp>
            <p:nvSpPr>
              <p:cNvPr id="40981" name="Oval 30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0982" name="Line 309"/>
              <p:cNvSpPr>
                <a:spLocks noChangeShapeType="1"/>
              </p:cNvSpPr>
              <p:nvPr/>
            </p:nvSpPr>
            <p:spPr bwMode="auto">
              <a:xfrm>
                <a:off x="528" y="3408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3" name="Line 310"/>
              <p:cNvSpPr>
                <a:spLocks noChangeShapeType="1"/>
              </p:cNvSpPr>
              <p:nvPr/>
            </p:nvSpPr>
            <p:spPr bwMode="auto">
              <a:xfrm flipV="1">
                <a:off x="528" y="374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4" name="Line 311"/>
              <p:cNvSpPr>
                <a:spLocks noChangeShapeType="1"/>
              </p:cNvSpPr>
              <p:nvPr/>
            </p:nvSpPr>
            <p:spPr bwMode="auto">
              <a:xfrm rot="5400000" flipV="1">
                <a:off x="792" y="37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4" name="Text Box 327"/>
            <p:cNvSpPr txBox="1">
              <a:spLocks noChangeArrowheads="1"/>
            </p:cNvSpPr>
            <p:nvPr/>
          </p:nvSpPr>
          <p:spPr bwMode="auto">
            <a:xfrm>
              <a:off x="7650163" y="5306779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0975" name="Text Box 328"/>
            <p:cNvSpPr txBox="1">
              <a:spLocks noChangeArrowheads="1"/>
            </p:cNvSpPr>
            <p:nvPr/>
          </p:nvSpPr>
          <p:spPr bwMode="auto">
            <a:xfrm>
              <a:off x="7683500" y="6413266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0976" name="Text Box 329"/>
            <p:cNvSpPr txBox="1">
              <a:spLocks noChangeArrowheads="1"/>
            </p:cNvSpPr>
            <p:nvPr/>
          </p:nvSpPr>
          <p:spPr bwMode="auto">
            <a:xfrm>
              <a:off x="6400800" y="4924191"/>
              <a:ext cx="27088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 smtClean="0">
                  <a:latin typeface="Courier New" charset="0"/>
                </a:rPr>
                <a:t>addsd</a:t>
              </a:r>
              <a:r>
                <a:rPr lang="en-US" sz="2000" dirty="0" smtClean="0">
                  <a:latin typeface="Courier New" charset="0"/>
                </a:rPr>
                <a:t> </a:t>
              </a:r>
              <a:r>
                <a:rPr lang="en-US" sz="2000" dirty="0">
                  <a:latin typeface="Courier New" charset="0"/>
                </a:rPr>
                <a:t>%xmm0,%xmm1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 smtClean="0"/>
              <a:t>Arguments passed in </a:t>
            </a:r>
            <a:r>
              <a:rPr lang="en-US" dirty="0" smtClean="0">
                <a:latin typeface="Courier New"/>
                <a:cs typeface="Courier New"/>
              </a:rPr>
              <a:t>%xmm0</a:t>
            </a:r>
            <a:r>
              <a:rPr lang="en-US" dirty="0" smtClean="0"/>
              <a:t>,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smtClean="0">
                <a:latin typeface="Courier New"/>
                <a:cs typeface="Courier New"/>
              </a:rPr>
              <a:t>xmm1</a:t>
            </a:r>
            <a:r>
              <a:rPr lang="en-US" dirty="0" smtClean="0"/>
              <a:t>, ...</a:t>
            </a:r>
          </a:p>
          <a:p>
            <a:r>
              <a:rPr lang="en-US" dirty="0" smtClean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 smtClean="0"/>
          </a:p>
          <a:p>
            <a:r>
              <a:rPr lang="en-US" dirty="0" smtClean="0"/>
              <a:t>All XMM registers caller-saved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addss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</a:t>
            </a:r>
            <a:r>
              <a:rPr lang="en-US" sz="1800" dirty="0" smtClean="0">
                <a:latin typeface="Courier New" pitchFamily="-96" charset="0"/>
              </a:rPr>
              <a:t>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Memory 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 smtClean="0"/>
              <a:t>Integer (and pointer) arguments passed in regular registers</a:t>
            </a:r>
          </a:p>
          <a:p>
            <a:r>
              <a:rPr lang="en-US" dirty="0" smtClean="0"/>
              <a:t>FP values passed in XMM registers</a:t>
            </a:r>
          </a:p>
          <a:p>
            <a:r>
              <a:rPr lang="en-US" dirty="0" smtClean="0"/>
              <a:t>Different </a:t>
            </a:r>
            <a:r>
              <a:rPr lang="en-US" dirty="0" err="1" smtClean="0"/>
              <a:t>mov</a:t>
            </a:r>
            <a:r>
              <a:rPr lang="en-US" dirty="0" smtClean="0"/>
              <a:t> instructions to move between XMM registers, and between memory and XMM registers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12976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</a:t>
            </a:r>
            <a:r>
              <a:rPr lang="ro-RO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ro-RO" sz="1800" dirty="0" smtClean="0">
                <a:latin typeface="Courier New" pitchFamily="-96" charset="0"/>
              </a:rPr>
              <a:t>{</a:t>
            </a:r>
            <a:endParaRPr lang="ro-RO" sz="1800" dirty="0">
              <a:latin typeface="Courier New" pitchFamily="-96" charset="0"/>
            </a:endParaRP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5046261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  # p in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movapd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Copy v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</a:t>
            </a:r>
            <a:r>
              <a:rPr lang="en-US" sz="1800" dirty="0" smtClean="0">
                <a:latin typeface="Courier New" pitchFamily="-96" charset="0"/>
              </a:rPr>
              <a:t>xmm0  # x = *p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addsd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%xmm0, %</a:t>
            </a:r>
            <a:r>
              <a:rPr lang="en-US" sz="1800" dirty="0" smtClean="0">
                <a:latin typeface="Courier New" pitchFamily="-96" charset="0"/>
              </a:rPr>
              <a:t>xmm1   # t = x + v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movsd</a:t>
            </a:r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>
                <a:latin typeface="Courier New" pitchFamily="-96" charset="0"/>
              </a:rPr>
              <a:t>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)  # *p = 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Aspects of FP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 smtClean="0"/>
              <a:t>Lots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Different operations, different formats, ...</a:t>
            </a:r>
          </a:p>
          <a:p>
            <a:r>
              <a:rPr lang="en-US" dirty="0" smtClean="0"/>
              <a:t>Floating-point comparisons</a:t>
            </a:r>
          </a:p>
          <a:p>
            <a:pPr lvl="1"/>
            <a:r>
              <a:rPr lang="en-US" dirty="0" smtClean="0"/>
              <a:t>Instructions </a:t>
            </a:r>
            <a:r>
              <a:rPr lang="en-US" b="1" dirty="0" err="1" smtClean="0">
                <a:latin typeface="Courier New"/>
                <a:cs typeface="Courier New"/>
              </a:rPr>
              <a:t>ucomiss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ucomisd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Set condition codes CF, ZF, and PF</a:t>
            </a:r>
          </a:p>
          <a:p>
            <a:r>
              <a:rPr lang="en-US" dirty="0" smtClean="0"/>
              <a:t>Using constant values</a:t>
            </a:r>
          </a:p>
          <a:p>
            <a:pPr lvl="1"/>
            <a:r>
              <a:rPr lang="en-US" dirty="0" smtClean="0"/>
              <a:t>Set XMM0 register to 0 with instruction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xorpd</a:t>
            </a:r>
            <a:r>
              <a:rPr lang="en-US" b="1" dirty="0" smtClean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 smtClean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</a:t>
            </a:r>
            <a:r>
              <a:rPr lang="en-US" sz="1800" dirty="0" smtClean="0">
                <a:latin typeface="Calibri" pitchFamily="-96" charset="0"/>
              </a:rPr>
              <a:t>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</a:t>
            </a:r>
            <a:r>
              <a:rPr lang="en-US" sz="1800" dirty="0" smtClean="0">
                <a:latin typeface="Calibri" pitchFamily="-96" charset="0"/>
              </a:rPr>
              <a:t>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 smtClean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 smtClean="0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121633"/>
              </p:ext>
            </p:extLst>
          </p:nvPr>
        </p:nvGraphicFramePr>
        <p:xfrm>
          <a:off x="691952" y="1421160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/>
                <a:gridCol w="726626"/>
                <a:gridCol w="726626"/>
                <a:gridCol w="726626"/>
                <a:gridCol w="726626"/>
                <a:gridCol w="726626"/>
                <a:gridCol w="72662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256003"/>
              </p:ext>
            </p:extLst>
          </p:nvPr>
        </p:nvGraphicFramePr>
        <p:xfrm>
          <a:off x="467544" y="1340768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/>
                <a:gridCol w="726626"/>
                <a:gridCol w="726626"/>
                <a:gridCol w="726626"/>
                <a:gridCol w="726626"/>
                <a:gridCol w="726626"/>
                <a:gridCol w="72662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A2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06215"/>
              </p:ext>
            </p:extLst>
          </p:nvPr>
        </p:nvGraphicFramePr>
        <p:xfrm>
          <a:off x="539552" y="1556792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(*A3)[3]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(*A4[3])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77161"/>
      </p:ext>
    </p:extLst>
  </p:cSld>
  <p:clrMapOvr>
    <a:masterClrMapping/>
  </p:clrMapOvr>
  <p:transition xmlns:p14="http://schemas.microsoft.com/office/powerpoint/2010/main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61791"/>
              </p:ext>
            </p:extLst>
          </p:nvPr>
        </p:nvGraphicFramePr>
        <p:xfrm>
          <a:off x="539552" y="1124744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  <a:gridCol w="72662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(*A3)[3]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(*A4[3])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A2/A4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364088" y="5610726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A3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 xmlns:p14="http://schemas.microsoft.com/office/powerpoint/2010/main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841699"/>
              </p:ext>
            </p:extLst>
          </p:nvPr>
        </p:nvGraphicFramePr>
        <p:xfrm>
          <a:off x="464749" y="1197678"/>
          <a:ext cx="7896228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(*A3)[3][5]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*(A4[3][5])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(*A5[3])[5]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597782"/>
              </p:ext>
            </p:extLst>
          </p:nvPr>
        </p:nvGraphicFramePr>
        <p:xfrm>
          <a:off x="4109161" y="3974969"/>
          <a:ext cx="4251816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/>
                <a:gridCol w="607402"/>
                <a:gridCol w="607402"/>
                <a:gridCol w="607402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(*A3)[3][5]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*(A4[3][5])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(*A5[3])[5]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95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03689"/>
              </p:ext>
            </p:extLst>
          </p:nvPr>
        </p:nvGraphicFramePr>
        <p:xfrm>
          <a:off x="5652120" y="606284"/>
          <a:ext cx="2429610" cy="2246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alibri"/>
                          <a:cs typeface="Calibri"/>
                        </a:rPr>
                        <a:t>Declaration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(*A3)[3][5]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*(A4[3][5])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(*A5[3])[5]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07504" y="3068960"/>
            <a:ext cx="108012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latin typeface="Courier New"/>
                <a:cs typeface="Courier New"/>
              </a:rPr>
              <a:t>A2/A4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789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430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18791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7432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36793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5434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54795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3436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72797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81438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789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9430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18791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7432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6793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5434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54795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3436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72797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81438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789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9430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1" name="Rectangle 27"/>
          <p:cNvSpPr>
            <a:spLocks noChangeArrowheads="1"/>
          </p:cNvSpPr>
          <p:nvPr/>
        </p:nvSpPr>
        <p:spPr bwMode="auto">
          <a:xfrm>
            <a:off x="18791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27432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36793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45434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7" name="Rectangle 27"/>
          <p:cNvSpPr>
            <a:spLocks noChangeArrowheads="1"/>
          </p:cNvSpPr>
          <p:nvPr/>
        </p:nvSpPr>
        <p:spPr bwMode="auto">
          <a:xfrm>
            <a:off x="54795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63436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0" name="Rectangle 27"/>
          <p:cNvSpPr>
            <a:spLocks noChangeArrowheads="1"/>
          </p:cNvSpPr>
          <p:nvPr/>
        </p:nvSpPr>
        <p:spPr bwMode="auto">
          <a:xfrm>
            <a:off x="72797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81438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grpSp>
        <p:nvGrpSpPr>
          <p:cNvPr id="180" name="Group 179"/>
          <p:cNvGrpSpPr/>
          <p:nvPr/>
        </p:nvGrpSpPr>
        <p:grpSpPr>
          <a:xfrm>
            <a:off x="107504" y="5021722"/>
            <a:ext cx="8945574" cy="1503622"/>
            <a:chOff x="107504" y="4098558"/>
            <a:chExt cx="8945574" cy="1503622"/>
          </a:xfrm>
        </p:grpSpPr>
        <p:grpSp>
          <p:nvGrpSpPr>
            <p:cNvPr id="177" name="Group 176"/>
            <p:cNvGrpSpPr/>
            <p:nvPr/>
          </p:nvGrpSpPr>
          <p:grpSpPr>
            <a:xfrm>
              <a:off x="107504" y="4437112"/>
              <a:ext cx="8945574" cy="1165068"/>
              <a:chOff x="107504" y="4437112"/>
              <a:chExt cx="8945574" cy="1165068"/>
            </a:xfrm>
          </p:grpSpPr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75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 bwMode="auto">
              <a:xfrm>
                <a:off x="971600" y="4551594"/>
                <a:ext cx="0" cy="82162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9" name="Rectangle 27"/>
              <p:cNvSpPr>
                <a:spLocks noChangeArrowheads="1"/>
              </p:cNvSpPr>
              <p:nvPr/>
            </p:nvSpPr>
            <p:spPr bwMode="auto">
              <a:xfrm>
                <a:off x="19077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 bwMode="auto">
              <a:xfrm>
                <a:off x="2771800" y="4551594"/>
                <a:ext cx="0" cy="53359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37079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 bwMode="auto">
              <a:xfrm>
                <a:off x="4572000" y="4551594"/>
                <a:ext cx="0" cy="24555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grpSp>
            <p:nvGrpSpPr>
              <p:cNvPr id="167" name="Group 166"/>
              <p:cNvGrpSpPr/>
              <p:nvPr/>
            </p:nvGrpSpPr>
            <p:grpSpPr>
              <a:xfrm>
                <a:off x="4572000" y="4797152"/>
                <a:ext cx="4481078" cy="228964"/>
                <a:chOff x="2267744" y="5013176"/>
                <a:chExt cx="4481078" cy="228964"/>
              </a:xfrm>
            </p:grpSpPr>
            <p:sp>
              <p:nvSpPr>
                <p:cNvPr id="1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2771800" y="5085184"/>
                <a:ext cx="4481078" cy="228964"/>
                <a:chOff x="2267744" y="5229200"/>
                <a:chExt cx="4481078" cy="228964"/>
              </a:xfrm>
            </p:grpSpPr>
            <p:sp>
              <p:nvSpPr>
                <p:cNvPr id="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971600" y="5373216"/>
                <a:ext cx="4481078" cy="228964"/>
                <a:chOff x="2267744" y="5445224"/>
                <a:chExt cx="4481078" cy="228964"/>
              </a:xfrm>
            </p:grpSpPr>
            <p:sp>
              <p:nvSpPr>
                <p:cNvPr id="16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8" name="Text Box 33"/>
            <p:cNvSpPr txBox="1">
              <a:spLocks noChangeArrowheads="1"/>
            </p:cNvSpPr>
            <p:nvPr/>
          </p:nvSpPr>
          <p:spPr bwMode="auto">
            <a:xfrm>
              <a:off x="107504" y="4098558"/>
              <a:ext cx="108012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 smtClean="0">
                  <a:latin typeface="Courier New"/>
                  <a:cs typeface="Courier New"/>
                </a:rPr>
                <a:t>A5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78904" y="548680"/>
            <a:ext cx="5069160" cy="1490682"/>
            <a:chOff x="-684584" y="764704"/>
            <a:chExt cx="5069160" cy="1490682"/>
          </a:xfrm>
        </p:grpSpPr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2555776" y="170080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2555776" y="141277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683568" y="162880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5776" y="836712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683568" y="134076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683568" y="764704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683568" y="191683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Unallocated 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55776" y="196735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555776" y="1124744"/>
              <a:ext cx="1828800" cy="228964"/>
              <a:chOff x="1259632" y="5661248"/>
              <a:chExt cx="1828800" cy="228964"/>
            </a:xfrm>
          </p:grpSpPr>
          <p:sp>
            <p:nvSpPr>
              <p:cNvPr id="131" name="Rectangle 27"/>
              <p:cNvSpPr>
                <a:spLocks noChangeArrowheads="1"/>
              </p:cNvSpPr>
              <p:nvPr/>
            </p:nvSpPr>
            <p:spPr bwMode="auto">
              <a:xfrm>
                <a:off x="1259632" y="5661248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 bwMode="auto">
              <a:xfrm>
                <a:off x="2123728" y="5775730"/>
                <a:ext cx="57606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</p:grpSp>
        <p:sp>
          <p:nvSpPr>
            <p:cNvPr id="181" name="Text Box 33"/>
            <p:cNvSpPr txBox="1">
              <a:spLocks noChangeArrowheads="1"/>
            </p:cNvSpPr>
            <p:nvPr/>
          </p:nvSpPr>
          <p:spPr bwMode="auto">
            <a:xfrm>
              <a:off x="-684584" y="1052736"/>
              <a:ext cx="322284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 smtClean="0">
                  <a:latin typeface="Calibri" pitchFamily="-96" charset="0"/>
                </a:rPr>
                <a:t>Allocated  pointer to unallocated </a:t>
              </a:r>
              <a:r>
                <a:rPr lang="en-US" sz="1600" b="0" dirty="0" err="1" smtClean="0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504" y="2335940"/>
            <a:ext cx="5090864" cy="673952"/>
            <a:chOff x="107504" y="2335940"/>
            <a:chExt cx="5090864" cy="67395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07504" y="249289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 smtClean="0">
                  <a:latin typeface="Courier New"/>
                  <a:cs typeface="Courier New"/>
                </a:rPr>
                <a:t>A1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83568" y="2335940"/>
              <a:ext cx="4514800" cy="673952"/>
              <a:chOff x="683568" y="2335940"/>
              <a:chExt cx="4514800" cy="67395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83568" y="2348880"/>
                <a:ext cx="4514800" cy="661012"/>
                <a:chOff x="4572000" y="1556792"/>
                <a:chExt cx="4514800" cy="661012"/>
              </a:xfrm>
            </p:grpSpPr>
            <p:sp>
              <p:nvSpPr>
                <p:cNvPr id="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54578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9" name="Rectangle 27"/>
              <p:cNvSpPr>
                <a:spLocks noChangeArrowheads="1"/>
              </p:cNvSpPr>
              <p:nvPr/>
            </p:nvSpPr>
            <p:spPr bwMode="auto">
              <a:xfrm>
                <a:off x="683568" y="233594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683568" y="25649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Rectangle 27"/>
              <p:cNvSpPr>
                <a:spLocks noChangeArrowheads="1"/>
              </p:cNvSpPr>
              <p:nvPr/>
            </p:nvSpPr>
            <p:spPr bwMode="auto">
              <a:xfrm>
                <a:off x="683568" y="2780928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107504" y="4273686"/>
            <a:ext cx="7649430" cy="673952"/>
            <a:chOff x="107504" y="4273686"/>
            <a:chExt cx="7649430" cy="673952"/>
          </a:xfrm>
        </p:grpSpPr>
        <p:grpSp>
          <p:nvGrpSpPr>
            <p:cNvPr id="166" name="Group 165"/>
            <p:cNvGrpSpPr/>
            <p:nvPr/>
          </p:nvGrpSpPr>
          <p:grpSpPr>
            <a:xfrm>
              <a:off x="107504" y="4280156"/>
              <a:ext cx="7649430" cy="661012"/>
              <a:chOff x="107504" y="3573016"/>
              <a:chExt cx="7649430" cy="661012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1187624" y="3573016"/>
                <a:ext cx="6569310" cy="661012"/>
                <a:chOff x="1187624" y="3573016"/>
                <a:chExt cx="6569310" cy="661012"/>
              </a:xfrm>
            </p:grpSpPr>
            <p:sp>
              <p:nvSpPr>
                <p:cNvPr id="5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187624" y="3789040"/>
                  <a:ext cx="1828800" cy="228964"/>
                </a:xfrm>
                <a:prstGeom prst="rect">
                  <a:avLst/>
                </a:prstGeom>
                <a:solidFill>
                  <a:srgbClr val="F6F5BD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6" name="Straight Arrow Connector 145"/>
                <p:cNvCxnSpPr>
                  <a:endCxn id="87" idx="1"/>
                </p:cNvCxnSpPr>
                <p:nvPr/>
              </p:nvCxnSpPr>
              <p:spPr bwMode="auto">
                <a:xfrm>
                  <a:off x="2051720" y="3903522"/>
                  <a:ext cx="1224136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oval" w="lg" len="lg"/>
                  <a:tailEnd type="arrow"/>
                </a:ln>
                <a:effectLst/>
              </p:spPr>
            </p:cxnSp>
          </p:grpSp>
          <p:sp>
            <p:nvSpPr>
              <p:cNvPr id="148" name="Text Box 33"/>
              <p:cNvSpPr txBox="1">
                <a:spLocks noChangeArrowheads="1"/>
              </p:cNvSpPr>
              <p:nvPr/>
            </p:nvSpPr>
            <p:spPr bwMode="auto">
              <a:xfrm>
                <a:off x="107504" y="3717032"/>
                <a:ext cx="108012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600" dirty="0" smtClean="0">
                    <a:latin typeface="Courier New"/>
                    <a:cs typeface="Courier New"/>
                  </a:rPr>
                  <a:t>A3</a:t>
                </a:r>
                <a:endParaRPr lang="en-US" sz="1600" dirty="0">
                  <a:latin typeface="Courier New"/>
                  <a:cs typeface="Courier New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279304" y="4273686"/>
              <a:ext cx="4477630" cy="673952"/>
              <a:chOff x="3279304" y="4267216"/>
              <a:chExt cx="4514800" cy="673952"/>
            </a:xfrm>
          </p:grpSpPr>
          <p:sp>
            <p:nvSpPr>
              <p:cNvPr id="136" name="Rectangle 27"/>
              <p:cNvSpPr>
                <a:spLocks noChangeArrowheads="1"/>
              </p:cNvSpPr>
              <p:nvPr/>
            </p:nvSpPr>
            <p:spPr bwMode="auto">
              <a:xfrm>
                <a:off x="3279304" y="4267216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3" name="Rectangle 27"/>
              <p:cNvSpPr>
                <a:spLocks noChangeArrowheads="1"/>
              </p:cNvSpPr>
              <p:nvPr/>
            </p:nvSpPr>
            <p:spPr bwMode="auto">
              <a:xfrm>
                <a:off x="3279304" y="449618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3279304" y="47122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0" name="Rectangle 27"/>
          <p:cNvSpPr>
            <a:spLocks noChangeArrowheads="1"/>
          </p:cNvSpPr>
          <p:nvPr/>
        </p:nvSpPr>
        <p:spPr bwMode="auto">
          <a:xfrm>
            <a:off x="987707" y="6296380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1" name="Rectangle 27"/>
          <p:cNvSpPr>
            <a:spLocks noChangeArrowheads="1"/>
          </p:cNvSpPr>
          <p:nvPr/>
        </p:nvSpPr>
        <p:spPr bwMode="auto">
          <a:xfrm>
            <a:off x="2769177" y="6008348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2" name="Rectangle 27"/>
          <p:cNvSpPr>
            <a:spLocks noChangeArrowheads="1"/>
          </p:cNvSpPr>
          <p:nvPr/>
        </p:nvSpPr>
        <p:spPr bwMode="auto">
          <a:xfrm>
            <a:off x="4550647" y="5720316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8904" y="3407514"/>
            <a:ext cx="9029600" cy="673952"/>
            <a:chOff x="78904" y="3407514"/>
            <a:chExt cx="9029600" cy="673952"/>
          </a:xfrm>
        </p:grpSpPr>
        <p:sp>
          <p:nvSpPr>
            <p:cNvPr id="173" name="Rectangle 27"/>
            <p:cNvSpPr>
              <a:spLocks noChangeArrowheads="1"/>
            </p:cNvSpPr>
            <p:nvPr/>
          </p:nvSpPr>
          <p:spPr bwMode="auto">
            <a:xfrm>
              <a:off x="78904" y="3407514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" name="Rectangle 27"/>
            <p:cNvSpPr>
              <a:spLocks noChangeArrowheads="1"/>
            </p:cNvSpPr>
            <p:nvPr/>
          </p:nvSpPr>
          <p:spPr bwMode="auto">
            <a:xfrm>
              <a:off x="78904" y="3636478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5" name="Rectangle 27"/>
            <p:cNvSpPr>
              <a:spLocks noChangeArrowheads="1"/>
            </p:cNvSpPr>
            <p:nvPr/>
          </p:nvSpPr>
          <p:spPr bwMode="auto">
            <a:xfrm>
              <a:off x="78904" y="3852502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1458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Pointers &amp; Arrays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 smtClean="0"/>
              <a:t>Cmp</a:t>
            </a:r>
            <a:r>
              <a:rPr lang="en-US" dirty="0" smtClean="0"/>
              <a:t>: Compiles (Y/N)</a:t>
            </a:r>
          </a:p>
          <a:p>
            <a:r>
              <a:rPr lang="en-US" dirty="0" smtClean="0"/>
              <a:t>Bad: Possible bad pointer reference (Y/N)</a:t>
            </a:r>
          </a:p>
          <a:p>
            <a:r>
              <a:rPr lang="en-US" dirty="0" smtClean="0"/>
              <a:t>Size: Value returned by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671693"/>
              </p:ext>
            </p:extLst>
          </p:nvPr>
        </p:nvGraphicFramePr>
        <p:xfrm>
          <a:off x="464749" y="1197678"/>
          <a:ext cx="7896228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  <a:gridCol w="607402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(*A3)[3][5]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*(A4[3][5])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(*A5[3])[5]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742715"/>
              </p:ext>
            </p:extLst>
          </p:nvPr>
        </p:nvGraphicFramePr>
        <p:xfrm>
          <a:off x="4109161" y="3974969"/>
          <a:ext cx="4251816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/>
                <a:gridCol w="607402"/>
                <a:gridCol w="607402"/>
                <a:gridCol w="607402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 smtClean="0">
                          <a:latin typeface="Courier New"/>
                          <a:cs typeface="Courier New"/>
                        </a:rPr>
                        <a:t>n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A1[3][5]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*A2[3][5]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(*A3)[3][5]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*(A4[3][5])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 smtClean="0">
                          <a:latin typeface="Courier New"/>
                          <a:cs typeface="Courier New"/>
                        </a:rPr>
                        <a:t> (*A5[3])[5]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66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smtClean="0">
                <a:latin typeface="Calibri" pitchFamily="-96" charset="0"/>
              </a:rPr>
              <a:t>Declaration “</a:t>
            </a:r>
            <a:r>
              <a:rPr lang="en-US" sz="2000" smtClean="0">
                <a:latin typeface="Courier New" pitchFamily="-96" charset="0"/>
              </a:rPr>
              <a:t>zip_dig cmu</a:t>
            </a:r>
            <a:r>
              <a:rPr lang="en-US" sz="2000" smtClean="0">
                <a:latin typeface="Calibri" pitchFamily="-96" charset="0"/>
              </a:rPr>
              <a:t>” equivalent to “</a:t>
            </a:r>
            <a:r>
              <a:rPr lang="en-US" sz="2000" smtClean="0">
                <a:latin typeface="Courier New" pitchFamily="-96" charset="0"/>
              </a:rPr>
              <a:t>int cmu[5]</a:t>
            </a:r>
            <a:r>
              <a:rPr lang="en-US" sz="2000" smtClean="0">
                <a:latin typeface="Calibri" pitchFamily="-96" charset="0"/>
              </a:rPr>
              <a:t>”</a:t>
            </a:r>
          </a:p>
          <a:p>
            <a:r>
              <a:rPr lang="en-US" sz="200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 + </a:t>
            </a:r>
            <a:r>
              <a:rPr lang="en-US" sz="2000" dirty="0">
                <a:latin typeface="Courier New" pitchFamily="-96" charset="0"/>
              </a:rPr>
              <a:t>4*%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digit)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smtClean="0">
                <a:latin typeface="Courier New" pitchFamily="-96" charset="0"/>
              </a:rPr>
              <a:t>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“</a:t>
            </a:r>
            <a:r>
              <a:rPr lang="en-US" dirty="0" err="1" smtClean="0">
                <a:latin typeface="Courier New" pitchFamily="-96" charset="0"/>
              </a:rPr>
              <a:t>zip_dig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</a:t>
            </a:r>
            <a:r>
              <a:rPr lang="en-US" dirty="0" smtClean="0">
                <a:latin typeface="Calibri" pitchFamily="-96" charset="0"/>
              </a:rPr>
              <a:t>” equivalent to “</a:t>
            </a:r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[4][5]</a:t>
            </a:r>
            <a:r>
              <a:rPr lang="en-US" dirty="0" smtClean="0">
                <a:latin typeface="Calibri" pitchFamily="-96" charset="0"/>
              </a:rPr>
              <a:t>”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Variable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Each element is an array of 5 </a:t>
            </a:r>
            <a:r>
              <a:rPr lang="en-US" b="1" dirty="0" err="1" smtClean="0">
                <a:latin typeface="Courier New" pitchFamily="-96" charset="0"/>
              </a:rPr>
              <a:t>int</a:t>
            </a:r>
            <a:r>
              <a:rPr lang="en-US" dirty="0" err="1" smtClean="0">
                <a:latin typeface="Calibri" pitchFamily="-96" charset="0"/>
              </a:rPr>
              <a:t>’s</a:t>
            </a:r>
            <a:r>
              <a:rPr lang="en-US" dirty="0" smtClean="0">
                <a:latin typeface="Calibri" pitchFamily="-96" charset="0"/>
              </a:rPr>
              <a:t>, allocated contiguously</a:t>
            </a:r>
          </a:p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20191</TotalTime>
  <Words>4455</Words>
  <Application>Microsoft Macintosh PowerPoint</Application>
  <PresentationFormat>On-screen Show (4:3)</PresentationFormat>
  <Paragraphs>1197</Paragraphs>
  <Slides>46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template2007</vt:lpstr>
      <vt:lpstr>Machine-Level Programming IV: Data  15-213: Introduction to Computer Systems 8th Lecture, Sep. 24, 2015</vt:lpstr>
      <vt:lpstr>Today</vt:lpstr>
      <vt:lpstr>Array Allocation</vt:lpstr>
      <vt:lpstr>Array Access</vt:lpstr>
      <vt:lpstr>Array Example</vt:lpstr>
      <vt:lpstr>Array Accessing Example</vt:lpstr>
      <vt:lpstr>Array Loop Example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Today</vt:lpstr>
      <vt:lpstr>Structure Representation</vt:lpstr>
      <vt:lpstr>Generating Pointer to Structure Member</vt:lpstr>
      <vt:lpstr>Following Linked List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SSE3</vt:lpstr>
      <vt:lpstr>Scalar &amp; SIMD Operations</vt:lpstr>
      <vt:lpstr>FP Basics</vt:lpstr>
      <vt:lpstr>FP Memory Referencing</vt:lpstr>
      <vt:lpstr>Other Aspects of FP Code</vt:lpstr>
      <vt:lpstr>Summary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Understanding Pointers &amp; Arrays #3</vt:lpstr>
      <vt:lpstr>PowerPoint Presentation</vt:lpstr>
      <vt:lpstr>Understanding Pointers &amp; Arrays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745</cp:revision>
  <cp:lastPrinted>2014-09-18T08:14:12Z</cp:lastPrinted>
  <dcterms:created xsi:type="dcterms:W3CDTF">2012-09-20T14:26:38Z</dcterms:created>
  <dcterms:modified xsi:type="dcterms:W3CDTF">2015-09-26T20:58:47Z</dcterms:modified>
</cp:coreProperties>
</file>