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2" r:id="rId4"/>
  </p:sldMasterIdLst>
  <p:notesMasterIdLst>
    <p:notesMasterId r:id="rId47"/>
  </p:notesMasterIdLst>
  <p:sldIdLst>
    <p:sldId id="317" r:id="rId5"/>
    <p:sldId id="344" r:id="rId6"/>
    <p:sldId id="284" r:id="rId7"/>
    <p:sldId id="285" r:id="rId8"/>
    <p:sldId id="286" r:id="rId9"/>
    <p:sldId id="287" r:id="rId10"/>
    <p:sldId id="288" r:id="rId11"/>
    <p:sldId id="364" r:id="rId12"/>
    <p:sldId id="289" r:id="rId13"/>
    <p:sldId id="350" r:id="rId14"/>
    <p:sldId id="293" r:id="rId15"/>
    <p:sldId id="295" r:id="rId16"/>
    <p:sldId id="366" r:id="rId17"/>
    <p:sldId id="301" r:id="rId18"/>
    <p:sldId id="332" r:id="rId19"/>
    <p:sldId id="302" r:id="rId20"/>
    <p:sldId id="304" r:id="rId21"/>
    <p:sldId id="351" r:id="rId22"/>
    <p:sldId id="306" r:id="rId23"/>
    <p:sldId id="307" r:id="rId24"/>
    <p:sldId id="309" r:id="rId25"/>
    <p:sldId id="312" r:id="rId26"/>
    <p:sldId id="368" r:id="rId27"/>
    <p:sldId id="367" r:id="rId28"/>
    <p:sldId id="369" r:id="rId29"/>
    <p:sldId id="336" r:id="rId30"/>
    <p:sldId id="338" r:id="rId31"/>
    <p:sldId id="370" r:id="rId32"/>
    <p:sldId id="339" r:id="rId33"/>
    <p:sldId id="365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1" r:id="rId44"/>
    <p:sldId id="371" r:id="rId45"/>
    <p:sldId id="324" r:id="rId4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26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2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>
                <a:solidFill>
                  <a:srgbClr val="000000"/>
                </a:solidFill>
              </a:rPr>
              <a:t>Machine-Level Programming II: Control</a:t>
            </a: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15</a:t>
            </a:r>
            <a:r>
              <a:rPr lang="en-US" sz="20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</a:t>
            </a:r>
            <a:r>
              <a:rPr lang="en-US" sz="200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213: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Introduction to Computer Systems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6</a:t>
            </a:r>
            <a:r>
              <a:rPr lang="en-US" sz="2000" baseline="30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th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Lecture,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Sep. 17, 2015</a:t>
            </a:r>
            <a:endParaRPr lang="en-US" dirty="0"/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4419600"/>
            <a:ext cx="7678738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" charset="0"/>
              </a:rPr>
              <a:t>Randal E. Bryant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and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David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R.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O’Hallaron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Condition codes</a:t>
            </a:r>
          </a:p>
          <a:p>
            <a:r>
              <a:rPr lang="en-US" dirty="0">
                <a:solidFill>
                  <a:srgbClr val="000000"/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</a:t>
            </a:r>
            <a:r>
              <a:rPr lang="en-US" dirty="0" smtClean="0"/>
              <a:t>Example (Old Style)</a:t>
            </a:r>
            <a:endParaRPr lang="en-US" dirty="0"/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9685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# x &lt;= 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 smtClean="0"/>
              <a:t>Generation</a:t>
            </a:r>
          </a:p>
          <a:p>
            <a:pPr marL="279400" lvl="1" indent="0"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54207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Expressing with </a:t>
            </a:r>
            <a:r>
              <a:rPr lang="en-US" dirty="0" err="1" smtClean="0"/>
              <a:t>Goto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 smtClean="0"/>
              <a:t>C allows </a:t>
            </a:r>
            <a:r>
              <a:rPr lang="en-US" b="1" dirty="0" err="1" smtClean="0">
                <a:latin typeface="Courier New"/>
                <a:cs typeface="Courier New"/>
              </a:rPr>
              <a:t>goto</a:t>
            </a:r>
            <a:r>
              <a:rPr lang="en-US" dirty="0"/>
              <a:t> </a:t>
            </a:r>
            <a:r>
              <a:rPr lang="en-US" dirty="0" smtClean="0"/>
              <a:t>statement</a:t>
            </a:r>
          </a:p>
          <a:p>
            <a:r>
              <a:rPr lang="en-US" dirty="0" smtClean="0"/>
              <a:t>Jump to position designated by label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4958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52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</a:t>
            </a:r>
            <a:r>
              <a:rPr lang="en-US" dirty="0" smtClean="0"/>
              <a:t>Translation (Using Branches)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 smtClean="0"/>
              <a:t>Create </a:t>
            </a:r>
            <a:r>
              <a:rPr lang="en-US" dirty="0"/>
              <a:t>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result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tries to use them</a:t>
            </a:r>
          </a:p>
          <a:p>
            <a:pPr marL="838200" lvl="2"/>
            <a:r>
              <a:rPr lang="en-US" dirty="0" smtClean="0"/>
              <a:t>But, only when known to be safe</a:t>
            </a:r>
          </a:p>
          <a:p>
            <a:pPr marL="292100"/>
            <a:r>
              <a:rPr lang="en-US" dirty="0" smtClean="0"/>
              <a:t>Why?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moves do not require control transfer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</a:t>
            </a:r>
            <a:endParaRPr lang="en-US" dirty="0"/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  <a:endParaRPr lang="tr-TR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  <a:endParaRPr lang="tr-TR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2559"/>
              </p:ext>
            </p:extLst>
          </p:nvPr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Control</a:t>
            </a:r>
            <a:r>
              <a:rPr lang="en-US" dirty="0">
                <a:solidFill>
                  <a:srgbClr val="7F7F7F"/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 smtClean="0"/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Count number of 1’s in argument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Control</a:t>
            </a:r>
            <a:r>
              <a:rPr lang="en-US" dirty="0">
                <a:solidFill>
                  <a:srgbClr val="000000"/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33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			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%rdi,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	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	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37412"/>
              </p:ext>
            </p:extLst>
          </p:nvPr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</a:t>
            </a:r>
            <a:r>
              <a:rPr lang="en-US" dirty="0" smtClean="0"/>
              <a:t>Translation #1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“Jump-to-middle” translation</a:t>
            </a:r>
          </a:p>
          <a:p>
            <a:r>
              <a:rPr lang="en-US" dirty="0" smtClean="0"/>
              <a:t>Used with </a:t>
            </a:r>
            <a:r>
              <a:rPr lang="en-US" b="1" dirty="0" smtClean="0">
                <a:latin typeface="Courier New"/>
                <a:cs typeface="Courier New"/>
              </a:rPr>
              <a:t>-</a:t>
            </a:r>
            <a:r>
              <a:rPr lang="en-US" b="1" dirty="0" err="1" smtClean="0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While </a:t>
            </a:r>
            <a:r>
              <a:rPr lang="en-US" dirty="0"/>
              <a:t>Loop </a:t>
            </a:r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Compare to do-while version of function</a:t>
            </a:r>
          </a:p>
          <a:p>
            <a:r>
              <a:rPr lang="en-US" dirty="0" smtClean="0"/>
              <a:t>Initial </a:t>
            </a:r>
            <a:r>
              <a:rPr lang="en-US" dirty="0" err="1" smtClean="0"/>
              <a:t>goto</a:t>
            </a:r>
            <a:r>
              <a:rPr lang="en-US" dirty="0" smtClean="0"/>
              <a:t> starts loop at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106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</a:t>
            </a:r>
            <a:r>
              <a:rPr lang="en-US" dirty="0" smtClean="0"/>
              <a:t>Translation #2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 smtClean="0"/>
              <a:t>“Do-while” conversion</a:t>
            </a:r>
          </a:p>
          <a:p>
            <a:r>
              <a:rPr lang="en-US" dirty="0" smtClean="0"/>
              <a:t>Used with </a:t>
            </a:r>
            <a:r>
              <a:rPr lang="en-US" b="1" dirty="0" smtClean="0">
                <a:latin typeface="Courier New"/>
                <a:cs typeface="Courier New"/>
              </a:rPr>
              <a:t>–O1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03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While </a:t>
            </a:r>
            <a:r>
              <a:rPr lang="en-US" dirty="0"/>
              <a:t>Loop </a:t>
            </a:r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Compare to do-while version of function</a:t>
            </a:r>
          </a:p>
          <a:p>
            <a:r>
              <a:rPr lang="en-US" dirty="0" smtClean="0"/>
              <a:t>Initial conditional guards entrance to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95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029200" y="4191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For-While Conversion</a:t>
            </a:r>
            <a:endParaRPr lang="en-US" dirty="0"/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4419600" y="1143000"/>
            <a:ext cx="4495800" cy="4343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 (</a:t>
            </a:r>
            <a:r>
              <a:rPr lang="en-US" sz="1800" b="1" dirty="0" err="1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1002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Loop</a:t>
            </a:r>
            <a:r>
              <a:rPr lang="en-US" dirty="0" smtClean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Processor State </a:t>
            </a:r>
            <a:r>
              <a:rPr lang="en-US" dirty="0" smtClean="0"/>
              <a:t>(x86-64, </a:t>
            </a:r>
            <a:r>
              <a:rPr lang="en-US" dirty="0"/>
              <a:t>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 dirty="0"/>
              <a:t>Information about currently executing program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Location of current code control point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r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ip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4466772" y="18288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81200" y="56388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7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8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9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30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1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2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3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4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5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6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7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8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9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40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41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42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cxnSp>
        <p:nvCxnSpPr>
          <p:cNvPr id="3" name="Straight Arrow Connector 2"/>
          <p:cNvCxnSpPr>
            <a:endCxn id="27" idx="1"/>
          </p:cNvCxnSpPr>
          <p:nvPr/>
        </p:nvCxnSpPr>
        <p:spPr bwMode="auto">
          <a:xfrm flipV="1">
            <a:off x="3657600" y="4528457"/>
            <a:ext cx="809172" cy="11865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 smtClean="0">
                <a:solidFill>
                  <a:srgbClr val="7F7F7F"/>
                </a:solidFill>
              </a:rPr>
              <a:t>Control</a:t>
            </a:r>
            <a:r>
              <a:rPr lang="en-US" b="1" dirty="0">
                <a:solidFill>
                  <a:srgbClr val="7F7F7F"/>
                </a:solidFill>
              </a:rPr>
              <a:t>: Condition codes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b="1" dirty="0"/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449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30349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  <p:extLst>
      <p:ext uri="{BB962C8B-B14F-4D97-AF65-F5344CB8AC3E}">
        <p14:creationId xmlns:p14="http://schemas.microsoft.com/office/powerpoint/2010/main" val="5384936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$6,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   # x:6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38200" y="59436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range of values takes default?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88483"/>
              </p:ext>
            </p:extLst>
          </p:nvPr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4639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3340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1066800" y="5410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586740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      # x:6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           # Use default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836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</a:t>
            </a:r>
            <a:r>
              <a:rPr lang="en-US" dirty="0" smtClean="0"/>
              <a:t>8 </a:t>
            </a:r>
            <a:r>
              <a:rPr lang="en-US" dirty="0"/>
              <a:t>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pPr marL="552450" lvl="1"/>
            <a:r>
              <a:rPr lang="en-US" dirty="0"/>
              <a:t>Must scale by factor of </a:t>
            </a:r>
            <a:r>
              <a:rPr lang="en-US" dirty="0" smtClean="0"/>
              <a:t>8 (addresses are 8 bytes)</a:t>
            </a:r>
            <a:endParaRPr lang="en-US" dirty="0"/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973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1303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1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1)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193612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5051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150164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2, x == 3)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Case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     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Case 3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39769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32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</a:t>
            </a:r>
            <a:r>
              <a:rPr lang="en-US" dirty="0" smtClean="0"/>
              <a:t>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 smtClean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smtClean="0"/>
              <a:t>Implicitly </a:t>
            </a:r>
            <a:r>
              <a:rPr lang="en-US" dirty="0"/>
              <a:t>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 smtClean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 smtClean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smtClean="0"/>
              <a:t>Not </a:t>
            </a:r>
            <a:r>
              <a:rPr lang="en-US" dirty="0"/>
              <a:t>set by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 smtClean="0"/>
              <a:t> instruction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5, x == 6, default)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# Case 5,6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# Default: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5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// .L7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// .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38513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660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 smtClean="0"/>
              <a:t>switch</a:t>
            </a:r>
            <a:endParaRPr lang="en-US" dirty="0"/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</a:t>
            </a:r>
            <a:r>
              <a:rPr lang="en-US" dirty="0" smtClean="0"/>
              <a:t>jump (via jump tables)</a:t>
            </a:r>
            <a:endParaRPr lang="en-US" dirty="0"/>
          </a:p>
          <a:p>
            <a:pPr marL="546100" lvl="1"/>
            <a:r>
              <a:rPr lang="en-US" dirty="0" smtClean="0"/>
              <a:t>Compiler generates code sequence </a:t>
            </a:r>
            <a:r>
              <a:rPr lang="en-US" dirty="0"/>
              <a:t>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</a:t>
            </a:r>
            <a:r>
              <a:rPr lang="en-US" dirty="0" smtClean="0"/>
              <a:t>oops </a:t>
            </a:r>
            <a:r>
              <a:rPr lang="en-US" dirty="0"/>
              <a:t>converted to do-while </a:t>
            </a:r>
            <a:r>
              <a:rPr lang="en-US" dirty="0" smtClean="0"/>
              <a:t>or jump-to-middle form</a:t>
            </a:r>
            <a:endParaRPr lang="en-US" dirty="0"/>
          </a:p>
          <a:p>
            <a:pPr marL="546100" lvl="1"/>
            <a:r>
              <a:rPr lang="en-US" dirty="0" smtClean="0"/>
              <a:t>Large </a:t>
            </a:r>
            <a:r>
              <a:rPr lang="en-US" dirty="0"/>
              <a:t>switch statements use jump tables</a:t>
            </a:r>
          </a:p>
          <a:p>
            <a:pPr marL="546100" lvl="1"/>
            <a:r>
              <a:rPr lang="en-US" dirty="0"/>
              <a:t>Sparse switch statements may use decision </a:t>
            </a:r>
            <a:r>
              <a:rPr lang="en-US" dirty="0" smtClean="0"/>
              <a:t>trees (if-</a:t>
            </a:r>
            <a:r>
              <a:rPr lang="en-US" dirty="0" err="1" smtClean="0"/>
              <a:t>elseif</a:t>
            </a:r>
            <a:r>
              <a:rPr lang="en-US" dirty="0" smtClean="0"/>
              <a:t>-</a:t>
            </a:r>
            <a:r>
              <a:rPr lang="en-US" dirty="0" err="1" smtClean="0"/>
              <a:t>elseif</a:t>
            </a:r>
            <a:r>
              <a:rPr lang="en-US" dirty="0" smtClean="0"/>
              <a:t>-else)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175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pPr marL="552450" lvl="1"/>
            <a:r>
              <a:rPr lang="en-US" dirty="0"/>
              <a:t>Conditional </a:t>
            </a:r>
            <a:r>
              <a:rPr lang="en-US" dirty="0" smtClean="0"/>
              <a:t>branches &amp; conditional moves</a:t>
            </a:r>
            <a:endParaRPr lang="en-US" dirty="0"/>
          </a:p>
          <a:p>
            <a:pPr marL="552450" lvl="1"/>
            <a:r>
              <a:rPr lang="en-US" dirty="0" smtClean="0"/>
              <a:t>Loops</a:t>
            </a:r>
          </a:p>
          <a:p>
            <a:pPr marL="552450" lvl="1"/>
            <a:r>
              <a:rPr lang="en-US" dirty="0" smtClean="0"/>
              <a:t>Switch statements</a:t>
            </a:r>
            <a:endParaRPr lang="en-US" dirty="0"/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dirty="0" smtClean="0"/>
              <a:t>Stack</a:t>
            </a:r>
            <a:endParaRPr lang="en-US" dirty="0"/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Compare Instruction</a:t>
            </a:r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 smtClean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dirty="0"/>
              <a:t> without setting destination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(used for unsigned comparisons)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Test instruction</a:t>
            </a:r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 smtClean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 smtClean="0"/>
          </a:p>
          <a:p>
            <a:pPr marL="603250" lvl="2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/>
              <a:t>Sets condition codes based on value of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dirty="0"/>
              <a:t>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dirty="0"/>
          </a:p>
          <a:p>
            <a:pPr marL="317500" lvl="1" indent="0"/>
            <a:r>
              <a:rPr lang="en-US" dirty="0"/>
              <a:t>Useful to have one of the operands be a mask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</a:t>
            </a:r>
            <a:r>
              <a:rPr lang="en-US" dirty="0" smtClean="0"/>
              <a:t> low-order byte of destination to 0 or 1 based </a:t>
            </a:r>
            <a:r>
              <a:rPr lang="en-US" dirty="0"/>
              <a:t>on combinations of condition </a:t>
            </a:r>
            <a:r>
              <a:rPr lang="en-US" dirty="0" smtClean="0"/>
              <a:t>codes</a:t>
            </a:r>
          </a:p>
          <a:p>
            <a:pPr marL="552450" lvl="1"/>
            <a:r>
              <a:rPr lang="en-US" dirty="0" smtClean="0"/>
              <a:t>Does not alter remaining 7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 smtClean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r8b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r9b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r10b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r11b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r12b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r13b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r14b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r15b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3439525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</a:t>
            </a:r>
            <a:r>
              <a:rPr lang="en-US" dirty="0" smtClean="0"/>
              <a:t>addressable </a:t>
            </a:r>
            <a:r>
              <a:rPr lang="en-US" dirty="0"/>
              <a:t>byte registers</a:t>
            </a:r>
          </a:p>
          <a:p>
            <a:pPr marL="552450" lvl="1"/>
            <a:r>
              <a:rPr lang="en-US" dirty="0"/>
              <a:t>Does not alter remaining </a:t>
            </a:r>
            <a:r>
              <a:rPr lang="en-US" dirty="0" smtClean="0"/>
              <a:t>bytes</a:t>
            </a:r>
            <a:endParaRPr lang="en-US" dirty="0"/>
          </a:p>
          <a:p>
            <a:pPr marL="552450" lvl="1"/>
            <a:r>
              <a:rPr lang="en-US" dirty="0"/>
              <a:t>Typically use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 smtClean="0"/>
              <a:t> </a:t>
            </a:r>
            <a:r>
              <a:rPr lang="en-US" dirty="0"/>
              <a:t>to finish </a:t>
            </a:r>
            <a:r>
              <a:rPr lang="en-US" dirty="0" smtClean="0"/>
              <a:t>job</a:t>
            </a:r>
          </a:p>
          <a:p>
            <a:pPr marL="838200" lvl="2"/>
            <a:r>
              <a:rPr lang="en-US" dirty="0" smtClean="0"/>
              <a:t>32-bit instructions also set upper 32 bits to 0</a:t>
            </a:r>
            <a:endParaRPr lang="en-US" dirty="0"/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5258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22443</TotalTime>
  <Pages>0</Pages>
  <Words>3413</Words>
  <Characters>0</Characters>
  <Application>Microsoft Macintosh PowerPoint</Application>
  <PresentationFormat>On-screen Show (4:3)</PresentationFormat>
  <Lines>0</Lines>
  <Paragraphs>958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Title Slide</vt:lpstr>
      <vt:lpstr>Title and Content: Build</vt:lpstr>
      <vt:lpstr>Title and Content</vt:lpstr>
      <vt:lpstr>Title Only</vt:lpstr>
      <vt:lpstr>Machine-Level Programming II: Control  15-213: Introduction to Computer Systems 6th Lecture, Sep. 17, 2015</vt:lpstr>
      <vt:lpstr>Today</vt:lpstr>
      <vt:lpstr>Processor State (x86-64,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x86-64 Integer Registers</vt:lpstr>
      <vt:lpstr>Reading Condition Codes (Cont.)</vt:lpstr>
      <vt:lpstr>Today</vt:lpstr>
      <vt:lpstr>Jumping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Today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Summarizing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1053</cp:revision>
  <cp:lastPrinted>2013-09-12T14:46:51Z</cp:lastPrinted>
  <dcterms:created xsi:type="dcterms:W3CDTF">2012-09-13T15:33:55Z</dcterms:created>
  <dcterms:modified xsi:type="dcterms:W3CDTF">2015-09-17T20:36:25Z</dcterms:modified>
</cp:coreProperties>
</file>