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2" r:id="rId2"/>
    <p:sldId id="645" r:id="rId3"/>
    <p:sldId id="580" r:id="rId4"/>
    <p:sldId id="581" r:id="rId5"/>
    <p:sldId id="582" r:id="rId6"/>
    <p:sldId id="662" r:id="rId7"/>
    <p:sldId id="584" r:id="rId8"/>
    <p:sldId id="585" r:id="rId9"/>
    <p:sldId id="586" r:id="rId10"/>
    <p:sldId id="646" r:id="rId11"/>
    <p:sldId id="632" r:id="rId12"/>
    <p:sldId id="661" r:id="rId13"/>
    <p:sldId id="588" r:id="rId14"/>
    <p:sldId id="589" r:id="rId15"/>
    <p:sldId id="590" r:id="rId16"/>
    <p:sldId id="637" r:id="rId17"/>
    <p:sldId id="591" r:id="rId18"/>
    <p:sldId id="592" r:id="rId19"/>
    <p:sldId id="593" r:id="rId20"/>
    <p:sldId id="594" r:id="rId21"/>
    <p:sldId id="595" r:id="rId22"/>
    <p:sldId id="647" r:id="rId23"/>
    <p:sldId id="651" r:id="rId24"/>
    <p:sldId id="639" r:id="rId25"/>
    <p:sldId id="649" r:id="rId26"/>
    <p:sldId id="597" r:id="rId27"/>
    <p:sldId id="598" r:id="rId28"/>
    <p:sldId id="599" r:id="rId29"/>
    <p:sldId id="601" r:id="rId30"/>
    <p:sldId id="602" r:id="rId31"/>
    <p:sldId id="663" r:id="rId32"/>
    <p:sldId id="664" r:id="rId33"/>
    <p:sldId id="665" r:id="rId34"/>
    <p:sldId id="666" r:id="rId35"/>
    <p:sldId id="667" r:id="rId36"/>
    <p:sldId id="668" r:id="rId37"/>
    <p:sldId id="669" r:id="rId38"/>
    <p:sldId id="678" r:id="rId39"/>
    <p:sldId id="670" r:id="rId40"/>
    <p:sldId id="672" r:id="rId41"/>
    <p:sldId id="673" r:id="rId42"/>
    <p:sldId id="674" r:id="rId43"/>
    <p:sldId id="679" r:id="rId44"/>
    <p:sldId id="659" r:id="rId45"/>
  </p:sldIdLst>
  <p:sldSz cx="9144000" cy="6858000" type="screen4x3"/>
  <p:notesSz cx="7302500" cy="95869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EFBFBF"/>
    <a:srgbClr val="F6F5BD"/>
    <a:srgbClr val="CC6600"/>
    <a:srgbClr val="FF9999"/>
    <a:srgbClr val="A8E799"/>
    <a:srgbClr val="FFFF99"/>
    <a:srgbClr val="CDF1C5"/>
    <a:srgbClr val="F1C7C7"/>
    <a:srgbClr val="C5FEB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 snapToObjects="1">
      <p:cViewPr>
        <p:scale>
          <a:sx n="108" d="100"/>
          <a:sy n="108" d="100"/>
        </p:scale>
        <p:origin x="-480" y="-104"/>
      </p:cViewPr>
      <p:guideLst>
        <p:guide orient="horz" pos="25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87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42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0xf000 + 0x8 =</a:t>
            </a:r>
            <a:r>
              <a:rPr lang="en-US" baseline="0" dirty="0" smtClean="0"/>
              <a:t> 0xf008</a:t>
            </a:r>
          </a:p>
          <a:p>
            <a:r>
              <a:rPr lang="en-US" baseline="0" dirty="0" smtClean="0"/>
              <a:t>0xf000 + 0x0100 = 0xf100</a:t>
            </a:r>
          </a:p>
          <a:p>
            <a:r>
              <a:rPr lang="en-US" baseline="0" dirty="0" smtClean="0"/>
              <a:t>0xf000 + 4*0x0100 = 0xf400</a:t>
            </a:r>
          </a:p>
          <a:p>
            <a:r>
              <a:rPr lang="en-US" baseline="0" dirty="0" smtClean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Machine-Level Programming I: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15-213/18-213</a:t>
            </a:r>
            <a:r>
              <a:rPr lang="en-US" sz="2000" b="0" dirty="0" smtClean="0">
                <a:solidFill>
                  <a:srgbClr val="000000"/>
                </a:solidFill>
                <a:latin typeface="Calibri" charset="0"/>
                <a:sym typeface="Calibri" charset="0"/>
              </a:rPr>
              <a:t>:</a:t>
            </a:r>
            <a:r>
              <a:rPr lang="en-US" sz="20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Introduction to Computer Systems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Sep. 15, 2015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  <a:defRPr/>
            </a:pPr>
            <a:r>
              <a:rPr lang="en-US" b="1" dirty="0" smtClean="0">
                <a:solidFill>
                  <a:srgbClr val="000000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Instructors:</a:t>
            </a:r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Randal E. Bryant </a:t>
            </a:r>
            <a:r>
              <a:rPr lang="en-US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and David R.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O’Hallaron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/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Architecture:</a:t>
            </a:r>
            <a:r>
              <a:rPr lang="en-US" dirty="0" smtClean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instruction set specification, registers.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Microarchitecture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Implementation of the architecture.</a:t>
            </a:r>
          </a:p>
          <a:p>
            <a:pPr lvl="1"/>
            <a:r>
              <a:rPr lang="en-US" dirty="0" smtClean="0"/>
              <a:t>Examples: cache sizes and core frequency.</a:t>
            </a:r>
          </a:p>
          <a:p>
            <a:r>
              <a:rPr lang="en-US" dirty="0" smtClean="0"/>
              <a:t>Code Forms: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Machine Code</a:t>
            </a:r>
            <a:r>
              <a:rPr lang="en-US" dirty="0" smtClean="0"/>
              <a:t>: The byte-level programs that a processor executes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Assembly Code</a:t>
            </a:r>
            <a:r>
              <a:rPr lang="en-US" dirty="0" smtClean="0"/>
              <a:t>: A text representation of machine code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Example ISAs: </a:t>
            </a:r>
          </a:p>
          <a:p>
            <a:pPr lvl="1"/>
            <a:r>
              <a:rPr lang="en-US" dirty="0" smtClean="0"/>
              <a:t>Intel: x86, IA32, Itanium, x86-64</a:t>
            </a:r>
          </a:p>
          <a:p>
            <a:pPr lvl="1"/>
            <a:r>
              <a:rPr lang="en-US" dirty="0" smtClean="0"/>
              <a:t>ARM: Used in almost all mobile phones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 smtClean="0"/>
              <a:t>Assembly/Machine Code </a:t>
            </a:r>
            <a:r>
              <a:rPr lang="en-US" dirty="0"/>
              <a:t>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352800"/>
            <a:ext cx="4852987" cy="3092450"/>
          </a:xfrm>
        </p:spPr>
        <p:txBody>
          <a:bodyPr/>
          <a:lstStyle/>
          <a:p>
            <a:pPr marL="227013" indent="-227013" defTabSz="895350">
              <a:buNone/>
              <a:tabLst>
                <a:tab pos="1371600" algn="l"/>
                <a:tab pos="4572000" algn="l"/>
              </a:tabLst>
            </a:pPr>
            <a:r>
              <a:rPr lang="en-US" sz="24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 smtClean="0"/>
              <a:t>PC: Program counter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 smtClean="0"/>
              <a:t>Called </a:t>
            </a:r>
            <a:r>
              <a:rPr lang="en-US" sz="1800" dirty="0"/>
              <a:t>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Register </a:t>
            </a:r>
            <a:r>
              <a:rPr lang="en-US" sz="2000" b="1" dirty="0" smtClean="0"/>
              <a:t>file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Condition </a:t>
            </a:r>
            <a:r>
              <a:rPr lang="en-US" sz="2000" b="1" dirty="0" smtClean="0"/>
              <a:t>codes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Store status information about most recent arithmetic </a:t>
            </a:r>
            <a:r>
              <a:rPr lang="en-US" sz="1800" dirty="0" smtClean="0"/>
              <a:t>or logical operation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409700" y="19812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371600"/>
            <a:ext cx="16764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1066800"/>
            <a:ext cx="175260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324600" y="1730102"/>
            <a:ext cx="11430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Code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Data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Stack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0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352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768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854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3876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667000" y="2286000"/>
            <a:ext cx="10668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3702050"/>
            <a:ext cx="36195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800" dirty="0"/>
              <a:t>Byte addressable array</a:t>
            </a:r>
          </a:p>
          <a:p>
            <a:pPr marL="571500" lvl="2" indent="-165100"/>
            <a:r>
              <a:rPr lang="en-US" sz="1800" dirty="0" smtClean="0"/>
              <a:t>Code and user data</a:t>
            </a:r>
          </a:p>
          <a:p>
            <a:pPr marL="571500" lvl="2" indent="-165100"/>
            <a:r>
              <a:rPr lang="en-US" sz="1800" dirty="0" smtClean="0"/>
              <a:t>Stack to support procedures</a:t>
            </a:r>
          </a:p>
          <a:p>
            <a:pPr marL="0" indent="0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4" y="3124200"/>
            <a:ext cx="3032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</a:rPr>
              <a:t>–</a:t>
            </a:r>
            <a:r>
              <a:rPr lang="en-US" sz="2000" dirty="0" err="1" smtClean="0">
                <a:latin typeface="Courier New" pitchFamily="49" charset="0"/>
              </a:rPr>
              <a:t>Og</a:t>
            </a:r>
            <a:r>
              <a:rPr lang="en-US" sz="2000" dirty="0" smtClean="0">
                <a:latin typeface="Courier New" pitchFamily="49" charset="0"/>
              </a:rPr>
              <a:t> -</a:t>
            </a:r>
            <a:r>
              <a:rPr lang="en-US" sz="2000" dirty="0">
                <a:latin typeface="Courier New" pitchFamily="49" charset="0"/>
              </a:rPr>
              <a:t>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–</a:t>
            </a:r>
            <a:r>
              <a:rPr lang="en-US" b="1" dirty="0" err="1" smtClean="0">
                <a:latin typeface="Courier New" pitchFamily="49" charset="0"/>
              </a:rPr>
              <a:t>Og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dirty="0" smtClean="0"/>
              <a:t>) [New to recent versions of GCC]</a:t>
            </a:r>
            <a:endParaRPr lang="en-US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46150"/>
            <a:ext cx="2438400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</a:t>
            </a:r>
            <a:r>
              <a:rPr lang="en-US" dirty="0" smtClean="0"/>
              <a:t>Code (</a:t>
            </a:r>
            <a:r>
              <a:rPr lang="en-US" dirty="0" err="1" smtClean="0"/>
              <a:t>sum.c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76200" y="1403350"/>
            <a:ext cx="4343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long plus(long x, long y</a:t>
            </a:r>
            <a:r>
              <a:rPr lang="en-US" sz="1800" dirty="0" smtClean="0">
                <a:latin typeface="Courier New" pitchFamily="49" charset="0"/>
              </a:rPr>
              <a:t>); </a:t>
            </a:r>
          </a:p>
          <a:p>
            <a:pPr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sumstore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</a:rPr>
              <a:t>long x, long y, 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          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long t = plus(x, y);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x86-64 </a:t>
            </a: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39541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pushq</a:t>
            </a: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call    </a:t>
            </a:r>
            <a:r>
              <a:rPr lang="en-US" sz="1800" dirty="0">
                <a:latin typeface="Courier New" pitchFamily="49" charset="0"/>
              </a:rPr>
              <a:t>plus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4025" y="3638098"/>
            <a:ext cx="7467600" cy="34137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</a:t>
            </a:r>
            <a:r>
              <a:rPr lang="en-US" dirty="0" smtClean="0">
                <a:latin typeface="Calibri" pitchFamily="34" charset="0"/>
              </a:rPr>
              <a:t>(on shark machine) with </a:t>
            </a:r>
            <a:r>
              <a:rPr lang="en-US" dirty="0">
                <a:latin typeface="Calibri" pitchFamily="34" charset="0"/>
              </a:rPr>
              <a:t>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 smtClean="0">
                <a:latin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</a:rPr>
              <a:t> –</a:t>
            </a:r>
            <a:r>
              <a:rPr lang="en-US" dirty="0" err="1" smtClean="0">
                <a:latin typeface="Courier New" pitchFamily="49" charset="0"/>
              </a:rPr>
              <a:t>Og</a:t>
            </a:r>
            <a:r>
              <a:rPr lang="en-US" dirty="0" smtClean="0">
                <a:latin typeface="Courier New" pitchFamily="49" charset="0"/>
              </a:rPr>
              <a:t> –S </a:t>
            </a:r>
            <a:r>
              <a:rPr lang="en-US" dirty="0" err="1" smtClean="0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 smtClean="0">
                <a:latin typeface="Courier New" pitchFamily="49" charset="0"/>
              </a:rPr>
              <a:t>sum.s</a:t>
            </a:r>
            <a:endParaRPr lang="en-US" dirty="0" smtClean="0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: Will get very different results on non-Shark machines (Andrew Linux, Mac OS-X, …) due to different versions of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Data Types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548687" cy="553085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Integer” data of 1, 2</a:t>
            </a:r>
            <a:r>
              <a:rPr lang="en-US" dirty="0" smtClean="0"/>
              <a:t>, 4, or 8 </a:t>
            </a:r>
            <a:r>
              <a:rPr lang="en-US" dirty="0"/>
              <a:t>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endParaRPr lang="en-US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data of 4, 8, or 10 </a:t>
            </a:r>
            <a:r>
              <a:rPr lang="en-US" dirty="0" smtClean="0"/>
              <a:t>bytes</a:t>
            </a:r>
          </a:p>
          <a:p>
            <a:endParaRPr lang="en-US" dirty="0"/>
          </a:p>
          <a:p>
            <a:r>
              <a:rPr lang="en-US" dirty="0" smtClean="0"/>
              <a:t>Code: Byte sequences encoding series of instructions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aggregate types such as arrays or structures</a:t>
            </a:r>
          </a:p>
          <a:p>
            <a:pPr lvl="1"/>
            <a:r>
              <a:rPr lang="en-US" dirty="0"/>
              <a:t>Just contiguously allocated bytes in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Operations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27150"/>
            <a:ext cx="8548687" cy="4921250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arithmetic function on register or memory data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30099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 err="1" smtClean="0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4244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4038600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3,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or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5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0x0400595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Store value </a:t>
            </a:r>
            <a:r>
              <a:rPr lang="en-US" b="1" dirty="0" smtClean="0">
                <a:latin typeface="Courier New"/>
                <a:cs typeface="Courier New"/>
              </a:rPr>
              <a:t>t</a:t>
            </a:r>
            <a:r>
              <a:rPr lang="en-US" dirty="0" smtClean="0"/>
              <a:t> where designated by </a:t>
            </a:r>
            <a:r>
              <a:rPr lang="en-US" b="1" dirty="0" err="1" smtClean="0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Move 8-byte value to memory</a:t>
            </a:r>
            <a:endParaRPr lang="en-US" dirty="0"/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Quad words in x86-64 parlance</a:t>
            </a:r>
            <a:endParaRPr lang="en-US" dirty="0"/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Operands</a:t>
            </a:r>
            <a:r>
              <a:rPr lang="en-US" dirty="0"/>
              <a:t>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 smtClean="0">
                <a:latin typeface="Courier New" pitchFamily="49" charset="0"/>
              </a:rPr>
              <a:t>t</a:t>
            </a:r>
            <a:r>
              <a:rPr lang="en-US" b="1" dirty="0" smtClean="0"/>
              <a:t>:	</a:t>
            </a:r>
            <a:r>
              <a:rPr lang="en-US" dirty="0" smtClean="0"/>
              <a:t>Register</a:t>
            </a:r>
            <a:r>
              <a:rPr lang="en-US" dirty="0"/>
              <a:t>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 smtClean="0">
                <a:latin typeface="Courier New" pitchFamily="49" charset="0"/>
              </a:rPr>
              <a:t>dest</a:t>
            </a:r>
            <a:r>
              <a:rPr lang="en-US" b="1" dirty="0" smtClean="0"/>
              <a:t>:</a:t>
            </a:r>
            <a:r>
              <a:rPr lang="en-US" dirty="0"/>
              <a:t>	</a:t>
            </a:r>
            <a:r>
              <a:rPr lang="en-US" dirty="0" smtClean="0"/>
              <a:t>Register</a:t>
            </a:r>
            <a:r>
              <a:rPr lang="en-US" dirty="0"/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smtClean="0">
                <a:latin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</a:rPr>
              <a:t>dest</a:t>
            </a:r>
            <a:r>
              <a:rPr lang="en-US" b="1" dirty="0" smtClean="0"/>
              <a:t>:</a:t>
            </a:r>
            <a:r>
              <a:rPr lang="en-US" dirty="0"/>
              <a:t> </a:t>
            </a:r>
            <a:r>
              <a:rPr lang="en-US" dirty="0" smtClean="0"/>
              <a:t>	Memory</a:t>
            </a:r>
            <a:r>
              <a:rPr lang="en-US" dirty="0"/>
              <a:t>	</a:t>
            </a:r>
            <a:r>
              <a:rPr lang="en-US" b="1" dirty="0"/>
              <a:t>M[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Object </a:t>
            </a:r>
            <a:r>
              <a:rPr lang="en-US" dirty="0"/>
              <a:t>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0x40059e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t;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rbx</a:t>
            </a:r>
            <a:r>
              <a:rPr lang="en-US" sz="1800" dirty="0" smtClean="0">
                <a:latin typeface="Courier New" pitchFamily="49" charset="0"/>
              </a:rPr>
              <a:t>)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0x40059e:  48 89 03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–d sum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7493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0000000000400595 &lt;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400595:  </a:t>
            </a:r>
            <a:r>
              <a:rPr lang="en-US" sz="1800" dirty="0" smtClean="0">
                <a:latin typeface="Courier New" pitchFamily="49" charset="0"/>
              </a:rPr>
              <a:t>53  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400596:  </a:t>
            </a:r>
            <a:r>
              <a:rPr lang="en-US" sz="1800" dirty="0" smtClean="0">
                <a:latin typeface="Courier New" pitchFamily="49" charset="0"/>
              </a:rPr>
              <a:t>48 </a:t>
            </a:r>
            <a:r>
              <a:rPr lang="en-US" sz="1800" dirty="0">
                <a:latin typeface="Courier New" pitchFamily="49" charset="0"/>
              </a:rPr>
              <a:t>89 d3    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400599:  </a:t>
            </a:r>
            <a:r>
              <a:rPr lang="en-US" sz="1800" dirty="0" smtClean="0">
                <a:latin typeface="Courier New" pitchFamily="49" charset="0"/>
              </a:rPr>
              <a:t>e8 </a:t>
            </a:r>
            <a:r>
              <a:rPr lang="en-US" sz="1800" dirty="0">
                <a:latin typeface="Courier New" pitchFamily="49" charset="0"/>
              </a:rPr>
              <a:t>f2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callq</a:t>
            </a: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>
                <a:latin typeface="Courier New" pitchFamily="49" charset="0"/>
              </a:rPr>
              <a:t>400590 &lt;plus&gt;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40059e:  </a:t>
            </a:r>
            <a:r>
              <a:rPr lang="en-US" sz="1800" dirty="0" smtClean="0">
                <a:latin typeface="Courier New" pitchFamily="49" charset="0"/>
              </a:rPr>
              <a:t>48 </a:t>
            </a:r>
            <a:r>
              <a:rPr lang="en-US" sz="1800" dirty="0">
                <a:latin typeface="Courier New" pitchFamily="49" charset="0"/>
              </a:rPr>
              <a:t>89 03    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4005a1:  </a:t>
            </a:r>
            <a:r>
              <a:rPr lang="en-US" sz="1800" dirty="0" smtClean="0">
                <a:latin typeface="Courier New" pitchFamily="49" charset="0"/>
              </a:rPr>
              <a:t>5b               pop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4005a2:  </a:t>
            </a:r>
            <a:r>
              <a:rPr lang="en-US" sz="1800" dirty="0" smtClean="0">
                <a:latin typeface="Courier New" pitchFamily="49" charset="0"/>
              </a:rPr>
              <a:t>c3               </a:t>
            </a:r>
            <a:r>
              <a:rPr lang="en-US" sz="1800" dirty="0" err="1" smtClean="0">
                <a:latin typeface="Courier New" pitchFamily="49" charset="0"/>
              </a:rPr>
              <a:t>retq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297113" y="1705039"/>
            <a:ext cx="6846887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Dump of assembler code for function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0x0000000000400595 </a:t>
            </a:r>
            <a:r>
              <a:rPr lang="en-US" sz="1800" dirty="0">
                <a:latin typeface="Courier New" pitchFamily="49" charset="0"/>
              </a:rPr>
              <a:t>&lt;+0&gt;</a:t>
            </a:r>
            <a:r>
              <a:rPr lang="en-US" sz="1800" dirty="0" smtClean="0">
                <a:latin typeface="Courier New" pitchFamily="49" charset="0"/>
              </a:rPr>
              <a:t>: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0x0000000000400596 </a:t>
            </a:r>
            <a:r>
              <a:rPr lang="en-US" sz="1800" dirty="0">
                <a:latin typeface="Courier New" pitchFamily="49" charset="0"/>
              </a:rPr>
              <a:t>&lt;+1&gt;: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0x0000000000400599 </a:t>
            </a:r>
            <a:r>
              <a:rPr lang="en-US" sz="1800" dirty="0">
                <a:latin typeface="Courier New" pitchFamily="49" charset="0"/>
              </a:rPr>
              <a:t>&lt;+4&gt;</a:t>
            </a:r>
            <a:r>
              <a:rPr lang="en-US" sz="1800" dirty="0" smtClean="0">
                <a:latin typeface="Courier New" pitchFamily="49" charset="0"/>
              </a:rPr>
              <a:t>: </a:t>
            </a:r>
            <a:r>
              <a:rPr lang="en-US" sz="1800" dirty="0" err="1" smtClean="0">
                <a:latin typeface="Courier New" pitchFamily="49" charset="0"/>
              </a:rPr>
              <a:t>callq</a:t>
            </a:r>
            <a:r>
              <a:rPr lang="en-US" sz="1800" dirty="0" smtClean="0">
                <a:latin typeface="Courier New" pitchFamily="49" charset="0"/>
              </a:rPr>
              <a:t>  0x400590 &lt;</a:t>
            </a:r>
            <a:r>
              <a:rPr lang="en-US" sz="1800" dirty="0">
                <a:latin typeface="Courier New" pitchFamily="49" charset="0"/>
              </a:rPr>
              <a:t>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0x000000000040059e </a:t>
            </a:r>
            <a:r>
              <a:rPr lang="en-US" sz="1800" dirty="0">
                <a:latin typeface="Courier New" pitchFamily="49" charset="0"/>
              </a:rPr>
              <a:t>&lt;+9&gt;: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0x00000000004005a1 </a:t>
            </a:r>
            <a:r>
              <a:rPr lang="en-US" sz="1800" dirty="0">
                <a:latin typeface="Courier New" pitchFamily="49" charset="0"/>
              </a:rPr>
              <a:t>&lt;+12&gt;</a:t>
            </a:r>
            <a:r>
              <a:rPr lang="en-US" sz="1800" dirty="0" smtClean="0">
                <a:latin typeface="Courier New" pitchFamily="49" charset="0"/>
              </a:rPr>
              <a:t>:pop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0x00000000004005a2 </a:t>
            </a:r>
            <a:r>
              <a:rPr lang="en-US" sz="1800" dirty="0">
                <a:latin typeface="Courier New" pitchFamily="49" charset="0"/>
              </a:rPr>
              <a:t>&lt;+13&gt;</a:t>
            </a:r>
            <a:r>
              <a:rPr lang="en-US" sz="1800" dirty="0" smtClean="0">
                <a:latin typeface="Courier New" pitchFamily="49" charset="0"/>
              </a:rPr>
              <a:t>:</a:t>
            </a:r>
            <a:r>
              <a:rPr lang="en-US" sz="1800" dirty="0" err="1" smtClean="0">
                <a:latin typeface="Courier New" pitchFamily="49" charset="0"/>
              </a:rPr>
              <a:t>retq</a:t>
            </a:r>
            <a:r>
              <a:rPr lang="en-US" sz="1800" dirty="0" smtClean="0">
                <a:latin typeface="Courier New" pitchFamily="49" charset="0"/>
              </a:rPr>
              <a:t> 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sum</a:t>
            </a:r>
            <a:endParaRPr lang="en-US" b="1" dirty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 smtClean="0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x/14xb </a:t>
            </a:r>
            <a:r>
              <a:rPr lang="en-US" b="1" dirty="0" err="1" smtClean="0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14 </a:t>
            </a:r>
            <a:r>
              <a:rPr lang="en-US" dirty="0"/>
              <a:t>bytes starting at </a:t>
            </a:r>
            <a:r>
              <a:rPr lang="en-US" dirty="0" err="1" smtClean="0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304800" y="1524000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0xc3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133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/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 smtClean="0"/>
              <a:t>Can reference low-order 4 bytes (also low-order 1 &amp; 2 bytes)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History: IA32 Registers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 dirty="0"/>
              <a:t>Moving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movq</a:t>
            </a:r>
            <a:r>
              <a:rPr lang="en-US" b="1" dirty="0" smtClean="0"/>
              <a:t> </a:t>
            </a:r>
            <a:r>
              <a:rPr lang="en-US" b="1" i="1" dirty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</a:t>
            </a:r>
            <a:r>
              <a:rPr lang="en-US" dirty="0" smtClean="0"/>
              <a:t>, or 4 </a:t>
            </a:r>
            <a:r>
              <a:rPr lang="en-US" dirty="0"/>
              <a:t>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</a:t>
            </a:r>
            <a:r>
              <a:rPr lang="en-US" dirty="0" smtClean="0"/>
              <a:t>16 </a:t>
            </a:r>
            <a:r>
              <a:rPr lang="en-US" dirty="0"/>
              <a:t>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ax</a:t>
            </a:r>
            <a:r>
              <a:rPr lang="en-US" b="1" dirty="0" smtClean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sp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reserved </a:t>
            </a:r>
            <a:r>
              <a:rPr lang="en-US" dirty="0"/>
              <a:t>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</a:t>
            </a:r>
            <a:r>
              <a:rPr lang="en-US" dirty="0" smtClean="0"/>
              <a:t>8 </a:t>
            </a:r>
            <a:r>
              <a:rPr lang="en-US" dirty="0"/>
              <a:t>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</a:t>
            </a:r>
            <a:r>
              <a:rPr lang="en-US" dirty="0" smtClean="0"/>
              <a:t>other “address </a:t>
            </a:r>
            <a:r>
              <a:rPr lang="en-US" dirty="0"/>
              <a:t>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67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 smtClean="0">
                <a:latin typeface="Courier New" pitchFamily="49" charset="0"/>
              </a:rPr>
              <a:t>movq</a:t>
            </a:r>
            <a:r>
              <a:rPr lang="en-US" smtClean="0"/>
              <a:t> </a:t>
            </a:r>
            <a:r>
              <a:rPr lang="en-US"/>
              <a:t>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 smtClean="0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$0x4,</a:t>
            </a:r>
            <a:r>
              <a:rPr lang="en-US" sz="2000" dirty="0" smtClean="0">
                <a:latin typeface="Courier New" pitchFamily="49" charset="0"/>
              </a:rPr>
              <a:t>%rax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$-147,(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,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,(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),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</a:t>
            </a:r>
            <a:r>
              <a:rPr lang="en-US" sz="2400" dirty="0" smtClean="0"/>
              <a:t>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 smtClean="0"/>
              <a:t>Aha! Pointer dereferencing in C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>
                <a:latin typeface="Courier New" pitchFamily="49" charset="0"/>
              </a:rPr>
              <a:t>movq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cx</a:t>
            </a:r>
            <a:r>
              <a:rPr lang="en-US" sz="2400" b="1" dirty="0">
                <a:latin typeface="Courier New" pitchFamily="49" charset="0"/>
              </a:rPr>
              <a:t>),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>
                <a:latin typeface="Courier New" pitchFamily="49" charset="0"/>
              </a:rPr>
              <a:t>movq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8(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bp</a:t>
            </a:r>
            <a:r>
              <a:rPr lang="en-US" sz="2400" b="1" dirty="0">
                <a:latin typeface="Courier New" pitchFamily="49" charset="0"/>
              </a:rPr>
              <a:t>),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 smtClean="0"/>
              <a:t>Example of Simple </a:t>
            </a:r>
            <a:r>
              <a:rPr lang="en-US" dirty="0"/>
              <a:t>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(long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495800" y="2154198"/>
            <a:ext cx="41910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%rdx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331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(long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090370" y="833735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048000" y="48006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516399" y="1219200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5715000" y="1647175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715000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5638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638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81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 smtClean="0"/>
              <a:t>Intel x86 Processors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7896225" cy="497205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D</a:t>
            </a:r>
            <a:r>
              <a:rPr lang="en-US" dirty="0" smtClean="0"/>
              <a:t>ominate laptop/desktop/server market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Evolutionary design</a:t>
            </a:r>
            <a:endParaRPr lang="en-US" dirty="0"/>
          </a:p>
          <a:p>
            <a:pPr lvl="1"/>
            <a:r>
              <a:rPr lang="en-US" dirty="0" smtClean="0"/>
              <a:t>Backwards compatible up until 8086, introduced in 1978</a:t>
            </a:r>
            <a:endParaRPr lang="en-US" dirty="0"/>
          </a:p>
          <a:p>
            <a:pPr lvl="1"/>
            <a:r>
              <a:rPr lang="en-US" dirty="0"/>
              <a:t>Added more features as time goes on</a:t>
            </a:r>
          </a:p>
          <a:p>
            <a:endParaRPr lang="en-US" dirty="0" smtClean="0"/>
          </a:p>
          <a:p>
            <a:r>
              <a:rPr lang="en-US" dirty="0" smtClean="0"/>
              <a:t>Complex instruction set computer </a:t>
            </a:r>
            <a:r>
              <a:rPr lang="en-US" dirty="0"/>
              <a:t>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/>
              <a:t>But, only small subset encountered with Linux programs</a:t>
            </a:r>
          </a:p>
          <a:p>
            <a:pPr lvl="1"/>
            <a:r>
              <a:rPr lang="en-US" dirty="0"/>
              <a:t>Hard to match performance of Reduced Instruction Set Computers (RISC)</a:t>
            </a:r>
          </a:p>
          <a:p>
            <a:pPr lvl="1"/>
            <a:r>
              <a:rPr lang="en-US" dirty="0"/>
              <a:t>But, Intel has done just that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In terms of speed.  Less so for low power.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alibri" pitchFamily="34" charset="0"/>
              </a:rPr>
              <a:t>456</a:t>
            </a:r>
            <a:endParaRPr lang="en-US" sz="1800" dirty="0">
              <a:latin typeface="Calibri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81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</a:rPr>
                <a:t>123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2863423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(%rdi), %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rax  # t0 = *xp  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311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2863423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 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(%rsi), %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rdx  # t1 = *yp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6723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456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456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2863423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 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%rdx, (%rdi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)  # *xp = t1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0001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456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123</a:t>
            </a:r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456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2863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%rax, (%rsi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)  # *yp = t0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704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</a:t>
            </a:r>
            <a:r>
              <a:rPr lang="en-US" sz="2400" dirty="0" smtClean="0"/>
              <a:t>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 smtClean="0"/>
              <a:t>Aha! Pointer dereferencing in C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>
                <a:latin typeface="Courier New" pitchFamily="49" charset="0"/>
              </a:rPr>
              <a:t>movq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cx</a:t>
            </a:r>
            <a:r>
              <a:rPr lang="en-US" sz="2400" b="1" dirty="0">
                <a:latin typeface="Courier New" pitchFamily="49" charset="0"/>
              </a:rPr>
              <a:t>),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>
                <a:latin typeface="Courier New" pitchFamily="49" charset="0"/>
              </a:rPr>
              <a:t>movq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8(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bp</a:t>
            </a:r>
            <a:r>
              <a:rPr lang="en-US" sz="2400" b="1" dirty="0">
                <a:latin typeface="Courier New" pitchFamily="49" charset="0"/>
              </a:rPr>
              <a:t>),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dx</a:t>
            </a:r>
            <a:endParaRPr lang="en-US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5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 smtClean="0"/>
              <a:t>Complete Memory </a:t>
            </a:r>
            <a:r>
              <a:rPr lang="en-US" dirty="0"/>
              <a:t>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</a:t>
            </a:r>
            <a:r>
              <a:rPr lang="en-US" dirty="0" smtClean="0"/>
              <a:t>16 </a:t>
            </a:r>
            <a:r>
              <a:rPr lang="en-US" dirty="0"/>
              <a:t>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sp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</a:t>
            </a:r>
            <a:r>
              <a:rPr lang="en-US" dirty="0"/>
              <a:t>: 	Scale: 1, 2, 4, or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C00000"/>
                </a:solidFill>
              </a:rPr>
              <a:t>why these numbers?</a:t>
            </a:r>
            <a:r>
              <a:rPr lang="en-US" dirty="0" smtClean="0"/>
              <a:t>)</a:t>
            </a: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Special </a:t>
            </a:r>
            <a:r>
              <a:rPr lang="en-US" dirty="0"/>
              <a:t>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47699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89084"/>
              </p:ext>
            </p:extLst>
          </p:nvPr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75691"/>
              </p:ext>
            </p:extLst>
          </p:nvPr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874501"/>
              </p:ext>
            </p:extLst>
          </p:nvPr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/>
                <a:gridCol w="132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70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/>
              <a:t>Arithmetic &amp; logical operations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821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 smtClean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 smtClean="0"/>
              <a:t>, </a:t>
            </a:r>
            <a:r>
              <a:rPr lang="en-US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Dst</a:t>
            </a:r>
            <a:r>
              <a:rPr lang="en-US" dirty="0" smtClean="0"/>
              <a:t> </a:t>
            </a:r>
            <a:r>
              <a:rPr lang="en-US" dirty="0"/>
              <a:t>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m12(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leaq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(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%</a:t>
            </a: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,%</a:t>
            </a: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2),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# t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&lt;- 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x+x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*2</a:t>
            </a:r>
            <a:endParaRPr lang="en-US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salq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$2,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           </a:t>
            </a: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#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return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  <p:extLst>
      <p:ext uri="{BB962C8B-B14F-4D97-AF65-F5344CB8AC3E}">
        <p14:creationId xmlns:p14="http://schemas.microsoft.com/office/powerpoint/2010/main" val="189081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573088"/>
          </a:xfrm>
        </p:spPr>
        <p:txBody>
          <a:bodyPr/>
          <a:lstStyle/>
          <a:p>
            <a:r>
              <a:rPr lang="en-US" dirty="0" smtClean="0"/>
              <a:t>Intel x86 Evolution: Milestones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24800" cy="5105400"/>
          </a:xfrm>
        </p:spPr>
        <p:txBody>
          <a:bodyPr/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	</a:t>
            </a:r>
            <a:r>
              <a:rPr lang="en-US" i="1" dirty="0" smtClean="0">
                <a:solidFill>
                  <a:srgbClr val="C00000"/>
                </a:solidFill>
              </a:rPr>
              <a:t>Transistors	MHz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</a:t>
            </a:r>
            <a:r>
              <a:rPr lang="en-US" dirty="0" smtClean="0"/>
              <a:t>29K	5-10</a:t>
            </a:r>
            <a:endParaRPr lang="en-US" dirty="0"/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16-bit Intel processor</a:t>
            </a:r>
            <a:r>
              <a:rPr lang="en-US" dirty="0"/>
              <a:t>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1MB </a:t>
            </a:r>
            <a:r>
              <a:rPr lang="en-US" dirty="0"/>
              <a:t>address </a:t>
            </a:r>
            <a:r>
              <a:rPr lang="en-US" dirty="0" smtClean="0"/>
              <a:t>space</a:t>
            </a:r>
            <a:endParaRPr lang="en-US" dirty="0"/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</a:t>
            </a:r>
            <a:r>
              <a:rPr lang="en-US" dirty="0" smtClean="0"/>
              <a:t>275K	16-33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32 bit Intel processor 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Added </a:t>
            </a:r>
            <a:r>
              <a:rPr lang="en-US" dirty="0"/>
              <a:t>“flat addressing</a:t>
            </a:r>
            <a:r>
              <a:rPr lang="en-US" dirty="0" smtClean="0"/>
              <a:t>”, capable of running Unix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4E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64-bit Intel x86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2	2006	291M	1060-3500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multi-core Intel processor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i7	2008	731M	1700-3900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Four cores (our shark machines)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 </a:t>
            </a:r>
            <a:r>
              <a:rPr lang="en-US" dirty="0"/>
              <a:t>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  <p:extLst>
      <p:ext uri="{BB962C8B-B14F-4D97-AF65-F5344CB8AC3E}">
        <p14:creationId xmlns:p14="http://schemas.microsoft.com/office/powerpoint/2010/main" val="161664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84702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Arithmetic Expression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3505199"/>
            <a:ext cx="4406900" cy="28289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Interesting Instructions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leaq</a:t>
            </a:r>
            <a:r>
              <a:rPr lang="en-US" dirty="0" smtClean="0"/>
              <a:t>: address computation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salq</a:t>
            </a:r>
            <a:r>
              <a:rPr lang="en-US" dirty="0" smtClean="0"/>
              <a:t>: shift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imulq</a:t>
            </a:r>
            <a:r>
              <a:rPr lang="en-US" dirty="0" smtClean="0"/>
              <a:t>: multiplication</a:t>
            </a:r>
          </a:p>
          <a:p>
            <a:pPr lvl="2" indent="-342900"/>
            <a:r>
              <a:rPr lang="en-US" dirty="0" smtClean="0"/>
              <a:t>But, only used once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85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Understanding Arithmetic Expression Example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$4,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089589"/>
              </p:ext>
            </p:extLst>
          </p:nvPr>
        </p:nvGraphicFramePr>
        <p:xfrm>
          <a:off x="4648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 smtClean="0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81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pPr lvl="1"/>
            <a:r>
              <a:rPr lang="en-US" dirty="0" smtClean="0"/>
              <a:t>Evolutionary design leads to many quirks and artifacts</a:t>
            </a:r>
          </a:p>
          <a:p>
            <a:r>
              <a:rPr lang="en-US" dirty="0" smtClean="0"/>
              <a:t>C, assembly, machine code</a:t>
            </a:r>
          </a:p>
          <a:p>
            <a:pPr lvl="1"/>
            <a:r>
              <a:rPr lang="en-US" dirty="0" smtClean="0"/>
              <a:t>New forms of visible state: program counter, registers, ...</a:t>
            </a:r>
          </a:p>
          <a:p>
            <a:pPr lvl="1"/>
            <a:r>
              <a:rPr lang="en-US" dirty="0" smtClean="0"/>
              <a:t>Compiler must transform statements, expressions, procedures into low-level instruction sequences</a:t>
            </a:r>
          </a:p>
          <a:p>
            <a:r>
              <a:rPr lang="en-US" dirty="0" smtClean="0"/>
              <a:t>Assembly Basics: Registers, operands, move</a:t>
            </a:r>
          </a:p>
          <a:p>
            <a:pPr lvl="1"/>
            <a:r>
              <a:rPr lang="en-US" dirty="0" smtClean="0"/>
              <a:t>The x86-64 move instructions cover wide range of data movement forms</a:t>
            </a:r>
          </a:p>
          <a:p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C compiler will figure out different instruction combinations to carry out computation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 smtClean="0"/>
              <a:t>Intel x86 Processors, cont.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Machine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386</a:t>
            </a:r>
            <a:r>
              <a:rPr lang="en-US" dirty="0"/>
              <a:t>	</a:t>
            </a:r>
            <a:r>
              <a:rPr lang="en-US" dirty="0" smtClean="0"/>
              <a:t>1985</a:t>
            </a:r>
            <a:r>
              <a:rPr lang="en-US" dirty="0"/>
              <a:t>	</a:t>
            </a:r>
            <a:r>
              <a:rPr lang="en-US" dirty="0" smtClean="0"/>
              <a:t>0.3M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	1993	3.1M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Pentium/MMX	1997	4.5M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III	1999	8.2M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4	2001	42M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</a:t>
            </a:r>
            <a:r>
              <a:rPr lang="en-US" dirty="0" smtClean="0"/>
              <a:t>2 Duo</a:t>
            </a:r>
            <a:r>
              <a:rPr lang="en-US" dirty="0"/>
              <a:t>	2006	</a:t>
            </a:r>
            <a:r>
              <a:rPr lang="en-US" dirty="0" smtClean="0"/>
              <a:t>291M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	2008	731M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Added Features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support multimedia operations</a:t>
            </a:r>
            <a:endParaRPr lang="en-US" dirty="0" smtClean="0"/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Instructions </a:t>
            </a:r>
            <a:r>
              <a:rPr lang="en-US" dirty="0"/>
              <a:t>to enable more efficient conditional </a:t>
            </a:r>
            <a:r>
              <a:rPr lang="en-US" dirty="0" smtClean="0"/>
              <a:t>operations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Transition from 32 bits to 64 bits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More cores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143000"/>
            <a:ext cx="4248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 smtClean="0"/>
              <a:t>2015 State of the Art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 </a:t>
            </a:r>
            <a:r>
              <a:rPr lang="en-US" dirty="0" err="1" smtClean="0"/>
              <a:t>Broadwell</a:t>
            </a:r>
            <a:r>
              <a:rPr lang="en-US" dirty="0" smtClean="0"/>
              <a:t> 2015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 smtClean="0"/>
              <a:t>Desktop Model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4 cores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Integrated graphics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3.3-3.8 GHz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65W</a:t>
            </a:r>
          </a:p>
          <a:p>
            <a:pPr marL="623888" lvl="1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 smtClean="0"/>
              <a:t>Server Model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8 cores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Integrated I/O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2-2.6 GHz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45W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536" y="1447799"/>
            <a:ext cx="5032853" cy="438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3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Clones: Advanced Micro Devices (AMD)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Historically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Then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Built </a:t>
            </a:r>
            <a:r>
              <a:rPr lang="en-US" dirty="0" err="1" smtClean="0"/>
              <a:t>Opteron</a:t>
            </a:r>
            <a:r>
              <a:rPr lang="en-US" dirty="0" smtClean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Developed x86-64, their own extension to 64 bits</a:t>
            </a:r>
          </a:p>
          <a:p>
            <a:pPr marL="39688" indent="-165100" defTabSz="895350">
              <a:tabLst>
                <a:tab pos="2349500" algn="l"/>
              </a:tabLst>
            </a:pPr>
            <a:r>
              <a:rPr lang="en-US" dirty="0" smtClean="0"/>
              <a:t> Recent Years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Intel got its act together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 smtClean="0"/>
              <a:t>Leads the world in semiconductor technology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AMD has fallen behind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 smtClean="0"/>
              <a:t>Relies on external semiconductor manufacturer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</a:t>
            </a:r>
            <a:r>
              <a:rPr lang="en-US" dirty="0" smtClean="0"/>
              <a:t>64-Bit History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 smtClean="0"/>
              <a:t>2001: Intel Attempts </a:t>
            </a:r>
            <a:r>
              <a:rPr lang="en-US" dirty="0"/>
              <a:t>Radical Shift from IA32 to IA64</a:t>
            </a:r>
          </a:p>
          <a:p>
            <a:pPr lvl="1"/>
            <a:r>
              <a:rPr lang="en-US" dirty="0"/>
              <a:t>Totally different </a:t>
            </a:r>
            <a:r>
              <a:rPr lang="en-US" dirty="0" smtClean="0"/>
              <a:t>architecture (Itanium)</a:t>
            </a:r>
            <a:endParaRPr lang="en-US" dirty="0"/>
          </a:p>
          <a:p>
            <a:pPr lvl="1"/>
            <a:r>
              <a:rPr lang="en-US" dirty="0"/>
              <a:t>Executes </a:t>
            </a:r>
            <a:r>
              <a:rPr lang="en-US" dirty="0" smtClean="0"/>
              <a:t>IA32 </a:t>
            </a:r>
            <a:r>
              <a:rPr lang="en-US" dirty="0"/>
              <a:t>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 smtClean="0"/>
              <a:t>2003: AMD Steps </a:t>
            </a:r>
            <a:r>
              <a:rPr lang="en-US" dirty="0"/>
              <a:t>in with Evolutionary Solution</a:t>
            </a:r>
          </a:p>
          <a:p>
            <a:pPr lvl="1"/>
            <a:r>
              <a:rPr lang="en-US" dirty="0"/>
              <a:t>x86-64 (now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  <a:p>
            <a:r>
              <a:rPr lang="en-US" dirty="0" smtClean="0"/>
              <a:t>All but low-end x86 processors support x86-64</a:t>
            </a:r>
          </a:p>
          <a:p>
            <a:pPr lvl="1"/>
            <a:r>
              <a:rPr lang="en-US" dirty="0" smtClean="0"/>
              <a:t>But, lots of code still runs in 32-bit mode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IA32</a:t>
            </a:r>
          </a:p>
          <a:p>
            <a:pPr lvl="1"/>
            <a:r>
              <a:rPr lang="en-US" dirty="0"/>
              <a:t>The traditional </a:t>
            </a:r>
            <a:r>
              <a:rPr lang="en-US" dirty="0" smtClean="0"/>
              <a:t>x86</a:t>
            </a:r>
          </a:p>
          <a:p>
            <a:pPr lvl="1"/>
            <a:r>
              <a:rPr lang="en-US" dirty="0" smtClean="0"/>
              <a:t>For 15/18-213: RIP, Summer 2015</a:t>
            </a:r>
          </a:p>
          <a:p>
            <a:endParaRPr lang="en-US" dirty="0" smtClean="0"/>
          </a:p>
          <a:p>
            <a:r>
              <a:rPr lang="en-US" dirty="0" smtClean="0"/>
              <a:t>x86-64</a:t>
            </a:r>
          </a:p>
          <a:p>
            <a:pPr lvl="1"/>
            <a:r>
              <a:rPr lang="en-US" dirty="0" smtClean="0"/>
              <a:t>The standard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–m64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/>
          </a:p>
          <a:p>
            <a:r>
              <a:rPr lang="en-US" dirty="0" smtClean="0"/>
              <a:t>Presentation</a:t>
            </a:r>
            <a:endParaRPr lang="en-US" dirty="0"/>
          </a:p>
          <a:p>
            <a:pPr lvl="1"/>
            <a:r>
              <a:rPr lang="en-US" dirty="0" smtClean="0"/>
              <a:t>Book covers x86-64</a:t>
            </a:r>
            <a:endParaRPr lang="en-US" dirty="0"/>
          </a:p>
          <a:p>
            <a:pPr lvl="1"/>
            <a:r>
              <a:rPr lang="en-US" dirty="0" smtClean="0"/>
              <a:t>Web aside on IA32</a:t>
            </a:r>
          </a:p>
          <a:p>
            <a:pPr lvl="1"/>
            <a:r>
              <a:rPr lang="en-US" dirty="0" smtClean="0"/>
              <a:t>We will only cover x86-64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20058</TotalTime>
  <Words>3222</Words>
  <Application>Microsoft Macintosh PowerPoint</Application>
  <PresentationFormat>On-screen Show (4:3)</PresentationFormat>
  <Paragraphs>798</Paragraphs>
  <Slides>44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template2007</vt:lpstr>
      <vt:lpstr>Machine-Level Programming I: Basics  15-213/18-213: Introduction to Computer Systems  5th Lecture, Sep. 15, 2015</vt:lpstr>
      <vt:lpstr>Today: Machine Programming I: Basics</vt:lpstr>
      <vt:lpstr>Intel x86 Processors</vt:lpstr>
      <vt:lpstr>Intel x86 Evolution: Milestones</vt:lpstr>
      <vt:lpstr>Intel x86 Processors, cont.</vt:lpstr>
      <vt:lpstr>2015 State of the Art</vt:lpstr>
      <vt:lpstr>x86 Clones: Advanced Micro Devices (AMD)</vt:lpstr>
      <vt:lpstr>Intel’s 64-Bit History</vt:lpstr>
      <vt:lpstr>Our Coverage</vt:lpstr>
      <vt:lpstr>Today: Machine Programming I: Basics</vt:lpstr>
      <vt:lpstr>Definitions</vt:lpstr>
      <vt:lpstr>Assembly/Machine Code View</vt:lpstr>
      <vt:lpstr>Turning C into Object Code</vt:lpstr>
      <vt:lpstr>Compiling Into Assembly</vt:lpstr>
      <vt:lpstr>Assembly Characteristics: Data Types</vt:lpstr>
      <vt:lpstr>Assembly Characteristics: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Today: Machine Programming I: Basics</vt:lpstr>
      <vt:lpstr>x86-64 Integer Registers</vt:lpstr>
      <vt:lpstr>Some History: IA32 Registers</vt:lpstr>
      <vt:lpstr>Moving Data</vt:lpstr>
      <vt:lpstr>movq Operand Combinations</vt:lpstr>
      <vt:lpstr>Simple Memory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Understanding Swap()</vt:lpstr>
      <vt:lpstr>Simple Memory Addressing Modes</vt:lpstr>
      <vt:lpstr>Complete Memory Addressing Modes</vt:lpstr>
      <vt:lpstr>Address Computation Examples</vt:lpstr>
      <vt:lpstr>Today: Machine Programming I: Basics</vt:lpstr>
      <vt:lpstr>Address Computation Instruction</vt:lpstr>
      <vt:lpstr>Some Arithmetic Operations</vt:lpstr>
      <vt:lpstr>Some Arithmetic Operations</vt:lpstr>
      <vt:lpstr>Arithmetic Expression Example</vt:lpstr>
      <vt:lpstr>Understanding Arithmetic Expression Example</vt:lpstr>
      <vt:lpstr>Machine Programming I: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Introduction to Computer Systems 15-213/18-213 </dc:title>
  <dc:subject/>
  <dc:creator>Markus Pueschel</dc:creator>
  <cp:keywords/>
  <dc:description/>
  <cp:lastModifiedBy>Randal Bryant</cp:lastModifiedBy>
  <cp:revision>660</cp:revision>
  <cp:lastPrinted>2011-09-12T20:37:42Z</cp:lastPrinted>
  <dcterms:created xsi:type="dcterms:W3CDTF">2012-09-11T15:51:41Z</dcterms:created>
  <dcterms:modified xsi:type="dcterms:W3CDTF">2015-09-15T15:26:23Z</dcterms:modified>
  <cp:category/>
</cp:coreProperties>
</file>