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732" r:id="rId5"/>
  </p:sldMasterIdLst>
  <p:notesMasterIdLst>
    <p:notesMasterId r:id="rId46"/>
  </p:notesMasterIdLst>
  <p:handoutMasterIdLst>
    <p:handoutMasterId r:id="rId47"/>
  </p:handoutMasterIdLst>
  <p:sldIdLst>
    <p:sldId id="29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300" r:id="rId41"/>
    <p:sldId id="301" r:id="rId42"/>
    <p:sldId id="302" r:id="rId43"/>
    <p:sldId id="303" r:id="rId44"/>
    <p:sldId id="277" r:id="rId4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1" autoAdjust="0"/>
  </p:normalViewPr>
  <p:slideViewPr>
    <p:cSldViewPr>
      <p:cViewPr varScale="1">
        <p:scale>
          <a:sx n="103" d="100"/>
          <a:sy n="103" d="100"/>
        </p:scale>
        <p:origin x="-1008" y="-104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8/17/15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" charset="0"/>
              </a:rPr>
              <a:t>Second level</a:t>
            </a:r>
          </a:p>
          <a:p>
            <a:pPr lvl="2"/>
            <a:r>
              <a:rPr lang="en-US" smtClean="0">
                <a:sym typeface="Calibri" charset="0"/>
              </a:rPr>
              <a:t>Third level</a:t>
            </a:r>
          </a:p>
          <a:p>
            <a:pPr lvl="3"/>
            <a:r>
              <a:rPr lang="en-US" smtClean="0">
                <a:sym typeface="Calibri" charset="0"/>
              </a:rPr>
              <a:t>Fourth level</a:t>
            </a:r>
          </a:p>
          <a:p>
            <a:pPr lvl="4"/>
            <a:r>
              <a:rPr lang="en-US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4319642" cy="7534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Instructors: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Randal E. Bryant </a:t>
            </a:r>
            <a:r>
              <a:rPr lang="en-US" sz="200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and </a:t>
            </a:r>
            <a:r>
              <a:rPr lang="en-US" sz="200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David R.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O’Hallaron</a:t>
            </a: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b="0" dirty="0" smtClean="0"/>
              <a:t> Lecture, Sep. 10, 2015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Precision options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77565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49278"/>
              </p:ext>
            </p:extLst>
          </p:nvPr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91200"/>
              </p:ext>
            </p:extLst>
          </p:nvPr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“Normalized” </a:t>
            </a:r>
            <a:r>
              <a:rPr lang="en-US" dirty="0"/>
              <a:t>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When: </a:t>
            </a:r>
            <a:r>
              <a:rPr lang="en-US" dirty="0"/>
              <a:t>exp ≠ 000…0 and exp ≠ 111…1</a:t>
            </a:r>
          </a:p>
          <a:p>
            <a:endParaRPr lang="en-US" dirty="0"/>
          </a:p>
          <a:p>
            <a:r>
              <a:rPr lang="en-US" dirty="0"/>
              <a:t>Exponent coded as</a:t>
            </a:r>
            <a:r>
              <a:rPr lang="en-US" dirty="0" smtClean="0"/>
              <a:t> a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 smtClean="0"/>
              <a:t> </a:t>
            </a:r>
            <a:r>
              <a:rPr lang="en-US" dirty="0"/>
              <a:t>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 smtClean="0"/>
              <a:t>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=000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=111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0" y="533400"/>
            <a:ext cx="19441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 smtClean="0"/>
              <a:t> 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16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16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166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 dirty="0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>
                <a:latin typeface="Courier New"/>
                <a:cs typeface="Courier New"/>
              </a:rPr>
              <a:t>f</a:t>
            </a:r>
            <a:r>
              <a:rPr lang="en-US" sz="1800" dirty="0" smtClean="0">
                <a:latin typeface="Courier New"/>
                <a:cs typeface="Courier New"/>
              </a:rPr>
              <a:t>loat </a:t>
            </a:r>
            <a:r>
              <a:rPr lang="en-US" sz="1800" dirty="0">
                <a:latin typeface="Courier New"/>
                <a:cs typeface="Courier New"/>
              </a:rPr>
              <a:t>F = 15213.0;</a:t>
            </a:r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625" y="6172200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3971" y="6172200"/>
            <a:ext cx="738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8452" y="6172200"/>
            <a:ext cx="92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540603"/>
            <a:ext cx="2132765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</a:t>
            </a:r>
            <a:r>
              <a:rPr lang="en-US" dirty="0" smtClean="0"/>
              <a:t>1 – Bias (</a:t>
            </a:r>
            <a:r>
              <a:rPr lang="en-US" dirty="0"/>
              <a:t>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</a:t>
            </a:r>
            <a:r>
              <a:rPr lang="en-US" dirty="0" smtClean="0"/>
              <a:t> closest </a:t>
            </a:r>
            <a:r>
              <a:rPr lang="en-US" dirty="0"/>
              <a:t>to 0.0</a:t>
            </a:r>
            <a:endParaRPr lang="en-US" dirty="0" smtClean="0"/>
          </a:p>
          <a:p>
            <a:pPr marL="838200" lvl="2"/>
            <a:r>
              <a:rPr lang="en-US" dirty="0" err="1" smtClean="0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38851" y="540603"/>
            <a:ext cx="197106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53814"/>
              </p:ext>
            </p:extLst>
          </p:nvPr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0" y="540603"/>
            <a:ext cx="2419463" cy="120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" name="Worksheet" r:id="rId4" imgW="7848600" imgH="952500" progId="Excel.Sheet.8">
                  <p:embed/>
                </p:oleObj>
              </mc:Choice>
              <mc:Fallback>
                <p:oleObj name="Worksheet" r:id="rId4" imgW="7848600" imgH="9525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6717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Background: Fractional binary numbers</a:t>
            </a:r>
          </a:p>
          <a:p>
            <a:r>
              <a:rPr lang="en-US" smtClean="0"/>
              <a:t>IEEE floating point standard: Definition</a:t>
            </a:r>
          </a:p>
          <a:p>
            <a:r>
              <a:rPr lang="en-US" smtClean="0"/>
              <a:t>Example and properties</a:t>
            </a:r>
          </a:p>
          <a:p>
            <a:r>
              <a:rPr lang="en-US" smtClean="0"/>
              <a:t>Rounding, addition, multiplication</a:t>
            </a:r>
          </a:p>
          <a:p>
            <a:r>
              <a:rPr lang="en-US" smtClean="0"/>
              <a:t>Floating point in C</a:t>
            </a:r>
          </a:p>
          <a:p>
            <a:r>
              <a:rPr lang="en-US" smtClean="0"/>
              <a:t>Summary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58112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4" name="Worksheet" r:id="rId4" imgW="7848600" imgH="965200" progId="Excel.Sheet.8">
                  <p:embed/>
                </p:oleObj>
              </mc:Choice>
              <mc:Fallback>
                <p:oleObj name="Worksheet" r:id="rId4" imgW="7848600" imgH="9652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243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Properties of</a:t>
            </a:r>
            <a:r>
              <a:rPr lang="en-US" dirty="0" smtClean="0"/>
              <a:t> </a:t>
            </a:r>
            <a:r>
              <a:rPr lang="en-US" smtClean="0"/>
              <a:t>the IEEE Encoding</a:t>
            </a: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</a:t>
            </a:r>
            <a:r>
              <a:rPr lang="en-US" dirty="0" smtClean="0"/>
              <a:t>−0 </a:t>
            </a:r>
            <a:r>
              <a:rPr lang="en-US" dirty="0"/>
              <a:t>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</a:t>
            </a:r>
            <a:r>
              <a:rPr lang="en-US" dirty="0" smtClean="0"/>
              <a:t>Decimal </a:t>
            </a:r>
            <a:r>
              <a:rPr lang="en-US" dirty="0"/>
              <a:t>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7.8949999</a:t>
            </a:r>
            <a:r>
              <a:rPr lang="en-US" dirty="0"/>
              <a:t>	</a:t>
            </a:r>
            <a:r>
              <a:rPr lang="en-US" dirty="0" smtClean="0"/>
              <a:t>7.89</a:t>
            </a:r>
            <a:r>
              <a:rPr lang="en-US" dirty="0"/>
              <a:t>	(Less than half way)</a:t>
            </a:r>
          </a:p>
          <a:p>
            <a:pPr marL="838200" lvl="2">
              <a:buNone/>
            </a:pPr>
            <a:r>
              <a:rPr lang="en-US" dirty="0" smtClean="0"/>
              <a:t>	7.8950001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(Greater than half way)</a:t>
            </a:r>
          </a:p>
          <a:p>
            <a:pPr marL="838200" lvl="2">
              <a:buNone/>
            </a:pPr>
            <a:r>
              <a:rPr lang="en-US" dirty="0" smtClean="0"/>
              <a:t>	7.8950000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(Half way—round up)</a:t>
            </a:r>
          </a:p>
          <a:p>
            <a:pPr marL="838200" lvl="2">
              <a:buNone/>
            </a:pPr>
            <a:r>
              <a:rPr lang="en-US" dirty="0" smtClean="0"/>
              <a:t>	7.8850000</a:t>
            </a:r>
            <a:r>
              <a:rPr lang="en-US" dirty="0"/>
              <a:t>	</a:t>
            </a:r>
            <a:r>
              <a:rPr lang="en-US" dirty="0" smtClean="0"/>
              <a:t>7.88</a:t>
            </a:r>
            <a:r>
              <a:rPr lang="en-US" dirty="0"/>
              <a:t>	(Half way—round down)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endParaRPr lang="en-US" b="1" dirty="0">
              <a:latin typeface="Courier New"/>
              <a:cs typeface="Courier New"/>
            </a:endParaRP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100…</a:t>
            </a:r>
            <a:r>
              <a:rPr lang="en-US" sz="1800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</a:endParaRPr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524000"/>
            <a:ext cx="344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Get binary points lined up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Closed under addition?			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may generate infinity or </a:t>
            </a:r>
            <a:r>
              <a:rPr lang="en-US" dirty="0" err="1" smtClean="0"/>
              <a:t>NaN</a:t>
            </a:r>
            <a:endParaRPr lang="en-US" dirty="0" smtClean="0"/>
          </a:p>
          <a:p>
            <a:pPr lvl="1"/>
            <a:r>
              <a:rPr lang="en-US" dirty="0" smtClean="0"/>
              <a:t>Commutative? </a:t>
            </a:r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 smtClean="0"/>
              <a:t>0 is additive identity? </a:t>
            </a:r>
          </a:p>
          <a:p>
            <a:pPr lvl="1"/>
            <a:r>
              <a:rPr lang="en-US" dirty="0" smtClean="0"/>
              <a:t>Every element has additive inverse?</a:t>
            </a:r>
          </a:p>
          <a:p>
            <a:pPr lvl="2"/>
            <a:r>
              <a:rPr lang="en-US" dirty="0" smtClean="0"/>
              <a:t>Yes, except for infinities &amp; </a:t>
            </a:r>
            <a:r>
              <a:rPr lang="en-US" dirty="0" err="1" smtClean="0"/>
              <a:t>NaNs</a:t>
            </a:r>
            <a:endParaRPr lang="en-US" dirty="0" smtClean="0"/>
          </a:p>
          <a:p>
            <a:r>
              <a:rPr lang="en-US" dirty="0" smtClean="0"/>
              <a:t>Monotonicity</a:t>
            </a:r>
          </a:p>
          <a:p>
            <a:pPr lvl="1"/>
            <a:r>
              <a:rPr lang="en-US" dirty="0" smtClean="0">
                <a:sym typeface="Calibri Italic" charset="0"/>
              </a:rPr>
              <a:t>a</a:t>
            </a:r>
            <a:r>
              <a:rPr lang="en-US" dirty="0" smtClean="0"/>
              <a:t> ≥ </a:t>
            </a:r>
            <a:r>
              <a:rPr lang="en-US" dirty="0" smtClean="0">
                <a:sym typeface="Calibri Italic" charset="0"/>
              </a:rPr>
              <a:t>b</a:t>
            </a:r>
            <a:r>
              <a:rPr lang="en-US" dirty="0" smtClean="0"/>
              <a:t> ⇒ </a:t>
            </a:r>
            <a:r>
              <a:rPr lang="en-US" dirty="0" err="1" smtClean="0">
                <a:sym typeface="Calibri Italic" charset="0"/>
              </a:rPr>
              <a:t>a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 ≥ </a:t>
            </a:r>
            <a:r>
              <a:rPr lang="en-US" dirty="0" err="1" smtClean="0">
                <a:sym typeface="Calibri Italic" charset="0"/>
              </a:rPr>
              <a:t>b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Except for infinities &amp; </a:t>
            </a:r>
            <a:r>
              <a:rPr lang="en-US" dirty="0" err="1" smtClean="0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86400" y="43434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86400" y="47244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86400" y="55626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/>
              <a:t>Ex: </a:t>
            </a:r>
            <a:r>
              <a:rPr lang="en-US" dirty="0" smtClean="0">
                <a:latin typeface="Courier New"/>
              </a:rPr>
              <a:t>(1e20*1e20)*1e-20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inf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1e20*(1e20*1e-20)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1e20</a:t>
            </a:r>
            <a:endParaRPr lang="en-US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>
                <a:latin typeface="Courier New"/>
                <a:cs typeface="Courier New"/>
              </a:rPr>
              <a:t>1e20*(1e20-1e20)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0.0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1e20*1e20 – 1e20*1e20 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 smtClean="0"/>
              <a:t>Monotonicity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3963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3963" y="39751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43434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24600" y="5791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 Guarantees Two Levels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	single precision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 dirty="0"/>
              <a:t>Conversions/Casting</a:t>
            </a:r>
          </a:p>
          <a:p>
            <a:pPr marL="317500" lvl="1" indent="0"/>
            <a:r>
              <a:rPr lang="en-US" dirty="0" smtClean="0"/>
              <a:t> Casting </a:t>
            </a:r>
            <a:r>
              <a:rPr lang="en-US" dirty="0"/>
              <a:t>between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and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changes bit representation</a:t>
            </a:r>
          </a:p>
          <a:p>
            <a:pPr marL="317500" lvl="1" indent="0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/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 →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 dirty="0"/>
          </a:p>
          <a:p>
            <a:pPr marL="838200" lvl="2"/>
            <a:r>
              <a:rPr lang="en-US" dirty="0"/>
              <a:t>Truncates fractional part</a:t>
            </a:r>
          </a:p>
          <a:p>
            <a:pPr marL="838200" lvl="2"/>
            <a:r>
              <a:rPr lang="en-US" dirty="0"/>
              <a:t>Like rounding toward zero</a:t>
            </a:r>
          </a:p>
          <a:p>
            <a:pPr marL="838200" lvl="2"/>
            <a:r>
              <a:rPr lang="en-US" dirty="0"/>
              <a:t>Not defined when out of range or </a:t>
            </a:r>
            <a:r>
              <a:rPr lang="en-US" dirty="0" err="1"/>
              <a:t>NaN</a:t>
            </a:r>
            <a:r>
              <a:rPr lang="en-US" dirty="0"/>
              <a:t>: Generally sets to </a:t>
            </a:r>
            <a:r>
              <a:rPr lang="en-US" dirty="0" err="1"/>
              <a:t>TMin</a:t>
            </a:r>
            <a:endParaRPr lang="en-US" dirty="0"/>
          </a:p>
          <a:p>
            <a:pPr marL="317500" lvl="1" indent="0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→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 dirty="0"/>
          </a:p>
          <a:p>
            <a:pPr marL="838200" lvl="2"/>
            <a:r>
              <a:rPr lang="en-US" dirty="0"/>
              <a:t>Exact conversion, as long as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has ≤ 53 bit word size</a:t>
            </a:r>
          </a:p>
          <a:p>
            <a:pPr marL="317500" lvl="1" indent="0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→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 dirty="0"/>
          </a:p>
          <a:p>
            <a:pPr marL="838200" lvl="2"/>
            <a:r>
              <a:rPr lang="en-US" dirty="0"/>
              <a:t>Will round according to rounding mode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70000"/>
          </a:xfrm>
          <a:ln/>
        </p:spPr>
        <p:txBody>
          <a:bodyPr/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446338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)(float) 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)(double) 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(float)(double) f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==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(double)(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float) 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-(-f);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2/3 == 2/3.0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&lt; 0.0	 ⇒ 	((d*2) &lt; 0.0)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&gt; f	 ⇒ 	-f &gt; -d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* d &gt;= 0.0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d+f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271838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x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float f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581525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Additional </a:t>
            </a:r>
            <a:r>
              <a:rPr lang="en-US" dirty="0"/>
              <a:t>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33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35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829690"/>
              </p:ext>
            </p:extLst>
          </p:nvPr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56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1.1010000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1.0011000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1.1111100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61857"/>
              </p:ext>
            </p:extLst>
          </p:nvPr>
        </p:nvGraphicFramePr>
        <p:xfrm>
          <a:off x="4279900" y="635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016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17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19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1.111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45618" y="698500"/>
            <a:ext cx="2570340" cy="630942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1.BBG</a:t>
            </a:r>
            <a:r>
              <a:rPr lang="en-US" sz="3600" b="1" dirty="0">
                <a:solidFill>
                  <a:srgbClr val="CC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39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16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20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134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1.000/6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64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52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05844"/>
              </p:ext>
            </p:extLst>
          </p:nvPr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3" name="Rectangle 95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 smtClean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</a:t>
            </a:r>
            <a:r>
              <a:rPr lang="en-US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 smtClean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  <a:endParaRPr lang="en-US" dirty="0" smtClean="0"/>
          </a:p>
          <a:p>
            <a:pPr lvl="4">
              <a:tabLst>
                <a:tab pos="1828800" algn="l"/>
              </a:tabLst>
            </a:pPr>
            <a:endParaRPr lang="en-US" sz="200" dirty="0" smtClean="0"/>
          </a:p>
          <a:p>
            <a:pPr lvl="1">
              <a:tabLst>
                <a:tab pos="1828800" algn="l"/>
              </a:tabLst>
            </a:pPr>
            <a:r>
              <a:rPr lang="en-US" dirty="0" smtClean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1/10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baseline="-6000" dirty="0" smtClean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dirty="0" smtClean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Just one setting of binary point within the </a:t>
            </a:r>
            <a:r>
              <a:rPr lang="en-US" i="1" dirty="0" smtClean="0"/>
              <a:t>w </a:t>
            </a:r>
            <a:r>
              <a:rPr lang="en-US" dirty="0" smtClean="0"/>
              <a:t>bits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Limited range of numbers (very small values?  very large?)</a:t>
            </a:r>
            <a:endParaRPr lang="en-US" dirty="0" smtClean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(–1)</a:t>
            </a:r>
            <a:r>
              <a:rPr lang="en-US" baseline="32000" dirty="0"/>
              <a:t>s</a:t>
            </a:r>
            <a:r>
              <a:rPr lang="en-US" dirty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bit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normally a fractional value in range [1.0,2.0).</a:t>
            </a:r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/>
              <a:t>MSB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/>
              <a:t> is sign bit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/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(but is not equal to E)</a:t>
            </a:r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(but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37174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Pages>0</Pages>
  <Words>1879</Words>
  <Characters>0</Characters>
  <Application>Microsoft Macintosh PowerPoint</Application>
  <PresentationFormat>On-screen Show (4:3)</PresentationFormat>
  <Lines>0</Lines>
  <Paragraphs>577</Paragraphs>
  <Slides>40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Title Slide</vt:lpstr>
      <vt:lpstr>Title and Content</vt:lpstr>
      <vt:lpstr>Title and Content: Build</vt:lpstr>
      <vt:lpstr>Title Only</vt:lpstr>
      <vt:lpstr>template2007</vt:lpstr>
      <vt:lpstr>Worksheet</vt:lpstr>
      <vt:lpstr>Floating Point  15-213: Introduction to Computer Systems 4th Lecture, Sep. 10, 2015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 options</vt:lpstr>
      <vt:lpstr>“Normalized”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Special Properties of the IEEE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Mathematical Properties of FP Add</vt:lpstr>
      <vt:lpstr>Mathematical Properties of FP Mult</vt:lpstr>
      <vt:lpstr>Today: Floating Point</vt:lpstr>
      <vt:lpstr>Floating Point in C</vt:lpstr>
      <vt:lpstr>Floating Point Puzzles</vt:lpstr>
      <vt:lpstr>Summary</vt:lpstr>
      <vt:lpstr>Additional Slides</vt:lpstr>
      <vt:lpstr>Creating Floating Point Number</vt:lpstr>
      <vt:lpstr>Normalize</vt:lpstr>
      <vt:lpstr>Rounding</vt:lpstr>
      <vt:lpstr>Postnormalize</vt:lpstr>
      <vt:lpstr>Interesting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Dave</cp:lastModifiedBy>
  <cp:revision>54</cp:revision>
  <cp:lastPrinted>2012-09-05T04:08:39Z</cp:lastPrinted>
  <dcterms:created xsi:type="dcterms:W3CDTF">2012-09-06T15:16:51Z</dcterms:created>
  <dcterms:modified xsi:type="dcterms:W3CDTF">2015-08-17T16:01:45Z</dcterms:modified>
</cp:coreProperties>
</file>