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8.xml" ContentType="application/vnd.openxmlformats-officedocument.presentationml.notesSlide+xml"/>
  <Override PartName="/ppt/embeddings/oleObject4.bin" ContentType="application/vnd.openxmlformats-officedocument.oleObject"/>
  <Override PartName="/ppt/notesSlides/notesSlide9.xml" ContentType="application/vnd.openxmlformats-officedocument.presentationml.notesSlide+xml"/>
  <Override PartName="/ppt/embeddings/oleObject5.bin" ContentType="application/vnd.openxmlformats-officedocument.oleObject"/>
  <Override PartName="/ppt/notesSlides/notesSlide10.xml" ContentType="application/vnd.openxmlformats-officedocument.presentationml.notesSlide+xml"/>
  <Override PartName="/ppt/embeddings/oleObject6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embeddings/oleObject7.bin" ContentType="application/vnd.openxmlformats-officedocument.oleObject"/>
  <Override PartName="/ppt/notesSlides/notesSlide28.xml" ContentType="application/vnd.openxmlformats-officedocument.presentationml.notesSlide+xml"/>
  <Override PartName="/ppt/embeddings/oleObject8.bin" ContentType="application/vnd.openxmlformats-officedocument.oleObject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embeddings/oleObject9.bin" ContentType="application/vnd.openxmlformats-officedocument.oleObject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embeddings/oleObject10.bin" ContentType="application/vnd.openxmlformats-officedocument.oleObject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embeddings/oleObject11.bin" ContentType="application/vnd.openxmlformats-officedocument.oleObject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embeddings/oleObject12.bin" ContentType="application/vnd.openxmlformats-officedocument.oleObject"/>
  <Override PartName="/ppt/notesSlides/notesSlide51.xml" ContentType="application/vnd.openxmlformats-officedocument.presentationml.notesSlide+xml"/>
  <Override PartName="/ppt/embeddings/oleObject13.bin" ContentType="application/vnd.openxmlformats-officedocument.oleObject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embeddings/oleObject16.bin" ContentType="application/vnd.openxmlformats-officedocument.oleObject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91"/>
  </p:notesMasterIdLst>
  <p:handoutMasterIdLst>
    <p:handoutMasterId r:id="rId92"/>
  </p:handoutMasterIdLst>
  <p:sldIdLst>
    <p:sldId id="542" r:id="rId4"/>
    <p:sldId id="681" r:id="rId5"/>
    <p:sldId id="692" r:id="rId6"/>
    <p:sldId id="706" r:id="rId7"/>
    <p:sldId id="658" r:id="rId8"/>
    <p:sldId id="690" r:id="rId9"/>
    <p:sldId id="683" r:id="rId10"/>
    <p:sldId id="671" r:id="rId11"/>
    <p:sldId id="673" r:id="rId12"/>
    <p:sldId id="674" r:id="rId13"/>
    <p:sldId id="675" r:id="rId14"/>
    <p:sldId id="676" r:id="rId15"/>
    <p:sldId id="691" r:id="rId16"/>
    <p:sldId id="677" r:id="rId17"/>
    <p:sldId id="684" r:id="rId18"/>
    <p:sldId id="591" r:id="rId19"/>
    <p:sldId id="592" r:id="rId20"/>
    <p:sldId id="593" r:id="rId21"/>
    <p:sldId id="594" r:id="rId22"/>
    <p:sldId id="595" r:id="rId23"/>
    <p:sldId id="685" r:id="rId24"/>
    <p:sldId id="596" r:id="rId25"/>
    <p:sldId id="597" r:id="rId26"/>
    <p:sldId id="645" r:id="rId27"/>
    <p:sldId id="599" r:id="rId28"/>
    <p:sldId id="602" r:id="rId29"/>
    <p:sldId id="600" r:id="rId30"/>
    <p:sldId id="601" r:id="rId31"/>
    <p:sldId id="648" r:id="rId32"/>
    <p:sldId id="686" r:id="rId33"/>
    <p:sldId id="606" r:id="rId34"/>
    <p:sldId id="607" r:id="rId35"/>
    <p:sldId id="649" r:id="rId36"/>
    <p:sldId id="687" r:id="rId37"/>
    <p:sldId id="611" r:id="rId38"/>
    <p:sldId id="612" r:id="rId39"/>
    <p:sldId id="613" r:id="rId40"/>
    <p:sldId id="615" r:id="rId41"/>
    <p:sldId id="616" r:id="rId42"/>
    <p:sldId id="617" r:id="rId43"/>
    <p:sldId id="620" r:id="rId44"/>
    <p:sldId id="621" r:id="rId45"/>
    <p:sldId id="625" r:id="rId46"/>
    <p:sldId id="626" r:id="rId47"/>
    <p:sldId id="628" r:id="rId48"/>
    <p:sldId id="689" r:id="rId49"/>
    <p:sldId id="651" r:id="rId50"/>
    <p:sldId id="650" r:id="rId51"/>
    <p:sldId id="707" r:id="rId52"/>
    <p:sldId id="708" r:id="rId53"/>
    <p:sldId id="688" r:id="rId54"/>
    <p:sldId id="659" r:id="rId55"/>
    <p:sldId id="703" r:id="rId56"/>
    <p:sldId id="661" r:id="rId57"/>
    <p:sldId id="709" r:id="rId58"/>
    <p:sldId id="704" r:id="rId59"/>
    <p:sldId id="664" r:id="rId60"/>
    <p:sldId id="668" r:id="rId61"/>
    <p:sldId id="666" r:id="rId62"/>
    <p:sldId id="667" r:id="rId63"/>
    <p:sldId id="669" r:id="rId64"/>
    <p:sldId id="705" r:id="rId65"/>
    <p:sldId id="636" r:id="rId66"/>
    <p:sldId id="644" r:id="rId67"/>
    <p:sldId id="672" r:id="rId68"/>
    <p:sldId id="693" r:id="rId69"/>
    <p:sldId id="694" r:id="rId70"/>
    <p:sldId id="695" r:id="rId71"/>
    <p:sldId id="696" r:id="rId72"/>
    <p:sldId id="614" r:id="rId73"/>
    <p:sldId id="619" r:id="rId74"/>
    <p:sldId id="697" r:id="rId75"/>
    <p:sldId id="698" r:id="rId76"/>
    <p:sldId id="699" r:id="rId77"/>
    <p:sldId id="700" r:id="rId78"/>
    <p:sldId id="701" r:id="rId79"/>
    <p:sldId id="702" r:id="rId80"/>
    <p:sldId id="627" r:id="rId81"/>
    <p:sldId id="629" r:id="rId82"/>
    <p:sldId id="630" r:id="rId83"/>
    <p:sldId id="631" r:id="rId84"/>
    <p:sldId id="632" r:id="rId85"/>
    <p:sldId id="633" r:id="rId86"/>
    <p:sldId id="652" r:id="rId87"/>
    <p:sldId id="634" r:id="rId88"/>
    <p:sldId id="635" r:id="rId89"/>
    <p:sldId id="665" r:id="rId90"/>
  </p:sldIdLst>
  <p:sldSz cx="9144000" cy="6858000" type="screen4x3"/>
  <p:notesSz cx="7302500" cy="9586913"/>
  <p:custDataLst>
    <p:tags r:id="rId9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E0F4E3"/>
    <a:srgbClr val="E0E0E0"/>
    <a:srgbClr val="E3E4E6"/>
    <a:srgbClr val="FFFF99"/>
    <a:srgbClr val="FF99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6" autoAdjust="0"/>
    <p:restoredTop sz="94660"/>
  </p:normalViewPr>
  <p:slideViewPr>
    <p:cSldViewPr snapToObjects="1">
      <p:cViewPr varScale="1">
        <p:scale>
          <a:sx n="111" d="100"/>
          <a:sy n="111" d="100"/>
        </p:scale>
        <p:origin x="-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4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70" Type="http://schemas.openxmlformats.org/officeDocument/2006/relationships/slide" Target="slides/slide67.xml"/><Relationship Id="rId71" Type="http://schemas.openxmlformats.org/officeDocument/2006/relationships/slide" Target="slides/slide68.xml"/><Relationship Id="rId72" Type="http://schemas.openxmlformats.org/officeDocument/2006/relationships/slide" Target="slides/slide69.xml"/><Relationship Id="rId73" Type="http://schemas.openxmlformats.org/officeDocument/2006/relationships/slide" Target="slides/slide70.xml"/><Relationship Id="rId74" Type="http://schemas.openxmlformats.org/officeDocument/2006/relationships/slide" Target="slides/slide71.xml"/><Relationship Id="rId75" Type="http://schemas.openxmlformats.org/officeDocument/2006/relationships/slide" Target="slides/slide72.xml"/><Relationship Id="rId76" Type="http://schemas.openxmlformats.org/officeDocument/2006/relationships/slide" Target="slides/slide73.xml"/><Relationship Id="rId77" Type="http://schemas.openxmlformats.org/officeDocument/2006/relationships/slide" Target="slides/slide74.xml"/><Relationship Id="rId78" Type="http://schemas.openxmlformats.org/officeDocument/2006/relationships/slide" Target="slides/slide75.xml"/><Relationship Id="rId79" Type="http://schemas.openxmlformats.org/officeDocument/2006/relationships/slide" Target="slides/slide76.xml"/><Relationship Id="rId90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2" Type="http://schemas.openxmlformats.org/officeDocument/2006/relationships/handoutMaster" Target="handoutMasters/handoutMaster1.xml"/><Relationship Id="rId93" Type="http://schemas.openxmlformats.org/officeDocument/2006/relationships/printerSettings" Target="printerSettings/printerSettings1.bin"/><Relationship Id="rId94" Type="http://schemas.openxmlformats.org/officeDocument/2006/relationships/tags" Target="tags/tag1.xml"/><Relationship Id="rId95" Type="http://schemas.openxmlformats.org/officeDocument/2006/relationships/presProps" Target="presProps.xml"/><Relationship Id="rId96" Type="http://schemas.openxmlformats.org/officeDocument/2006/relationships/viewProps" Target="viewProps.xml"/><Relationship Id="rId97" Type="http://schemas.openxmlformats.org/officeDocument/2006/relationships/theme" Target="theme/theme1.xml"/><Relationship Id="rId98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80" Type="http://schemas.openxmlformats.org/officeDocument/2006/relationships/slide" Target="slides/slide77.xml"/><Relationship Id="rId81" Type="http://schemas.openxmlformats.org/officeDocument/2006/relationships/slide" Target="slides/slide78.xml"/><Relationship Id="rId82" Type="http://schemas.openxmlformats.org/officeDocument/2006/relationships/slide" Target="slides/slide79.xml"/><Relationship Id="rId83" Type="http://schemas.openxmlformats.org/officeDocument/2006/relationships/slide" Target="slides/slide80.xml"/><Relationship Id="rId84" Type="http://schemas.openxmlformats.org/officeDocument/2006/relationships/slide" Target="slides/slide81.xml"/><Relationship Id="rId85" Type="http://schemas.openxmlformats.org/officeDocument/2006/relationships/slide" Target="slides/slide82.xml"/><Relationship Id="rId86" Type="http://schemas.openxmlformats.org/officeDocument/2006/relationships/slide" Target="slides/slide83.xml"/><Relationship Id="rId87" Type="http://schemas.openxmlformats.org/officeDocument/2006/relationships/slide" Target="slides/slide84.xml"/><Relationship Id="rId88" Type="http://schemas.openxmlformats.org/officeDocument/2006/relationships/slide" Target="slides/slide85.xml"/><Relationship Id="rId89" Type="http://schemas.openxmlformats.org/officeDocument/2006/relationships/slide" Target="slides/slide8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Relationship Id="rId2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Microsoft_Word_97_-_2004_Document1.doc"/><Relationship Id="rId10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Excel_97_-_2004_Worksheet5.xls"/><Relationship Id="rId6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Excel_97_-_2004_Worksheet6.xls"/><Relationship Id="rId6" Type="http://schemas.openxmlformats.org/officeDocument/2006/relationships/image" Target="../media/image1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Excel_97_-_2004_Worksheet7.xls"/><Relationship Id="rId6" Type="http://schemas.openxmlformats.org/officeDocument/2006/relationships/image" Target="../media/image13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Microsoft_Word_97_-_2004_Document8.doc"/><Relationship Id="rId6" Type="http://schemas.openxmlformats.org/officeDocument/2006/relationships/image" Target="../media/image14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Microsoft_Word_97_-_2004_Document9.doc"/><Relationship Id="rId6" Type="http://schemas.openxmlformats.org/officeDocument/2006/relationships/image" Target="../media/image18.emf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Microsoft_Word_97_-_2004_Document10.doc"/><Relationship Id="rId9" Type="http://schemas.openxmlformats.org/officeDocument/2006/relationships/image" Target="../media/image19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4" Type="http://schemas.openxmlformats.org/officeDocument/2006/relationships/oleObject" Target="../embeddings/oleObject16.bin"/><Relationship Id="rId5" Type="http://schemas.openxmlformats.org/officeDocument/2006/relationships/oleObject" Target="../embeddings/Microsoft_Word_97_-_2004_Document11.doc"/><Relationship Id="rId6" Type="http://schemas.openxmlformats.org/officeDocument/2006/relationships/image" Target="../media/image20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Bits, Bytes, and Integers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</a:t>
            </a:r>
            <a:r>
              <a:rPr lang="en-US" sz="2000" b="0" baseline="30000" dirty="0" smtClean="0"/>
              <a:t>nd</a:t>
            </a:r>
            <a:r>
              <a:rPr lang="en-US" sz="2000" b="0" dirty="0" smtClean="0"/>
              <a:t> and 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Lectures,  Sep. 3 and Sep. 8,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and </a:t>
            </a:r>
            <a:r>
              <a:rPr lang="en-US" dirty="0" smtClean="0"/>
              <a:t>David R</a:t>
            </a:r>
            <a:r>
              <a:rPr lang="en-US" smtClean="0"/>
              <a:t>. O’Hallaron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 smtClean="0"/>
              <a:t>Example: Representing &amp; Manipulating Sets</a:t>
            </a:r>
            <a:endParaRPr lang="en-US" dirty="0"/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/>
            <a:r>
              <a:rPr lang="en-US"/>
              <a:t>Apply to any “integral” data type</a:t>
            </a: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/>
              <a:t>View arguments as bit vectors</a:t>
            </a:r>
          </a:p>
          <a:p>
            <a:pPr marL="552450" lvl="1" eaLnBrk="1" hangingPunct="1"/>
            <a:r>
              <a:rPr lang="en-US"/>
              <a:t>Arguments applied bit-wise</a:t>
            </a:r>
          </a:p>
          <a:p>
            <a:pPr eaLnBrk="1" hangingPunct="1"/>
            <a:r>
              <a:rPr lang="en-US"/>
              <a:t>Examples (Char data type)</a:t>
            </a: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2590800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Watch out for &amp;&amp; vs. &amp; (and || vs. |)…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one </a:t>
            </a:r>
            <a:r>
              <a:rPr lang="en-US" sz="3200" dirty="0">
                <a:solidFill>
                  <a:srgbClr val="000000"/>
                </a:solidFill>
              </a:rPr>
              <a:t>of the more common </a:t>
            </a:r>
            <a:r>
              <a:rPr lang="en-US" sz="3200" dirty="0" err="1">
                <a:solidFill>
                  <a:srgbClr val="000000"/>
                </a:solidFill>
              </a:rPr>
              <a:t>oopsies</a:t>
            </a:r>
            <a:r>
              <a:rPr lang="en-US" sz="3200" dirty="0">
                <a:solidFill>
                  <a:srgbClr val="000000"/>
                </a:solidFill>
              </a:rPr>
              <a:t> in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C </a:t>
            </a:r>
            <a:r>
              <a:rPr lang="en-US" sz="3200" dirty="0">
                <a:solidFill>
                  <a:srgbClr val="000000"/>
                </a:solidFill>
              </a:rPr>
              <a:t>programming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</a:t>
            </a:r>
            <a:r>
              <a:rPr lang="en-US" dirty="0" smtClean="0"/>
              <a:t>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</a:t>
            </a:r>
            <a:r>
              <a:rPr lang="en-US" dirty="0" smtClean="0"/>
              <a:t>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 </a:t>
            </a:r>
            <a:r>
              <a:rPr lang="en-US" dirty="0" smtClean="0">
                <a:latin typeface="Courier New" pitchFamily="49" charset="0"/>
              </a:rPr>
              <a:t>short</a:t>
            </a:r>
            <a:r>
              <a:rPr lang="en-US" dirty="0" smtClean="0"/>
              <a:t> 2 bytes long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Sign Bit</a:t>
            </a:r>
          </a:p>
          <a:p>
            <a:pPr lvl="1" eaLnBrk="1" hangingPunct="1">
              <a:defRPr/>
            </a:pPr>
            <a:r>
              <a:rPr lang="en-US" dirty="0" smtClean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 smtClean="0"/>
              <a:t>0 for nonnegative</a:t>
            </a:r>
          </a:p>
          <a:p>
            <a:pPr lvl="2" eaLnBrk="1" hangingPunct="1">
              <a:defRPr/>
            </a:pPr>
            <a:r>
              <a:rPr lang="en-US" dirty="0" smtClean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9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0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5908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1" name="Document" r:id="rId9" imgW="5969000" imgH="1016000" progId="Word.Document.8">
                  <p:embed/>
                </p:oleObj>
              </mc:Choice>
              <mc:Fallback>
                <p:oleObj name="Document" r:id="rId9" imgW="5969000" imgH="1016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5845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Two-complement 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9" name="Document" r:id="rId5" imgW="5600700" imgH="5219700" progId="Word.Document.8">
                  <p:embed/>
                </p:oleObj>
              </mc:Choice>
              <mc:Fallback>
                <p:oleObj name="Document" r:id="rId5" imgW="5600700" imgH="52197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779588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UMin</a:t>
            </a:r>
            <a:r>
              <a:rPr lang="en-US" sz="2000" b="0" dirty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TMin</a:t>
            </a:r>
            <a:r>
              <a:rPr lang="en-US" sz="2000" b="0" dirty="0" smtClean="0"/>
              <a:t>	=	 –2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3" name="Document" r:id="rId5" imgW="6083300" imgH="1943100" progId="Word.Document.8">
                  <p:embed/>
                </p:oleObj>
              </mc:Choice>
              <mc:Fallback>
                <p:oleObj name="Document" r:id="rId5" imgW="6083300" imgH="1943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 smtClean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|</a:t>
            </a:r>
            <a:r>
              <a:rPr lang="en-US" b="0" i="1" dirty="0" err="1" smtClean="0"/>
              <a:t>TMin</a:t>
            </a:r>
            <a:r>
              <a:rPr lang="en-US" b="0" i="1" dirty="0" smtClean="0"/>
              <a:t> </a:t>
            </a:r>
            <a:r>
              <a:rPr lang="en-US" b="0" dirty="0" smtClean="0"/>
              <a:t>| 	= 	</a:t>
            </a:r>
            <a:r>
              <a:rPr lang="en-US" b="0" i="1" dirty="0" err="1" smtClean="0"/>
              <a:t>TMax</a:t>
            </a:r>
            <a:r>
              <a:rPr lang="en-US" b="0" dirty="0" smtClean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 smtClean="0"/>
              <a:t>UMax</a:t>
            </a:r>
            <a:r>
              <a:rPr lang="en-US" b="0" dirty="0" smtClean="0"/>
              <a:t>	=	2 * </a:t>
            </a:r>
            <a:r>
              <a:rPr lang="en-US" b="0" i="1" dirty="0" err="1" smtClean="0"/>
              <a:t>TMax</a:t>
            </a:r>
            <a:r>
              <a:rPr lang="en-US" b="0" dirty="0" smtClean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7" name="Document" r:id="rId5" imgW="8724900" imgH="1816100" progId="Word.Document.8">
                  <p:embed/>
                </p:oleObj>
              </mc:Choice>
              <mc:Fallback>
                <p:oleObj name="Document" r:id="rId5" imgW="8724900" imgH="1816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eaLnBrk="1" hangingPunct="1">
              <a:defRPr/>
            </a:pP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Can Invert Mappings</a:t>
            </a:r>
          </a:p>
          <a:p>
            <a:pPr lvl="1" eaLnBrk="1" hangingPunct="1">
              <a:defRPr/>
            </a:pPr>
            <a:r>
              <a:rPr lang="en-US" dirty="0" smtClean="0"/>
              <a:t>U2B(</a:t>
            </a:r>
            <a:r>
              <a:rPr lang="en-US" b="0" i="1" dirty="0" smtClean="0"/>
              <a:t>x</a:t>
            </a:r>
            <a:r>
              <a:rPr lang="en-US" dirty="0" smtClean="0"/>
              <a:t>)  =  B2U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 smtClean="0"/>
              <a:t>T2B(</a:t>
            </a:r>
            <a:r>
              <a:rPr lang="en-US" b="0" i="1" dirty="0" smtClean="0"/>
              <a:t>x</a:t>
            </a:r>
            <a:r>
              <a:rPr lang="en-US" dirty="0" smtClean="0"/>
              <a:t>)  =  B2T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eep bit representations and reinterpret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latin typeface="Calibri" pitchFamily="34" charset="0"/>
                </a:rPr>
                <a:t>+/- 16</a:t>
              </a:r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</a:t>
            </a:r>
            <a:r>
              <a:rPr lang="en-US" sz="2000" b="0" dirty="0" smtClean="0">
                <a:latin typeface="Calibri" pitchFamily="34" charset="0"/>
              </a:rPr>
              <a:t>Complement Range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2’s Comp.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Unsigned</a:t>
            </a:r>
          </a:p>
          <a:p>
            <a:pPr lvl="1" eaLnBrk="1" hangingPunct="1">
              <a:defRPr/>
            </a:pPr>
            <a:r>
              <a:rPr lang="en-US" smtClean="0"/>
              <a:t>Ordering Inversion</a:t>
            </a:r>
          </a:p>
          <a:p>
            <a:pPr lvl="1" eaLnBrk="1" hangingPunct="1">
              <a:defRPr/>
            </a:pPr>
            <a:r>
              <a:rPr lang="en-US" smtClean="0"/>
              <a:t>Negative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Big Positive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(unsigned)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there is a mix of unsigned and signed in single expression, </a:t>
            </a:r>
            <a:br>
              <a:rPr lang="en-US" dirty="0" smtClean="0"/>
            </a:br>
            <a:r>
              <a:rPr lang="en-US" b="1" i="1" dirty="0" smtClean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b="1" dirty="0" smtClean="0">
                <a:latin typeface="Courier New" pitchFamily="49" charset="0"/>
              </a:rPr>
              <a:t>&lt;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==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&lt;=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Examples for </a:t>
            </a:r>
            <a:r>
              <a:rPr lang="en-US" i="1" dirty="0" smtClean="0"/>
              <a:t>W</a:t>
            </a:r>
            <a:r>
              <a:rPr lang="en-US" dirty="0" smtClean="0"/>
              <a:t> = 32:    </a:t>
            </a:r>
            <a:r>
              <a:rPr lang="en-US" b="1" dirty="0" smtClean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 smtClean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 smtClean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 2147483647 	(</a:t>
            </a:r>
            <a:r>
              <a:rPr lang="en-US" sz="2100" dirty="0" err="1" smtClean="0"/>
              <a:t>int</a:t>
            </a:r>
            <a:r>
              <a:rPr lang="en-US" sz="2100" dirty="0" smtClean="0"/>
              <a:t>) 2147483648U </a:t>
            </a:r>
            <a:r>
              <a:rPr lang="en-US" dirty="0" smtClean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 smtClean="0"/>
              <a:t>Summary</a:t>
            </a:r>
            <a:br>
              <a:rPr lang="en-US" dirty="0" smtClean="0"/>
            </a:br>
            <a:r>
              <a:rPr lang="en-US" dirty="0" smtClean="0"/>
              <a:t>Casting Signed ↔ Unsigned: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 smtClean="0"/>
              <a:t>Bit pattern is maintained</a:t>
            </a:r>
          </a:p>
          <a:p>
            <a:r>
              <a:rPr lang="en-US" dirty="0" smtClean="0"/>
              <a:t>But reinterpreted</a:t>
            </a:r>
          </a:p>
          <a:p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endParaRPr lang="en-US" dirty="0" smtClean="0"/>
          </a:p>
          <a:p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bits</a:t>
            </a:r>
            <a:endParaRPr lang="en-US" dirty="0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bit is 0 or 1</a:t>
            </a:r>
          </a:p>
          <a:p>
            <a:r>
              <a:rPr lang="en-US" dirty="0" smtClean="0"/>
              <a:t>By encoding/interpreting sets of bits in various ways</a:t>
            </a:r>
          </a:p>
          <a:p>
            <a:pPr lvl="1"/>
            <a:r>
              <a:rPr lang="en-US" dirty="0" smtClean="0"/>
              <a:t>Computers determine what to do (instructions)</a:t>
            </a:r>
          </a:p>
          <a:p>
            <a:pPr lvl="1"/>
            <a:r>
              <a:rPr lang="en-US" dirty="0" smtClean="0"/>
              <a:t>… and represent and manipulate numbers, sets, strings, etc…</a:t>
            </a:r>
          </a:p>
          <a:p>
            <a:r>
              <a:rPr lang="en-US" dirty="0" smtClean="0"/>
              <a:t>Why bits?  Electronic </a:t>
            </a:r>
            <a:r>
              <a:rPr lang="en-US" dirty="0"/>
              <a:t>Implementation</a:t>
            </a:r>
          </a:p>
          <a:p>
            <a:pPr lvl="1"/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  <a:endParaRPr lang="en-US" sz="1800" b="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  <a:endParaRPr lang="en-US" sz="1800" b="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  <a:endParaRPr lang="en-US" sz="1800" b="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Task:</a:t>
            </a:r>
          </a:p>
          <a:p>
            <a:pPr lvl="1" eaLnBrk="1" hangingPunct="1">
              <a:defRPr/>
            </a:pPr>
            <a:r>
              <a:rPr lang="en-US" smtClean="0"/>
              <a:t>Given </a:t>
            </a:r>
            <a:r>
              <a:rPr lang="en-US" i="1" smtClean="0"/>
              <a:t>w</a:t>
            </a:r>
            <a:r>
              <a:rPr lang="en-US" smtClean="0"/>
              <a:t>-bit signed integer </a:t>
            </a:r>
            <a:r>
              <a:rPr lang="en-US" i="1" smtClean="0"/>
              <a:t>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Convert it to </a:t>
            </a:r>
            <a:r>
              <a:rPr lang="en-US" i="1" smtClean="0"/>
              <a:t>w</a:t>
            </a:r>
            <a:r>
              <a:rPr lang="en-US" smtClean="0"/>
              <a:t>+</a:t>
            </a:r>
            <a:r>
              <a:rPr lang="en-US" i="1" smtClean="0"/>
              <a:t>k</a:t>
            </a:r>
            <a:r>
              <a:rPr lang="en-US" smtClean="0"/>
              <a:t>-bit integer with same value</a:t>
            </a:r>
          </a:p>
          <a:p>
            <a:pPr eaLnBrk="1" hangingPunct="1">
              <a:defRPr/>
            </a:pPr>
            <a:r>
              <a:rPr lang="en-US" smtClean="0"/>
              <a:t>Rule:</a:t>
            </a:r>
          </a:p>
          <a:p>
            <a:pPr lvl="1" eaLnBrk="1" hangingPunct="1">
              <a:defRPr/>
            </a:pPr>
            <a:r>
              <a:rPr lang="en-US" smtClean="0"/>
              <a:t>Make </a:t>
            </a:r>
            <a:r>
              <a:rPr lang="en-US" i="1" smtClean="0"/>
              <a:t>k</a:t>
            </a:r>
            <a:r>
              <a:rPr lang="en-US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</a:t>
            </a:r>
            <a:r>
              <a:rPr lang="en-US" smtClean="0"/>
              <a:t> = 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–2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baseline="-25000" smtClean="0"/>
              <a:t>0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87788"/>
            <a:ext cx="5181600" cy="2913062"/>
            <a:chOff x="1392" y="2104"/>
            <a:chExt cx="3264" cy="183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 smtClean="0"/>
              <a:t>Converting from smaller to larger integer data type</a:t>
            </a:r>
          </a:p>
          <a:p>
            <a:r>
              <a:rPr lang="en-US" dirty="0" smtClean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smtClean="0"/>
              <a:t>Expanding, Truncating: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 smtClean="0"/>
              <a:t>Expanding (e.g., short </a:t>
            </a:r>
            <a:r>
              <a:rPr lang="en-US" dirty="0" err="1" smtClean="0"/>
              <a:t>int</a:t>
            </a:r>
            <a:r>
              <a:rPr lang="en-US" dirty="0" smtClean="0"/>
              <a:t>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Unsigned: zeros added</a:t>
            </a:r>
          </a:p>
          <a:p>
            <a:pPr lvl="1"/>
            <a:r>
              <a:rPr lang="en-US" dirty="0" smtClean="0"/>
              <a:t>Signed: sign extension</a:t>
            </a:r>
          </a:p>
          <a:p>
            <a:pPr lvl="1"/>
            <a:r>
              <a:rPr lang="en-US" dirty="0" smtClean="0"/>
              <a:t>Both yield expected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Truncating (e.g., unsigned to unsigned short)</a:t>
            </a:r>
          </a:p>
          <a:p>
            <a:pPr lvl="1"/>
            <a:r>
              <a:rPr lang="en-US" dirty="0" smtClean="0"/>
              <a:t>Unsigned/signed: bits are truncated</a:t>
            </a:r>
          </a:p>
          <a:p>
            <a:pPr lvl="1"/>
            <a:r>
              <a:rPr lang="en-US" dirty="0" smtClean="0"/>
              <a:t>Result reinterpreted</a:t>
            </a:r>
          </a:p>
          <a:p>
            <a:pPr lvl="1"/>
            <a:r>
              <a:rPr lang="en-US" dirty="0" smtClean="0"/>
              <a:t>Unsigned: mod operation</a:t>
            </a:r>
          </a:p>
          <a:p>
            <a:pPr lvl="1"/>
            <a:r>
              <a:rPr lang="en-US" dirty="0" smtClean="0"/>
              <a:t>Signed: similar to mod</a:t>
            </a:r>
          </a:p>
          <a:p>
            <a:pPr lvl="1"/>
            <a:r>
              <a:rPr lang="en-US" dirty="0" smtClean="0"/>
              <a:t>For small numbers yields expected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3" name="Chart" r:id="rId5" imgW="6146800" imgH="5067300" progId="Excel.Sheet.8">
                  <p:embed/>
                </p:oleObj>
              </mc:Choice>
              <mc:Fallback>
                <p:oleObj name="Chart" r:id="rId5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4-bit integers 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endParaRPr lang="en-US" smtClean="0"/>
          </a:p>
          <a:p>
            <a:pPr marL="635000" lvl="1" indent="-228600" eaLnBrk="1" hangingPunct="1">
              <a:defRPr/>
            </a:pPr>
            <a:r>
              <a:rPr lang="en-US" smtClean="0"/>
              <a:t>Compute true sum Add</a:t>
            </a:r>
            <a:r>
              <a:rPr lang="en-US" baseline="-25000" smtClean="0"/>
              <a:t>4</a:t>
            </a:r>
            <a:r>
              <a:rPr lang="en-US" smtClean="0"/>
              <a:t>(</a:t>
            </a:r>
            <a:r>
              <a:rPr lang="en-US" i="1" smtClean="0"/>
              <a:t>u</a:t>
            </a:r>
            <a:r>
              <a:rPr lang="en-US" smtClean="0"/>
              <a:t> , </a:t>
            </a:r>
            <a:r>
              <a:rPr lang="en-US" i="1" smtClean="0"/>
              <a:t>v</a:t>
            </a:r>
            <a:r>
              <a:rPr lang="en-US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Values increase linearly with </a:t>
            </a:r>
            <a:r>
              <a:rPr lang="en-US" i="1" smtClean="0"/>
              <a:t>u</a:t>
            </a:r>
            <a:r>
              <a:rPr lang="en-US" smtClean="0"/>
              <a:t> and </a:t>
            </a:r>
            <a:r>
              <a:rPr lang="en-US" i="1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7" name="Chart" r:id="rId5" imgW="6146800" imgH="5067300" progId="Excel.Sheet.8">
                  <p:embed/>
                </p:oleObj>
              </mc:Choice>
              <mc:Fallback>
                <p:oleObj name="Chart" r:id="rId5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959240" y="4066687"/>
            <a:ext cx="71413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4959240" y="2695087"/>
            <a:ext cx="944143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r>
              <a:rPr lang="en-US" sz="1800" b="0" dirty="0" smtClean="0">
                <a:latin typeface="Calibri" pitchFamily="34" charset="0"/>
              </a:rPr>
              <a:t>–1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example, can count in binary</a:t>
            </a:r>
            <a:endParaRPr lang="en-US" dirty="0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 2 Number Representation</a:t>
            </a:r>
          </a:p>
          <a:p>
            <a:pPr lvl="1"/>
            <a:r>
              <a:rPr lang="en-US" dirty="0"/>
              <a:t>Represent 15213</a:t>
            </a:r>
            <a:r>
              <a:rPr lang="en-US" baseline="-25000" dirty="0"/>
              <a:t>10</a:t>
            </a:r>
            <a:r>
              <a:rPr lang="en-US" dirty="0"/>
              <a:t> as 11101101101101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1.20</a:t>
            </a:r>
            <a:r>
              <a:rPr lang="en-US" baseline="-25000" dirty="0"/>
              <a:t>10</a:t>
            </a:r>
            <a:r>
              <a:rPr lang="en-US" dirty="0"/>
              <a:t> as 1.0011001100110011[0011]…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1.5213 X 10</a:t>
            </a:r>
            <a:r>
              <a:rPr lang="en-US" baseline="30000" dirty="0"/>
              <a:t>4</a:t>
            </a:r>
            <a:r>
              <a:rPr lang="en-US" dirty="0"/>
              <a:t>  as 1.1101101101101</a:t>
            </a:r>
            <a:r>
              <a:rPr lang="en-US" baseline="-25000" dirty="0"/>
              <a:t>2</a:t>
            </a:r>
            <a:r>
              <a:rPr lang="en-US" dirty="0"/>
              <a:t> X </a:t>
            </a:r>
            <a:r>
              <a:rPr lang="en-US" dirty="0" smtClean="0"/>
              <a:t>2</a:t>
            </a:r>
            <a:r>
              <a:rPr lang="en-US" baseline="30000" dirty="0" smtClean="0"/>
              <a:t>13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264939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Chart" r:id="rId5" imgW="6146800" imgH="5067300" progId="Excel.Sheet.8">
                  <p:embed/>
                </p:oleObj>
              </mc:Choice>
              <mc:Fallback>
                <p:oleObj name="Chart" r:id="rId5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Goal: Computing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But, exact results can be bigger than </a:t>
            </a:r>
            <a:r>
              <a:rPr lang="en-US" b="0" i="1" dirty="0" err="1" smtClean="0"/>
              <a:t>w</a:t>
            </a:r>
            <a:r>
              <a:rPr lang="en-US" b="0" i="1" dirty="0" smtClean="0"/>
              <a:t> </a:t>
            </a:r>
            <a:r>
              <a:rPr lang="en-US" dirty="0" smtClean="0"/>
              <a:t>bits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2">
              <a:defRPr/>
            </a:pPr>
            <a:r>
              <a:rPr lang="en-US" b="0" dirty="0" smtClean="0"/>
              <a:t>Result range: 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 (negative): Up to 2</a:t>
            </a:r>
            <a:r>
              <a:rPr lang="en-US" i="1" dirty="0" smtClean="0"/>
              <a:t>w</a:t>
            </a:r>
            <a:r>
              <a:rPr lang="en-US" dirty="0" smtClean="0"/>
              <a:t>-1 bits</a:t>
            </a:r>
          </a:p>
          <a:p>
            <a:pPr lvl="2">
              <a:defRPr/>
            </a:pPr>
            <a:r>
              <a:rPr lang="en-US" b="0" dirty="0" smtClean="0"/>
              <a:t>Result range</a:t>
            </a:r>
            <a:r>
              <a:rPr lang="en-US" b="0" i="1" dirty="0" smtClean="0"/>
              <a:t>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1">
              <a:defRPr/>
            </a:pPr>
            <a:r>
              <a:rPr lang="en-US" dirty="0" smtClean="0"/>
              <a:t>Two’s complement max (positive): 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smtClean="0"/>
              <a:t>TMin</a:t>
            </a:r>
            <a:r>
              <a:rPr lang="en-US" i="1" baseline="-25000" dirty="0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2">
              <a:defRPr/>
            </a:pPr>
            <a:r>
              <a:rPr lang="en-US" b="0" dirty="0" smtClean="0"/>
              <a:t>Result range: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eaLnBrk="1" hangingPunct="1">
              <a:defRPr/>
            </a:pPr>
            <a:r>
              <a:rPr lang="en-US" dirty="0" smtClean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is done in software, if needed</a:t>
            </a:r>
          </a:p>
          <a:p>
            <a:pPr lvl="2">
              <a:defRPr/>
            </a:pPr>
            <a:r>
              <a:rPr lang="en-US" dirty="0" smtClean="0"/>
              <a:t>e.g., by “arbitrary precision” arithmetic packages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7240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(u &lt;&lt; 5) – (u &lt;&lt; 3)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3" name="Document" r:id="rId5" imgW="7988300" imgH="1651000" progId="Word.Document.8">
                  <p:embed/>
                </p:oleObj>
              </mc:Choice>
              <mc:Fallback>
                <p:oleObj name="Document" r:id="rId5" imgW="7988300" imgH="1651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b="1" dirty="0" smtClean="0"/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Proper way to use unsigned as loop index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b="1" dirty="0" smtClean="0">
                <a:latin typeface="Courier New" pitchFamily="49" charset="0"/>
              </a:rPr>
              <a:t>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See Robert </a:t>
            </a:r>
            <a:r>
              <a:rPr lang="en-US" dirty="0" err="1" smtClean="0"/>
              <a:t>Seacord</a:t>
            </a:r>
            <a:r>
              <a:rPr lang="en-US" dirty="0" smtClean="0"/>
              <a:t>, </a:t>
            </a:r>
            <a:r>
              <a:rPr lang="en-US" i="1" dirty="0" smtClean="0"/>
              <a:t>Secure Coding in C and C++</a:t>
            </a:r>
          </a:p>
          <a:p>
            <a:pPr lvl="1">
              <a:defRPr/>
            </a:pPr>
            <a:r>
              <a:rPr lang="en-US" dirty="0" smtClean="0"/>
              <a:t>C Standard guarantees that unsigned addition will behave like modular arithmetic</a:t>
            </a:r>
          </a:p>
          <a:p>
            <a:pPr lvl="2">
              <a:defRPr/>
            </a:pPr>
            <a:r>
              <a:rPr lang="en-US" dirty="0" smtClean="0"/>
              <a:t>0 – 1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err="1" smtClean="0">
                <a:sym typeface="Wingdings"/>
              </a:rPr>
              <a:t>UMax</a:t>
            </a:r>
            <a:endParaRPr lang="en-US" i="1" dirty="0" smtClean="0">
              <a:sym typeface="Wingdings"/>
            </a:endParaRPr>
          </a:p>
          <a:p>
            <a:pPr>
              <a:defRPr/>
            </a:pPr>
            <a:r>
              <a:rPr lang="en-US" dirty="0" smtClean="0"/>
              <a:t>Even better</a:t>
            </a:r>
            <a:endParaRPr lang="en-US" dirty="0"/>
          </a:p>
          <a:p>
            <a:pPr lvl="2">
              <a:buNone/>
              <a:defRPr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&lt; </a:t>
            </a:r>
            <a:r>
              <a:rPr lang="en-US" sz="1800" b="1" dirty="0" err="1"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</a:t>
            </a:r>
            <a:r>
              <a:rPr lang="en-US" sz="1800" b="1" dirty="0" smtClean="0">
                <a:latin typeface="Courier New" pitchFamily="49" charset="0"/>
              </a:rPr>
              <a:t>;</a:t>
            </a:r>
            <a:endParaRPr lang="en-US" sz="1800" b="1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1800" dirty="0" smtClean="0"/>
              <a:t>Data type </a:t>
            </a:r>
            <a:r>
              <a:rPr lang="en-US" sz="1800" b="1" dirty="0" err="1" smtClean="0">
                <a:latin typeface="Courier New"/>
                <a:cs typeface="Courier New"/>
              </a:rPr>
              <a:t>size_t</a:t>
            </a:r>
            <a:r>
              <a:rPr lang="en-US" sz="1800" dirty="0" smtClean="0"/>
              <a:t> defined as unsigned value with length = word size</a:t>
            </a:r>
          </a:p>
          <a:p>
            <a:pPr lvl="1">
              <a:defRPr/>
            </a:pPr>
            <a:r>
              <a:rPr lang="en-US" sz="1800" dirty="0" smtClean="0"/>
              <a:t>Code will work even if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UMax</a:t>
            </a:r>
            <a:endParaRPr lang="en-US" sz="1800" i="1" dirty="0" smtClean="0"/>
          </a:p>
          <a:p>
            <a:pPr lvl="1">
              <a:defRPr/>
            </a:pPr>
            <a:r>
              <a:rPr lang="en-US" sz="1800" dirty="0" smtClean="0"/>
              <a:t>What if </a:t>
            </a:r>
            <a:r>
              <a:rPr lang="en-US" sz="1800" b="1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is signed and &lt; 0?</a:t>
            </a:r>
            <a:endParaRPr lang="en-US" sz="1800" dirty="0"/>
          </a:p>
          <a:p>
            <a:pPr lvl="2">
              <a:buNone/>
              <a:defRPr/>
            </a:pPr>
            <a:endParaRPr lang="en-US" sz="18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9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/>
            <a:r>
              <a:rPr lang="en-US" dirty="0" smtClean="0"/>
              <a:t>0xFA1D37B</a:t>
            </a:r>
          </a:p>
          <a:p>
            <a:pPr marL="1295400" lvl="3"/>
            <a:r>
              <a:rPr lang="en-US" dirty="0" smtClean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  <p:extLst>
      <p:ext uri="{BB962C8B-B14F-4D97-AF65-F5344CB8AC3E}">
        <p14:creationId xmlns:p14="http://schemas.microsoft.com/office/powerpoint/2010/main" val="11125663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/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</a:t>
            </a:r>
            <a:r>
              <a:rPr lang="en-US" dirty="0" smtClean="0"/>
              <a:t> refer </a:t>
            </a:r>
            <a:r>
              <a:rPr lang="en-US" dirty="0"/>
              <a:t>to</a:t>
            </a:r>
            <a:r>
              <a:rPr lang="en-US" dirty="0" smtClean="0"/>
              <a:t> data by address</a:t>
            </a:r>
          </a:p>
          <a:p>
            <a:pPr marL="552450" lvl="1" eaLnBrk="1" hangingPunct="1"/>
            <a:r>
              <a:rPr lang="en-US" dirty="0" smtClean="0"/>
              <a:t>Conceptually, envision it as a very </a:t>
            </a:r>
            <a:r>
              <a:rPr lang="en-US" dirty="0"/>
              <a:t>large array of </a:t>
            </a:r>
            <a:r>
              <a:rPr lang="en-US" dirty="0" smtClean="0"/>
              <a:t>bytes</a:t>
            </a:r>
          </a:p>
          <a:p>
            <a:pPr marL="952500" lvl="2"/>
            <a:r>
              <a:rPr lang="en-US" dirty="0" smtClean="0"/>
              <a:t>In reality, it’s not, but can think of it that way</a:t>
            </a:r>
          </a:p>
          <a:p>
            <a:pPr marL="552450" lvl="1" eaLnBrk="1" hangingPunct="1"/>
            <a:r>
              <a:rPr lang="en-US" dirty="0" smtClean="0"/>
              <a:t>An address is like an index into that array</a:t>
            </a:r>
          </a:p>
          <a:p>
            <a:pPr marL="952500" lvl="2"/>
            <a:r>
              <a:rPr lang="en-US" dirty="0" smtClean="0"/>
              <a:t>and, a pointer variable stores an address</a:t>
            </a:r>
          </a:p>
          <a:p>
            <a:pPr marL="952500" lvl="2"/>
            <a:endParaRPr lang="en-US" dirty="0" smtClean="0"/>
          </a:p>
          <a:p>
            <a:pPr marL="152400"/>
            <a:r>
              <a:rPr lang="en-US" dirty="0" smtClean="0"/>
              <a:t>Note: system </a:t>
            </a:r>
            <a:r>
              <a:rPr lang="en-US" dirty="0"/>
              <a:t>provides</a:t>
            </a:r>
            <a:r>
              <a:rPr lang="en-US" dirty="0" smtClean="0"/>
              <a:t> private address spaces to each “</a:t>
            </a:r>
            <a:r>
              <a:rPr lang="en-US" dirty="0"/>
              <a:t>process”</a:t>
            </a:r>
            <a:endParaRPr lang="en-US" dirty="0" smtClean="0"/>
          </a:p>
          <a:p>
            <a:pPr marL="438150" lvl="1"/>
            <a:r>
              <a:rPr lang="en-US" dirty="0" smtClean="0"/>
              <a:t>Think of a process as a program </a:t>
            </a:r>
            <a:r>
              <a:rPr lang="en-US" dirty="0"/>
              <a:t>being executed</a:t>
            </a:r>
            <a:endParaRPr lang="en-US" dirty="0" smtClean="0"/>
          </a:p>
          <a:p>
            <a:pPr marL="438150" lvl="1"/>
            <a:r>
              <a:rPr lang="en-US" dirty="0" smtClean="0"/>
              <a:t>So, a program </a:t>
            </a:r>
            <a:r>
              <a:rPr lang="en-US" dirty="0"/>
              <a:t>can clobber its own data, but not that of </a:t>
            </a:r>
            <a:r>
              <a:rPr lang="en-US" dirty="0" smtClean="0"/>
              <a:t>others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given computer has a “</a:t>
            </a:r>
            <a:r>
              <a:rPr lang="en-US" dirty="0"/>
              <a:t>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  <a:endParaRPr lang="en-US" dirty="0" smtClean="0"/>
          </a:p>
          <a:p>
            <a:pPr marL="838200" lvl="2" eaLnBrk="1" hangingPunct="1"/>
            <a:r>
              <a:rPr lang="en-US" dirty="0" smtClean="0"/>
              <a:t>and of addresses</a:t>
            </a:r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Until recently, most </a:t>
            </a:r>
            <a:r>
              <a:rPr lang="en-US" dirty="0"/>
              <a:t>machines </a:t>
            </a:r>
            <a:r>
              <a:rPr lang="en-US" dirty="0" smtClean="0"/>
              <a:t>used </a:t>
            </a:r>
            <a:r>
              <a:rPr lang="en-US" dirty="0"/>
              <a:t>32 bits (4 bytes)</a:t>
            </a:r>
            <a:r>
              <a:rPr lang="en-US" dirty="0" smtClean="0"/>
              <a:t> as word size</a:t>
            </a:r>
          </a:p>
          <a:p>
            <a:pPr marL="838200" lvl="2" eaLnBrk="1" hangingPunct="1"/>
            <a:r>
              <a:rPr lang="en-US" dirty="0"/>
              <a:t>Limits addresses to </a:t>
            </a:r>
            <a:r>
              <a:rPr lang="en-US" dirty="0" smtClean="0"/>
              <a:t>4GB (2</a:t>
            </a:r>
            <a:r>
              <a:rPr lang="en-US" baseline="30000" dirty="0" smtClean="0"/>
              <a:t>32</a:t>
            </a:r>
            <a:r>
              <a:rPr lang="en-US" dirty="0" smtClean="0"/>
              <a:t> bytes)</a:t>
            </a:r>
          </a:p>
          <a:p>
            <a:pPr marL="438150" lvl="1"/>
            <a:endParaRPr lang="en-US" dirty="0" smtClean="0"/>
          </a:p>
          <a:p>
            <a:pPr marL="438150" lvl="1"/>
            <a:r>
              <a:rPr lang="en-US" dirty="0" smtClean="0"/>
              <a:t>Increasingly, machines have 64-bit word size</a:t>
            </a:r>
          </a:p>
          <a:p>
            <a:pPr marL="838200" lvl="2" eaLnBrk="1" hangingPunct="1"/>
            <a:r>
              <a:rPr lang="en-US" dirty="0" smtClean="0"/>
              <a:t>Potentially, could have 18 PB (petabytes) of addressable memory</a:t>
            </a:r>
          </a:p>
          <a:p>
            <a:pPr marL="838200" lvl="2" eaLnBrk="1" hangingPunct="1"/>
            <a:r>
              <a:rPr lang="en-US" dirty="0" smtClean="0"/>
              <a:t>That’s 18.4 X 10</a:t>
            </a:r>
            <a:r>
              <a:rPr lang="en-US" baseline="30000" dirty="0" smtClean="0"/>
              <a:t>15</a:t>
            </a:r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Machines still support </a:t>
            </a:r>
            <a:r>
              <a:rPr lang="en-US" dirty="0"/>
              <a:t>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310364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Example Data </a:t>
            </a:r>
            <a:r>
              <a:rPr lang="en-US" dirty="0"/>
              <a:t>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03203"/>
              </p:ext>
            </p:extLst>
          </p:nvPr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7722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how are the bytes </a:t>
            </a:r>
            <a:r>
              <a:rPr lang="en-US" dirty="0"/>
              <a:t>within a multi-byte word</a:t>
            </a:r>
            <a:r>
              <a:rPr lang="en-US" dirty="0" smtClean="0"/>
              <a:t> ordered </a:t>
            </a:r>
            <a:r>
              <a:rPr lang="en-US" dirty="0"/>
              <a:t>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</a:t>
            </a:r>
            <a:r>
              <a:rPr lang="en-US" dirty="0" smtClean="0"/>
              <a:t>x86, ARM processors running Android, </a:t>
            </a:r>
            <a:r>
              <a:rPr lang="en-US" dirty="0" err="1" smtClean="0"/>
              <a:t>iOS</a:t>
            </a:r>
            <a:r>
              <a:rPr lang="en-US" dirty="0" smtClean="0"/>
              <a:t>, and Windows</a:t>
            </a:r>
            <a:endParaRPr lang="en-US" dirty="0"/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n-US" dirty="0"/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</a:t>
            </a:r>
            <a:r>
              <a:rPr lang="en-US" dirty="0" smtClean="0"/>
              <a:t> value of 0x01234567</a:t>
            </a:r>
            <a:endParaRPr lang="en-US" dirty="0"/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72001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</a:t>
            </a:r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representation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</a:t>
            </a:r>
            <a:r>
              <a:rPr lang="en-US" dirty="0" smtClean="0"/>
              <a:t> allows treatment as a byte </a:t>
            </a:r>
            <a:r>
              <a:rPr lang="en-US" dirty="0"/>
              <a:t>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(pointer start,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Example Data </a:t>
            </a:r>
            <a:r>
              <a:rPr lang="en-US" dirty="0"/>
              <a:t>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88834"/>
              </p:ext>
            </p:extLst>
          </p:nvPr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4478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507119" y="3203575"/>
            <a:ext cx="323917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</a:t>
            </a:r>
            <a:r>
              <a:rPr lang="en-US" dirty="0" smtClean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 x86-64)</a:t>
            </a:r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0x7fffb7f71dbc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	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0x7fffb7f71dbd	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0x7fffb7f71dbe	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0x7fffb7f71dbf	</a:t>
            </a:r>
            <a:r>
              <a:rPr lang="en-US" sz="2000" b="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638800"/>
            <a:ext cx="8839200" cy="67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</a:t>
            </a:r>
            <a:r>
              <a:rPr lang="en-US" b="0" dirty="0" smtClean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objects</a:t>
            </a:r>
          </a:p>
          <a:p>
            <a:pPr eaLnBrk="1" hangingPunct="1"/>
            <a:endParaRPr lang="en-US" b="0" dirty="0" smtClean="0">
              <a:solidFill>
                <a:srgbClr val="000066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/>
            <a:r>
              <a:rPr lang="en-US" b="0" dirty="0" smtClean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Even get different results each time run program</a:t>
            </a:r>
            <a:endParaRPr lang="en-US" b="0" dirty="0">
              <a:solidFill>
                <a:srgbClr val="000066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365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537"/>
              </p:ext>
            </p:extLst>
          </p:nvPr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68105"/>
              </p:ext>
            </p:extLst>
          </p:nvPr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20866"/>
              </p:ext>
            </p:extLst>
          </p:nvPr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1B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82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</a:t>
            </a:r>
            <a:r>
              <a:rPr lang="en-US" sz="2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18213</a:t>
            </a: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6254813" y="2246313"/>
            <a:ext cx="631217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  <a:endParaRPr lang="en-US" sz="1800" dirty="0">
              <a:solidFill>
                <a:srgbClr val="000066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22463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28321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81823"/>
              </p:ext>
            </p:extLst>
          </p:nvPr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69278"/>
              </p:ext>
            </p:extLst>
          </p:nvPr>
        </p:nvGraphicFramePr>
        <p:xfrm>
          <a:off x="78660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99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124200" y="1447800"/>
            <a:ext cx="58674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 0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7 == 7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</a:t>
            </a:r>
            <a:r>
              <a:rPr lang="en-US" sz="2000" dirty="0" smtClean="0">
                <a:latin typeface="Courier New"/>
                <a:cs typeface="Courier New"/>
              </a:rPr>
              <a:t>y</a:t>
            </a: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0 &amp;&amp; y &gt; 0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&gt;= </a:t>
            </a:r>
            <a:r>
              <a:rPr lang="en-US" sz="2000" dirty="0" smtClean="0">
                <a:latin typeface="Courier New"/>
                <a:cs typeface="Courier New"/>
              </a:rPr>
              <a:t>0</a:t>
            </a: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&lt;= 0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smtClean="0">
                <a:latin typeface="Courier New"/>
                <a:cs typeface="Courier New"/>
              </a:rPr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 smtClean="0">
                <a:latin typeface="Courier New"/>
                <a:cs typeface="Courier New"/>
              </a:rPr>
              <a:t>ux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&gt;&gt; 3 ==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(x-1) != 0</a:t>
            </a: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152400" y="4213367"/>
            <a:ext cx="2819400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x = </a:t>
            </a:r>
            <a:r>
              <a:rPr lang="en-US" sz="2000" dirty="0" err="1">
                <a:latin typeface="Courier New"/>
                <a:cs typeface="Courier New"/>
              </a:rPr>
              <a:t>foo</a:t>
            </a:r>
            <a:r>
              <a:rPr lang="en-US" sz="2000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uy</a:t>
            </a:r>
            <a:r>
              <a:rPr lang="en-US" sz="2000" dirty="0">
                <a:latin typeface="Courier New"/>
                <a:cs typeface="Courier New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609600" y="3671097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extras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Application of Boolean Algebra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Applied to Digital Systems by Claude Shannon</a:t>
            </a:r>
          </a:p>
          <a:p>
            <a:pPr marL="552450" lvl="1" eaLnBrk="1" hangingPunct="1"/>
            <a:r>
              <a:rPr lang="en-US"/>
              <a:t>1937 MIT Master’s Thesis</a:t>
            </a:r>
          </a:p>
          <a:p>
            <a:pPr marL="552450" lvl="1" eaLnBrk="1" hangingPunct="1"/>
            <a:r>
              <a:rPr lang="en-US"/>
              <a:t>Reason about networks of relay switches</a:t>
            </a:r>
          </a:p>
          <a:p>
            <a:pPr marL="838200" lvl="2" eaLnBrk="1" hangingPunct="1"/>
            <a:r>
              <a:rPr lang="en-US"/>
              <a:t>Encode closed switch as 1, open switch as 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7175" y="3863975"/>
            <a:ext cx="3048000" cy="1143000"/>
            <a:chOff x="0" y="0"/>
            <a:chExt cx="1920" cy="720"/>
          </a:xfrm>
        </p:grpSpPr>
        <p:sp>
          <p:nvSpPr>
            <p:cNvPr id="57359" name="Line 6"/>
            <p:cNvSpPr>
              <a:spLocks noChangeShapeType="1"/>
            </p:cNvSpPr>
            <p:nvPr/>
          </p:nvSpPr>
          <p:spPr bwMode="auto">
            <a:xfrm rot="10800000" flipH="1">
              <a:off x="288" y="0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0" name="Line 7"/>
            <p:cNvSpPr>
              <a:spLocks noChangeShapeType="1"/>
            </p:cNvSpPr>
            <p:nvPr/>
          </p:nvSpPr>
          <p:spPr bwMode="auto">
            <a:xfrm>
              <a:off x="288" y="384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1" name="Line 8"/>
            <p:cNvSpPr>
              <a:spLocks noChangeShapeType="1"/>
            </p:cNvSpPr>
            <p:nvPr/>
          </p:nvSpPr>
          <p:spPr bwMode="auto">
            <a:xfrm>
              <a:off x="960" y="0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2" name="Line 9"/>
            <p:cNvSpPr>
              <a:spLocks noChangeShapeType="1"/>
            </p:cNvSpPr>
            <p:nvPr/>
          </p:nvSpPr>
          <p:spPr bwMode="auto">
            <a:xfrm rot="10800000" flipH="1">
              <a:off x="960" y="336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3" name="Rectangle 10"/>
            <p:cNvSpPr>
              <a:spLocks/>
            </p:cNvSpPr>
            <p:nvPr/>
          </p:nvSpPr>
          <p:spPr bwMode="auto">
            <a:xfrm>
              <a:off x="56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</a:t>
              </a:r>
            </a:p>
          </p:txBody>
        </p:sp>
        <p:sp>
          <p:nvSpPr>
            <p:cNvPr id="57364" name="Rectangle 11"/>
            <p:cNvSpPr>
              <a:spLocks/>
            </p:cNvSpPr>
            <p:nvPr/>
          </p:nvSpPr>
          <p:spPr bwMode="auto">
            <a:xfrm>
              <a:off x="57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</a:t>
              </a:r>
            </a:p>
          </p:txBody>
        </p:sp>
        <p:sp>
          <p:nvSpPr>
            <p:cNvPr id="57365" name="Rectangle 12"/>
            <p:cNvSpPr>
              <a:spLocks/>
            </p:cNvSpPr>
            <p:nvPr/>
          </p:nvSpPr>
          <p:spPr bwMode="auto">
            <a:xfrm>
              <a:off x="105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~B</a:t>
              </a:r>
            </a:p>
          </p:txBody>
        </p:sp>
        <p:sp>
          <p:nvSpPr>
            <p:cNvPr id="57366" name="Rectangle 13"/>
            <p:cNvSpPr>
              <a:spLocks/>
            </p:cNvSpPr>
            <p:nvPr/>
          </p:nvSpPr>
          <p:spPr bwMode="auto">
            <a:xfrm>
              <a:off x="106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</a:t>
              </a:r>
            </a:p>
          </p:txBody>
        </p:sp>
        <p:sp>
          <p:nvSpPr>
            <p:cNvPr id="57367" name="Line 14"/>
            <p:cNvSpPr>
              <a:spLocks noChangeShapeType="1"/>
            </p:cNvSpPr>
            <p:nvPr/>
          </p:nvSpPr>
          <p:spPr bwMode="auto">
            <a:xfrm>
              <a:off x="1632" y="336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>
              <a:off x="96" y="384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9" name="Oval 16"/>
            <p:cNvSpPr>
              <a:spLocks/>
            </p:cNvSpPr>
            <p:nvPr/>
          </p:nvSpPr>
          <p:spPr bwMode="auto">
            <a:xfrm>
              <a:off x="0" y="336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70" name="Oval 17"/>
            <p:cNvSpPr>
              <a:spLocks/>
            </p:cNvSpPr>
            <p:nvPr/>
          </p:nvSpPr>
          <p:spPr bwMode="auto">
            <a:xfrm>
              <a:off x="1824" y="288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546" name="Rectangle 18"/>
          <p:cNvSpPr>
            <a:spLocks/>
          </p:cNvSpPr>
          <p:nvPr/>
        </p:nvSpPr>
        <p:spPr bwMode="auto">
          <a:xfrm>
            <a:off x="4940300" y="3530600"/>
            <a:ext cx="2693988" cy="194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Connection when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A&amp;~B | ~A&amp;B</a:t>
            </a:r>
          </a:p>
          <a:p>
            <a:pPr eaLnBrk="1" hangingPunct="1"/>
            <a:endParaRPr lang="en-US">
              <a:solidFill>
                <a:srgbClr val="8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63700" y="3378200"/>
            <a:ext cx="2819400" cy="838200"/>
            <a:chOff x="0" y="0"/>
            <a:chExt cx="1776" cy="528"/>
          </a:xfrm>
        </p:grpSpPr>
        <p:sp>
          <p:nvSpPr>
            <p:cNvPr id="57357" name="Freeform 20"/>
            <p:cNvSpPr>
              <a:spLocks/>
            </p:cNvSpPr>
            <p:nvPr/>
          </p:nvSpPr>
          <p:spPr bwMode="auto">
            <a:xfrm>
              <a:off x="0" y="24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8" name="Rectangle 21"/>
            <p:cNvSpPr>
              <a:spLocks/>
            </p:cNvSpPr>
            <p:nvPr/>
          </p:nvSpPr>
          <p:spPr bwMode="auto">
            <a:xfrm>
              <a:off x="714" y="0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A&amp;~B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587500" y="4673600"/>
            <a:ext cx="2819400" cy="914400"/>
            <a:chOff x="0" y="0"/>
            <a:chExt cx="1776" cy="576"/>
          </a:xfrm>
        </p:grpSpPr>
        <p:sp>
          <p:nvSpPr>
            <p:cNvPr id="57355" name="Freeform 23"/>
            <p:cNvSpPr>
              <a:spLocks/>
            </p:cNvSpPr>
            <p:nvPr/>
          </p:nvSpPr>
          <p:spPr bwMode="auto">
            <a:xfrm rot="10800000" flipH="1">
              <a:off x="0" y="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6" name="Rectangle 24"/>
            <p:cNvSpPr>
              <a:spLocks/>
            </p:cNvSpPr>
            <p:nvPr/>
          </p:nvSpPr>
          <p:spPr bwMode="auto">
            <a:xfrm>
              <a:off x="762" y="336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~A&amp;B</a:t>
              </a:r>
            </a:p>
          </p:txBody>
        </p:sp>
      </p:grpSp>
      <p:sp>
        <p:nvSpPr>
          <p:cNvPr id="22553" name="Rectangle 25"/>
          <p:cNvSpPr>
            <a:spLocks/>
          </p:cNvSpPr>
          <p:nvPr/>
        </p:nvSpPr>
        <p:spPr bwMode="auto">
          <a:xfrm>
            <a:off x="5092700" y="5130800"/>
            <a:ext cx="984250" cy="469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= A^B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utoUpdateAnimBg="0"/>
      <p:bldP spid="22553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Binary Number Property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 = 0:</a:t>
            </a:r>
          </a:p>
          <a:p>
            <a:pPr lvl="1">
              <a:defRPr/>
            </a:pPr>
            <a:r>
              <a:rPr lang="en-US" dirty="0" smtClean="0"/>
              <a:t>1 = 2</a:t>
            </a:r>
            <a:r>
              <a:rPr lang="en-US" baseline="30000" dirty="0" smtClean="0"/>
              <a:t>0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Assume true for w-1:</a:t>
            </a:r>
          </a:p>
          <a:p>
            <a:pPr lvl="1">
              <a:defRPr/>
            </a:pPr>
            <a:r>
              <a:rPr lang="en-US" dirty="0"/>
              <a:t>1 + 1 + 2 + 4 + 8 + … + 2</a:t>
            </a:r>
            <a:r>
              <a:rPr lang="en-US" i="1" baseline="30000" dirty="0"/>
              <a:t>w</a:t>
            </a:r>
            <a:r>
              <a:rPr lang="en-US" baseline="30000" dirty="0"/>
              <a:t>-1 </a:t>
            </a:r>
            <a:r>
              <a:rPr lang="en-US" dirty="0"/>
              <a:t>+ 2</a:t>
            </a:r>
            <a:r>
              <a:rPr lang="en-US" i="1" baseline="30000" dirty="0"/>
              <a:t>w</a:t>
            </a:r>
            <a:r>
              <a:rPr lang="en-US" baseline="30000" dirty="0"/>
              <a:t>    </a:t>
            </a:r>
            <a:r>
              <a:rPr lang="en-US" dirty="0"/>
              <a:t>=    2</a:t>
            </a:r>
            <a:r>
              <a:rPr lang="en-US" i="1" baseline="30000" dirty="0"/>
              <a:t>w </a:t>
            </a:r>
            <a:r>
              <a:rPr lang="en-US" dirty="0"/>
              <a:t>+</a:t>
            </a:r>
            <a:r>
              <a:rPr lang="en-US" i="1" dirty="0"/>
              <a:t> </a:t>
            </a:r>
            <a:r>
              <a:rPr lang="en-US" dirty="0"/>
              <a:t>2</a:t>
            </a:r>
            <a:r>
              <a:rPr lang="en-US" i="1" baseline="30000" dirty="0"/>
              <a:t>w    </a:t>
            </a:r>
            <a:r>
              <a:rPr lang="en-US" dirty="0"/>
              <a:t>=    2</a:t>
            </a:r>
            <a:r>
              <a:rPr lang="en-US" i="1" baseline="30000" dirty="0"/>
              <a:t>w</a:t>
            </a:r>
            <a:r>
              <a:rPr lang="en-US" baseline="30000" dirty="0"/>
              <a:t>+1</a:t>
            </a:r>
            <a:r>
              <a:rPr lang="en-US" i="1" baseline="30000" dirty="0"/>
              <a:t>  </a:t>
            </a:r>
          </a:p>
          <a:p>
            <a:pPr lvl="1">
              <a:defRPr/>
            </a:pPr>
            <a:endParaRPr lang="en-US" dirty="0" smtClean="0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399459"/>
              </p:ext>
            </p:extLst>
          </p:nvPr>
        </p:nvGraphicFramePr>
        <p:xfrm>
          <a:off x="2822575" y="2089150"/>
          <a:ext cx="2349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4" imgW="2349500" imgH="1028700" progId="Equation.3">
                  <p:embed/>
                </p:oleObj>
              </mc:Choice>
              <mc:Fallback>
                <p:oleObj name="Equation" r:id="rId4" imgW="23495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2089150"/>
                        <a:ext cx="23495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9010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Claim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25051" y="1609356"/>
            <a:ext cx="411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Calibri" pitchFamily="34" charset="0"/>
              </a:rPr>
              <a:t>1 + 1 + 2 + 4 + 8 + … + 2</a:t>
            </a:r>
            <a:r>
              <a:rPr lang="en-US" b="0" i="1" baseline="30000" dirty="0" smtClean="0">
                <a:latin typeface="Calibri" pitchFamily="34" charset="0"/>
              </a:rPr>
              <a:t>w</a:t>
            </a:r>
            <a:r>
              <a:rPr lang="en-US" b="0" baseline="30000" dirty="0" smtClean="0">
                <a:latin typeface="Calibri" pitchFamily="34" charset="0"/>
              </a:rPr>
              <a:t>-1  </a:t>
            </a:r>
            <a:r>
              <a:rPr lang="en-US" b="0" dirty="0" smtClean="0">
                <a:latin typeface="Calibri" pitchFamily="34" charset="0"/>
              </a:rPr>
              <a:t>= 2</a:t>
            </a:r>
            <a:r>
              <a:rPr lang="en-US" b="0" i="1" baseline="30000" dirty="0" smtClean="0">
                <a:latin typeface="Calibri" pitchFamily="34" charset="0"/>
              </a:rPr>
              <a:t>w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19200" y="4724400"/>
            <a:ext cx="2743200" cy="849972"/>
            <a:chOff x="1219200" y="4724400"/>
            <a:chExt cx="2743200" cy="849972"/>
          </a:xfrm>
        </p:grpSpPr>
        <p:sp>
          <p:nvSpPr>
            <p:cNvPr id="3" name="Left Brace 2"/>
            <p:cNvSpPr/>
            <p:nvPr/>
          </p:nvSpPr>
          <p:spPr bwMode="auto">
            <a:xfrm rot="16200000">
              <a:off x="2400300" y="3543300"/>
              <a:ext cx="381000" cy="2743200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133600" y="5112707"/>
              <a:ext cx="928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0" kern="0" dirty="0">
                  <a:solidFill>
                    <a:srgbClr val="000000"/>
                  </a:solidFill>
                  <a:latin typeface="Calibri" pitchFamily="34" charset="0"/>
                </a:rPr>
                <a:t>=    2</a:t>
              </a:r>
              <a:r>
                <a:rPr lang="en-US" b="0" i="1" kern="0" baseline="30000" dirty="0">
                  <a:solidFill>
                    <a:srgbClr val="000000"/>
                  </a:solidFill>
                  <a:latin typeface="Calibri" pitchFamily="34" charset="0"/>
                </a:rPr>
                <a:t>w</a:t>
              </a:r>
              <a:endParaRPr lang="en-US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883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Security Example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345" y="4759038"/>
            <a:ext cx="8307387" cy="1644650"/>
          </a:xfrm>
        </p:spPr>
        <p:txBody>
          <a:bodyPr/>
          <a:lstStyle/>
          <a:p>
            <a:r>
              <a:rPr lang="en-US" dirty="0"/>
              <a:t>Similar to code found in FreeBSD’s implementation of </a:t>
            </a:r>
            <a:r>
              <a:rPr lang="en-US" dirty="0" err="1" smtClean="0"/>
              <a:t>getpeername</a:t>
            </a:r>
            <a:endParaRPr lang="en-US" dirty="0"/>
          </a:p>
          <a:p>
            <a:r>
              <a:rPr lang="en-US" dirty="0"/>
              <a:t>There are legions of smart people trying to find vulnerabilities in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487644" y="14478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[KSIZE];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394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Usage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522288" y="14509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kbuf[KSIZE];</a:t>
            </a:r>
          </a:p>
          <a:p>
            <a:pPr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maxlen bytes from kernel region to user buffer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int copy_from_kernel(void *user_dest, int maxlen) {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len is minimum of buffer size and maxlen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int len = KSIZE &lt; maxlen ? KSIZE : maxlen;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memcpy(user_dest, kbuf, len);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522288" y="4495800"/>
            <a:ext cx="4497388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void getstuff()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char mybuf[MSIZE];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copy_from_kernel(mybuf, 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printf(“%s\n”, mybuf);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063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Malicious Usage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522288" y="14478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kbuf[KSIZE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/</a:t>
            </a:r>
            <a:r>
              <a:rPr lang="en-US" sz="1600" dirty="0">
                <a:latin typeface="Courier New" pitchFamily="49" charset="0"/>
              </a:rPr>
              <a:t>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memcpy(user_dest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22288" y="4495800"/>
            <a:ext cx="4619625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rgbClr val="CDF1C5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n>
                <a:solidFill>
                  <a:srgbClr val="CDF1C5"/>
                </a:solidFill>
              </a:ln>
              <a:solidFill>
                <a:srgbClr val="CDF1C5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getstuff</a:t>
            </a:r>
            <a:r>
              <a:rPr lang="en-US" sz="1600" dirty="0">
                <a:latin typeface="Courier New" pitchFamily="49" charset="0"/>
              </a:rPr>
              <a:t>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char </a:t>
            </a:r>
            <a:r>
              <a:rPr lang="en-US" sz="1600" dirty="0" err="1">
                <a:latin typeface="Courier New" pitchFamily="49" charset="0"/>
              </a:rPr>
              <a:t>mybuf[MSIZE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mybuf</a:t>
            </a:r>
            <a:r>
              <a:rPr lang="en-US" sz="1600" dirty="0">
                <a:latin typeface="Courier New" pitchFamily="49" charset="0"/>
              </a:rPr>
              <a:t>, -MSIZE);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63604" y="774745"/>
            <a:ext cx="5123196" cy="520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/* Declaration of library function memcpy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void *memcpy(void *dest, void *src, size_t n);</a:t>
            </a:r>
          </a:p>
        </p:txBody>
      </p:sp>
    </p:spTree>
    <p:extLst>
      <p:ext uri="{BB962C8B-B14F-4D97-AF65-F5344CB8AC3E}">
        <p14:creationId xmlns:p14="http://schemas.microsoft.com/office/powerpoint/2010/main" val="284095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/>
              <a:t>Bit-level manipulations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0548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Mathematical Properties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tabLst>
                <a:tab pos="1943100" algn="l"/>
              </a:tabLst>
              <a:defRPr/>
            </a:pPr>
            <a:r>
              <a:rPr lang="en-US" dirty="0" smtClean="0"/>
              <a:t>Modular Addition Forms an </a:t>
            </a:r>
            <a:r>
              <a:rPr lang="en-US" i="1" dirty="0" err="1" smtClean="0"/>
              <a:t>Abelian</a:t>
            </a:r>
            <a:r>
              <a:rPr lang="en-US" i="1" dirty="0" smtClean="0"/>
              <a:t> Group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Closed</a:t>
            </a:r>
            <a:r>
              <a:rPr lang="en-US" dirty="0" smtClean="0"/>
              <a:t> under addition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 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Commutative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Associative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en-US" dirty="0" smtClean="0"/>
              <a:t> is additive identity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0)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dirty="0" smtClean="0"/>
              <a:t>Every element has additive </a:t>
            </a:r>
            <a:r>
              <a:rPr lang="en-US" b="1" dirty="0" smtClean="0">
                <a:solidFill>
                  <a:srgbClr val="C00000"/>
                </a:solidFill>
              </a:rPr>
              <a:t>inverse</a:t>
            </a:r>
          </a:p>
          <a:p>
            <a:pPr lvl="2" eaLnBrk="1" hangingPunct="1">
              <a:tabLst>
                <a:tab pos="1943100" algn="l"/>
              </a:tabLst>
              <a:defRPr/>
            </a:pPr>
            <a:r>
              <a:rPr lang="en-US" dirty="0" smtClean="0"/>
              <a:t>Let 	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  = 2</a:t>
            </a:r>
            <a:r>
              <a:rPr lang="en-US" i="1" baseline="30000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))  =  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63575"/>
            <a:ext cx="8237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Mathematical Properties of TAdd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604963"/>
            <a:ext cx="8307387" cy="3348037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Isomorphic Group to </a:t>
            </a:r>
            <a:r>
              <a:rPr lang="en-US" dirty="0" err="1" smtClean="0"/>
              <a:t>unsigneds</a:t>
            </a:r>
            <a:r>
              <a:rPr lang="en-US" dirty="0" smtClean="0"/>
              <a:t> with </a:t>
            </a:r>
            <a:r>
              <a:rPr lang="en-US" dirty="0" err="1" smtClean="0"/>
              <a:t>UAdd</a:t>
            </a:r>
            <a:endParaRPr lang="en-US" dirty="0" smtClean="0"/>
          </a:p>
          <a:p>
            <a:pPr lvl="1" eaLnBrk="1" hangingPunct="1">
              <a:defRPr/>
            </a:pPr>
            <a:r>
              <a:rPr lang="en-US" b="0" dirty="0" err="1" smtClean="0"/>
              <a:t>TAdd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 =  U2T(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(T2U(</a:t>
            </a:r>
            <a:r>
              <a:rPr lang="en-US" b="0" i="1" dirty="0" smtClean="0"/>
              <a:t>u</a:t>
            </a:r>
            <a:r>
              <a:rPr lang="en-US" b="0" dirty="0" smtClean="0"/>
              <a:t> ), T2U(</a:t>
            </a:r>
            <a:r>
              <a:rPr lang="en-US" b="0" i="1" dirty="0" smtClean="0"/>
              <a:t>v</a:t>
            </a:r>
            <a:r>
              <a:rPr lang="en-US" b="0" dirty="0" smtClean="0"/>
              <a:t>)))</a:t>
            </a:r>
          </a:p>
          <a:p>
            <a:pPr lvl="2" eaLnBrk="1" hangingPunct="1">
              <a:defRPr/>
            </a:pPr>
            <a:r>
              <a:rPr lang="en-US" dirty="0" smtClean="0"/>
              <a:t>Since both have identical bit patterns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Two’s Complement Under </a:t>
            </a:r>
            <a:r>
              <a:rPr lang="en-US" dirty="0" err="1" smtClean="0"/>
              <a:t>TAdd</a:t>
            </a:r>
            <a:r>
              <a:rPr lang="en-US" dirty="0" smtClean="0"/>
              <a:t> Forms a Group</a:t>
            </a:r>
          </a:p>
          <a:p>
            <a:pPr lvl="1" eaLnBrk="1" hangingPunct="1">
              <a:defRPr/>
            </a:pPr>
            <a:r>
              <a:rPr lang="en-US" dirty="0" smtClean="0"/>
              <a:t>Closed, Commutative, Associative, 0 is additive identity</a:t>
            </a:r>
          </a:p>
          <a:p>
            <a:pPr lvl="1" eaLnBrk="1" hangingPunct="1">
              <a:defRPr/>
            </a:pPr>
            <a:r>
              <a:rPr lang="en-US" dirty="0" smtClean="0"/>
              <a:t>Every element has additive inverse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641600" y="4572000"/>
          <a:ext cx="360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9" name="Equation" r:id="rId4" imgW="3606800" imgH="622300" progId="Equation.3">
                  <p:embed/>
                </p:oleObj>
              </mc:Choice>
              <mc:Fallback>
                <p:oleObj name="Equation" r:id="rId4" imgW="36068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4572000"/>
                        <a:ext cx="360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Characterizing TAdd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8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396" b="70523"/>
                      <a:stretch>
                        <a:fillRect/>
                      </a:stretch>
                    </p:blipFill>
                    <p:spPr bwMode="auto">
                      <a:xfrm>
                        <a:off x="1866900" y="4953000"/>
                        <a:ext cx="5473700" cy="1201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Negative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Positive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62030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Complete Proof?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2819401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3" name="Document" r:id="rId5" imgW="6184900" imgH="2108200" progId="Word.Document.8">
                  <p:embed/>
                </p:oleObj>
              </mc:Choice>
              <mc:Fallback>
                <p:oleObj name="Document" r:id="rId5" imgW="6184900" imgH="2108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4" name="Document" r:id="rId8" imgW="6083300" imgH="1371600" progId="Word.Document.8">
                  <p:embed/>
                </p:oleObj>
              </mc:Choice>
              <mc:Fallback>
                <p:oleObj name="Document" r:id="rId8" imgW="6083300" imgH="1371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3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Code Security Example #2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0950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362200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void* copy_elements(void *ele_src[], int ele_cnt, size_t ele_size);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2968064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371600" y="5065717"/>
            <a:ext cx="2590800" cy="1335088"/>
            <a:chOff x="864" y="3191"/>
            <a:chExt cx="1632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1432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latin typeface="Calibri" pitchFamily="34" charset="0"/>
                </a:rPr>
                <a:t>malloc</a:t>
              </a:r>
              <a:r>
                <a:rPr lang="en-US" sz="1600" dirty="0">
                  <a:latin typeface="Calibri" pitchFamily="34" charset="0"/>
                </a:rPr>
                <a:t>(</a:t>
              </a:r>
              <a:r>
                <a:rPr lang="en-US" sz="1600" dirty="0" err="1">
                  <a:latin typeface="Calibri" pitchFamily="34" charset="0"/>
                </a:rPr>
                <a:t>ele_cnt</a:t>
              </a:r>
              <a:r>
                <a:rPr lang="en-US" sz="1600" dirty="0">
                  <a:latin typeface="Calibri" pitchFamily="34" charset="0"/>
                </a:rPr>
                <a:t> * </a:t>
              </a:r>
              <a:r>
                <a:rPr lang="en-US" sz="1600" dirty="0" err="1">
                  <a:latin typeface="Calibri" pitchFamily="34" charset="0"/>
                </a:rPr>
                <a:t>ele_size</a:t>
              </a:r>
              <a:r>
                <a:rPr lang="en-US" sz="1600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524000" y="5562600"/>
            <a:ext cx="2438400" cy="838200"/>
            <a:chOff x="2976" y="3504"/>
            <a:chExt cx="1536" cy="528"/>
          </a:xfrm>
        </p:grpSpPr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460189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6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81000" y="1400175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79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	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??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How can I make this function secure?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367135"/>
            <a:ext cx="337150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malloc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ele_cnt</a:t>
            </a:r>
            <a:r>
              <a:rPr lang="en-US" sz="2400" dirty="0">
                <a:latin typeface="Calibri" pitchFamily="34" charset="0"/>
              </a:rPr>
              <a:t> * </a:t>
            </a:r>
            <a:r>
              <a:rPr lang="en-US" sz="2400" dirty="0" err="1">
                <a:latin typeface="Calibri" pitchFamily="34" charset="0"/>
              </a:rPr>
              <a:t>ele_size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568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3733800"/>
            <a:ext cx="4495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%rax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%rax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,2),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salq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$2,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xfrm>
            <a:off x="296862" y="457200"/>
            <a:ext cx="7170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Multiplication Code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307387" cy="1187450"/>
          </a:xfrm>
        </p:spPr>
        <p:txBody>
          <a:bodyPr/>
          <a:lstStyle/>
          <a:p>
            <a:r>
              <a:rPr lang="en-US" dirty="0" smtClean="0"/>
              <a:t>C compiler automatically generates shift/add code when multiplying by constant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2895600" cy="12003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mul12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(long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return x*12;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86400" y="3733800"/>
            <a:ext cx="25146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t &lt;-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x+x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*2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t &lt;&lt; 2;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14388" y="1179513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938" y="3254375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897563" y="3254375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33400" y="3897868"/>
            <a:ext cx="4495800" cy="36933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69912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Unsigned Division Code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307387" cy="1187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logical shift for unsigned</a:t>
            </a:r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smtClean="0"/>
              <a:t>Logical shift written as </a:t>
            </a:r>
            <a:r>
              <a:rPr lang="en-US" dirty="0" smtClean="0">
                <a:latin typeface="Courier New" pitchFamily="49" charset="0"/>
              </a:rPr>
              <a:t>&gt;&gt;&gt;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3400" y="1764268"/>
            <a:ext cx="4572000" cy="1477328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long udiv8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long 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86400" y="3886200"/>
            <a:ext cx="3352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Logical shift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343581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7200" y="3497758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410200" y="350520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Rounds wrong direction when </a:t>
            </a:r>
            <a:r>
              <a:rPr lang="en-US" b="1" dirty="0" smtClean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8" name="Document" r:id="rId5" imgW="7848600" imgH="1651000" progId="Word.Document.8">
                  <p:embed/>
                </p:oleObj>
              </mc:Choice>
              <mc:Fallback>
                <p:oleObj name="Document" r:id="rId5" imgW="7848600" imgH="1651000" progId="Word.Document.8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3451225"/>
            <a:ext cx="4495800" cy="230832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testq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L4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L3: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sarq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L4: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$7,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L3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Signed Division Code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6800" y="4984750"/>
            <a:ext cx="4267200" cy="1187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arithmetic shift for </a:t>
            </a:r>
            <a:r>
              <a:rPr lang="en-US" dirty="0" err="1" smtClean="0"/>
              <a:t>int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err="1" smtClean="0"/>
              <a:t>Arith</a:t>
            </a:r>
            <a:r>
              <a:rPr lang="en-US" dirty="0" smtClean="0"/>
              <a:t>. shift written as </a:t>
            </a:r>
            <a:r>
              <a:rPr lang="en-US" dirty="0" smtClean="0">
                <a:latin typeface="Courier New" pitchFamily="49" charset="0"/>
              </a:rPr>
              <a:t>&gt;&gt;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idiv8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(long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x)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486400" y="3451225"/>
            <a:ext cx="3352800" cy="120032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if x &lt; 0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x += 7;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Arithmetic shift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4800" y="1219200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410200" y="302889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87375"/>
            <a:ext cx="839311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Properties of Unsigned Arithmetic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Unsigned Multiplication with Addition Forms Commutative Ring</a:t>
            </a:r>
          </a:p>
          <a:p>
            <a:pPr lvl="1" eaLnBrk="1" hangingPunct="1">
              <a:defRPr/>
            </a:pPr>
            <a:r>
              <a:rPr lang="en-US" dirty="0" smtClean="0"/>
              <a:t>Addition is commutative group</a:t>
            </a:r>
          </a:p>
          <a:p>
            <a:pPr lvl="1" eaLnBrk="1" hangingPunct="1">
              <a:defRPr/>
            </a:pPr>
            <a:r>
              <a:rPr lang="en-US" dirty="0" smtClean="0"/>
              <a:t>Closed under multiplication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defRPr/>
            </a:pPr>
            <a:r>
              <a:rPr lang="en-US" dirty="0" smtClean="0"/>
              <a:t>Multiplication Commutative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Multiplication is Associative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1 is multiplicative identity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1)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Multiplication distributes over </a:t>
            </a:r>
            <a:r>
              <a:rPr lang="en-US" dirty="0" err="1" smtClean="0"/>
              <a:t>addtion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550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Properties of Two’s Comp. Arithmetic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Algebras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Unsigned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Two’s complement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Form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to ring of integers mod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w</a:t>
            </a:r>
            <a:endParaRPr lang="en-US" dirty="0" smtClean="0"/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Comparison to (Mathematical) Integer Arithmetic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are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Integers obey ordering properties, e.g.,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dirty="0" smtClean="0"/>
              <a:t> &gt; </a:t>
            </a:r>
            <a:r>
              <a:rPr lang="en-US" i="1" dirty="0" smtClean="0"/>
              <a:t>v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0, </a:t>
            </a:r>
            <a:r>
              <a:rPr lang="en-US" i="1" dirty="0" smtClean="0"/>
              <a:t>v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· </a:t>
            </a:r>
            <a:r>
              <a:rPr lang="en-US" i="1" dirty="0" smtClean="0"/>
              <a:t>v</a:t>
            </a:r>
            <a:r>
              <a:rPr lang="en-US" dirty="0" smtClean="0"/>
              <a:t> &gt; 0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These properties are not obeyed by two’s comp. arithmetic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err="1" smtClean="0"/>
              <a:t>TMax</a:t>
            </a:r>
            <a:r>
              <a:rPr lang="en-US" b="0" dirty="0" smtClean="0">
                <a:latin typeface="Courier New" pitchFamily="49" charset="0"/>
              </a:rPr>
              <a:t> + 1	==	</a:t>
            </a:r>
            <a:r>
              <a:rPr lang="en-US" i="1" dirty="0" err="1" smtClean="0"/>
              <a:t>TMin</a:t>
            </a:r>
            <a:endParaRPr lang="en-US" b="0" dirty="0" smtClean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b="0" dirty="0" smtClean="0">
                <a:latin typeface="Courier New" pitchFamily="49" charset="0"/>
              </a:rPr>
              <a:t>15213 * 30426	==	-10030	</a:t>
            </a:r>
            <a:r>
              <a:rPr lang="en-US" b="0" dirty="0" smtClean="0"/>
              <a:t>(16-bit words)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Value: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Pad to 32 bits: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Split into bytes: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 00 12 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Reverse: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ab 12 00 00</a:t>
            </a:r>
            <a:endParaRPr lang="en-US" sz="180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14191</TotalTime>
  <Words>5277</Words>
  <Application>Microsoft Macintosh PowerPoint</Application>
  <PresentationFormat>On-screen Show (4:3)</PresentationFormat>
  <Paragraphs>1736</Paragraphs>
  <Slides>87</Slides>
  <Notes>65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87</vt:i4>
      </vt:variant>
    </vt:vector>
  </HeadingPairs>
  <TitlesOfParts>
    <vt:vector size="93" baseType="lpstr">
      <vt:lpstr>template2007</vt:lpstr>
      <vt:lpstr>Title and Content</vt:lpstr>
      <vt:lpstr>Title Only</vt:lpstr>
      <vt:lpstr>Equation</vt:lpstr>
      <vt:lpstr>Document</vt:lpstr>
      <vt:lpstr>Chart</vt:lpstr>
      <vt:lpstr>Bits, Bytes, and Integers  15-213: Introduction to Computer Systems 2nd and 3rd Lectures,  Sep. 3 and Sep. 8, 2015</vt:lpstr>
      <vt:lpstr>Today: Bits, Bytes, and Integers</vt:lpstr>
      <vt:lpstr>Everything is bits</vt:lpstr>
      <vt:lpstr>For example, can count in binary</vt:lpstr>
      <vt:lpstr>Encoding Byte Values</vt:lpstr>
      <vt:lpstr>Example Data Representations</vt:lpstr>
      <vt:lpstr>Today: Bits, Bytes, and Integers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Today: Bits, Bytes, and Integers</vt:lpstr>
      <vt:lpstr>Encoding Integers</vt:lpstr>
      <vt:lpstr>Two-complement Encoding Example (Cont.)</vt:lpstr>
      <vt:lpstr>Numeric Ranges</vt:lpstr>
      <vt:lpstr>Values for Different Word Sizes</vt:lpstr>
      <vt:lpstr>Unsigned &amp; Signed Numeric Values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Unsigned Addition</vt:lpstr>
      <vt:lpstr>Visualizing (Mathematical) Integer Addition</vt:lpstr>
      <vt:lpstr>Visualizing Unsigned Addition</vt:lpstr>
      <vt:lpstr>Two’s Complement Addition</vt:lpstr>
      <vt:lpstr>TAdd Overflow</vt:lpstr>
      <vt:lpstr>Visualizing 2’s Complement Addition</vt:lpstr>
      <vt:lpstr>Multiplication</vt:lpstr>
      <vt:lpstr>Unsigned Multiplication in C</vt:lpstr>
      <vt:lpstr>Signed Multiplication in C</vt:lpstr>
      <vt:lpstr>Power-of-2 Multiply with Shift</vt:lpstr>
      <vt:lpstr>Unsigned Power-of-2 Divide with Shift</vt:lpstr>
      <vt:lpstr>Today: Bits, Bytes, and Integers</vt:lpstr>
      <vt:lpstr>Arithmetic: Basic Rules</vt:lpstr>
      <vt:lpstr>Why Should I Use Unsigned?</vt:lpstr>
      <vt:lpstr>Counting Down with Unsigned</vt:lpstr>
      <vt:lpstr>Why Should I Use Unsigned? (cont.)</vt:lpstr>
      <vt:lpstr>Today: Bits, Bytes, and Integers</vt:lpstr>
      <vt:lpstr>Byte-Oriented Memory Organization</vt:lpstr>
      <vt:lpstr>Machine Words</vt:lpstr>
      <vt:lpstr>Word-Oriented Memory Organization</vt:lpstr>
      <vt:lpstr>Example Data Representations</vt:lpstr>
      <vt:lpstr>Byte Ordering</vt:lpstr>
      <vt:lpstr>Byte Ordering Example</vt:lpstr>
      <vt:lpstr>Representing Integers</vt:lpstr>
      <vt:lpstr>Examining Data Representations</vt:lpstr>
      <vt:lpstr>show_bytes Execution Example</vt:lpstr>
      <vt:lpstr>Representing Pointers</vt:lpstr>
      <vt:lpstr>Representing Strings</vt:lpstr>
      <vt:lpstr>Integer C Puzzles</vt:lpstr>
      <vt:lpstr>Bonus extras</vt:lpstr>
      <vt:lpstr>Application of Boolean Algebra</vt:lpstr>
      <vt:lpstr>Binary Number Property</vt:lpstr>
      <vt:lpstr>Code Security Example</vt:lpstr>
      <vt:lpstr>Typical Usage</vt:lpstr>
      <vt:lpstr>Malicious Usage</vt:lpstr>
      <vt:lpstr>Mathematical Properties</vt:lpstr>
      <vt:lpstr>Mathematical Properties of TAdd</vt:lpstr>
      <vt:lpstr>Characterizing TAdd</vt:lpstr>
      <vt:lpstr>Negation: Complement &amp; Increment</vt:lpstr>
      <vt:lpstr>Complement &amp; Increment Examples</vt:lpstr>
      <vt:lpstr>Code Security Example #2</vt:lpstr>
      <vt:lpstr>XDR Code</vt:lpstr>
      <vt:lpstr>XDR Vulnerability</vt:lpstr>
      <vt:lpstr>Compiled Multiplication Code</vt:lpstr>
      <vt:lpstr>Compiled Unsigned Division Code</vt:lpstr>
      <vt:lpstr>Signed Power-of-2 Divide with Shift</vt:lpstr>
      <vt:lpstr>Correct Power-of-2 Divide</vt:lpstr>
      <vt:lpstr>Correct Power-of-2 Divide (Cont.)</vt:lpstr>
      <vt:lpstr>Compiled Signed Division Code</vt:lpstr>
      <vt:lpstr>Arithmetic: Basic Rules</vt:lpstr>
      <vt:lpstr>Properties of Unsigned Arithmetic</vt:lpstr>
      <vt:lpstr>Properties of Two’s Comp. Arithmetic</vt:lpstr>
      <vt:lpstr>Reading Byte-Reversed Listings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Dave</cp:lastModifiedBy>
  <cp:revision>114</cp:revision>
  <cp:lastPrinted>2014-08-28T06:23:39Z</cp:lastPrinted>
  <dcterms:created xsi:type="dcterms:W3CDTF">2012-09-04T17:29:26Z</dcterms:created>
  <dcterms:modified xsi:type="dcterms:W3CDTF">2015-08-17T16:01:33Z</dcterms:modified>
</cp:coreProperties>
</file>