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320" y="-104"/>
      </p:cViewPr>
      <p:guideLst>
        <p:guide orient="horz" pos="288"/>
        <p:guide pos="12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3707F831-6E56-C44A-AD49-F0A347EA43C3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6550663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93C42FA1-DD85-DF46-97BF-9BA88EEC4EE2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5920219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297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955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980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143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78809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66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17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632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507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94255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98981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07" name="Text Box 379"/>
          <p:cNvSpPr txBox="1">
            <a:spLocks noChangeArrowheads="1"/>
          </p:cNvSpPr>
          <p:nvPr/>
        </p:nvSpPr>
        <p:spPr bwMode="auto">
          <a:xfrm>
            <a:off x="2044700" y="-39688"/>
            <a:ext cx="3138488" cy="30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Page tables with permission  bits</a:t>
            </a:r>
          </a:p>
        </p:txBody>
      </p:sp>
      <p:sp>
        <p:nvSpPr>
          <p:cNvPr id="48508" name="Text Box 380"/>
          <p:cNvSpPr txBox="1">
            <a:spLocks noChangeArrowheads="1"/>
          </p:cNvSpPr>
          <p:nvPr/>
        </p:nvSpPr>
        <p:spPr bwMode="auto">
          <a:xfrm>
            <a:off x="-63500" y="971550"/>
            <a:ext cx="1073150" cy="30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Process i:</a:t>
            </a:r>
          </a:p>
        </p:txBody>
      </p:sp>
      <p:sp>
        <p:nvSpPr>
          <p:cNvPr id="48511" name="Text Box 383"/>
          <p:cNvSpPr txBox="1">
            <a:spLocks noChangeArrowheads="1"/>
          </p:cNvSpPr>
          <p:nvPr/>
        </p:nvSpPr>
        <p:spPr bwMode="auto">
          <a:xfrm>
            <a:off x="4154488" y="393700"/>
            <a:ext cx="925512" cy="30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Address</a:t>
            </a:r>
          </a:p>
        </p:txBody>
      </p:sp>
      <p:sp>
        <p:nvSpPr>
          <p:cNvPr id="48512" name="Text Box 384"/>
          <p:cNvSpPr txBox="1">
            <a:spLocks noChangeArrowheads="1"/>
          </p:cNvSpPr>
          <p:nvPr/>
        </p:nvSpPr>
        <p:spPr bwMode="auto">
          <a:xfrm>
            <a:off x="2413000" y="393700"/>
            <a:ext cx="742950" cy="30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READ</a:t>
            </a:r>
          </a:p>
        </p:txBody>
      </p:sp>
      <p:sp>
        <p:nvSpPr>
          <p:cNvPr id="48513" name="Text Box 385"/>
          <p:cNvSpPr txBox="1">
            <a:spLocks noChangeArrowheads="1"/>
          </p:cNvSpPr>
          <p:nvPr/>
        </p:nvSpPr>
        <p:spPr bwMode="auto">
          <a:xfrm>
            <a:off x="3175000" y="393700"/>
            <a:ext cx="835025" cy="30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WRITE</a:t>
            </a:r>
          </a:p>
        </p:txBody>
      </p:sp>
      <p:sp>
        <p:nvSpPr>
          <p:cNvPr id="48514" name="Rectangle 386"/>
          <p:cNvSpPr>
            <a:spLocks noChangeArrowheads="1"/>
          </p:cNvSpPr>
          <p:nvPr/>
        </p:nvSpPr>
        <p:spPr bwMode="auto">
          <a:xfrm>
            <a:off x="3860800" y="698500"/>
            <a:ext cx="1524000" cy="3048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r>
              <a:rPr lang="en-US"/>
              <a:t>PP 6</a:t>
            </a:r>
          </a:p>
        </p:txBody>
      </p:sp>
      <p:sp>
        <p:nvSpPr>
          <p:cNvPr id="48516" name="Rectangle 388"/>
          <p:cNvSpPr>
            <a:spLocks noChangeArrowheads="1"/>
          </p:cNvSpPr>
          <p:nvPr/>
        </p:nvSpPr>
        <p:spPr bwMode="auto">
          <a:xfrm>
            <a:off x="2489200" y="698500"/>
            <a:ext cx="685800" cy="3048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r>
              <a:rPr lang="en-US"/>
              <a:t>Yes</a:t>
            </a:r>
          </a:p>
        </p:txBody>
      </p:sp>
      <p:sp>
        <p:nvSpPr>
          <p:cNvPr id="48517" name="Rectangle 389"/>
          <p:cNvSpPr>
            <a:spLocks noChangeArrowheads="1"/>
          </p:cNvSpPr>
          <p:nvPr/>
        </p:nvSpPr>
        <p:spPr bwMode="auto">
          <a:xfrm>
            <a:off x="3175000" y="698500"/>
            <a:ext cx="685800" cy="3048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r>
              <a:rPr lang="en-US"/>
              <a:t>No</a:t>
            </a:r>
          </a:p>
        </p:txBody>
      </p:sp>
      <p:sp>
        <p:nvSpPr>
          <p:cNvPr id="48520" name="Rectangle 392"/>
          <p:cNvSpPr>
            <a:spLocks noChangeArrowheads="1"/>
          </p:cNvSpPr>
          <p:nvPr/>
        </p:nvSpPr>
        <p:spPr bwMode="auto">
          <a:xfrm>
            <a:off x="3860800" y="1003300"/>
            <a:ext cx="1524000" cy="3048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r>
              <a:rPr lang="en-US"/>
              <a:t>PP 4</a:t>
            </a:r>
          </a:p>
        </p:txBody>
      </p:sp>
      <p:sp>
        <p:nvSpPr>
          <p:cNvPr id="48522" name="Rectangle 394"/>
          <p:cNvSpPr>
            <a:spLocks noChangeArrowheads="1"/>
          </p:cNvSpPr>
          <p:nvPr/>
        </p:nvSpPr>
        <p:spPr bwMode="auto">
          <a:xfrm>
            <a:off x="2489200" y="1003300"/>
            <a:ext cx="685800" cy="3048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r>
              <a:rPr lang="en-US"/>
              <a:t>Yes</a:t>
            </a:r>
          </a:p>
        </p:txBody>
      </p:sp>
      <p:sp>
        <p:nvSpPr>
          <p:cNvPr id="48523" name="Rectangle 395"/>
          <p:cNvSpPr>
            <a:spLocks noChangeArrowheads="1"/>
          </p:cNvSpPr>
          <p:nvPr/>
        </p:nvSpPr>
        <p:spPr bwMode="auto">
          <a:xfrm>
            <a:off x="3175000" y="1003300"/>
            <a:ext cx="685800" cy="3048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r>
              <a:rPr lang="en-US"/>
              <a:t>Yes</a:t>
            </a:r>
          </a:p>
        </p:txBody>
      </p:sp>
      <p:sp>
        <p:nvSpPr>
          <p:cNvPr id="48526" name="Rectangle 398"/>
          <p:cNvSpPr>
            <a:spLocks noChangeArrowheads="1"/>
          </p:cNvSpPr>
          <p:nvPr/>
        </p:nvSpPr>
        <p:spPr bwMode="auto">
          <a:xfrm>
            <a:off x="3860800" y="1308100"/>
            <a:ext cx="1524000" cy="3048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r>
              <a:rPr lang="en-US"/>
              <a:t>PP 2</a:t>
            </a:r>
          </a:p>
        </p:txBody>
      </p:sp>
      <p:sp>
        <p:nvSpPr>
          <p:cNvPr id="48528" name="Rectangle 400"/>
          <p:cNvSpPr>
            <a:spLocks noChangeArrowheads="1"/>
          </p:cNvSpPr>
          <p:nvPr/>
        </p:nvSpPr>
        <p:spPr bwMode="auto">
          <a:xfrm>
            <a:off x="2489200" y="1308100"/>
            <a:ext cx="685800" cy="3048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r>
              <a:rPr lang="en-US"/>
              <a:t>Yes</a:t>
            </a:r>
          </a:p>
        </p:txBody>
      </p:sp>
      <p:sp>
        <p:nvSpPr>
          <p:cNvPr id="48533" name="Text Box 405"/>
          <p:cNvSpPr txBox="1">
            <a:spLocks noChangeArrowheads="1"/>
          </p:cNvSpPr>
          <p:nvPr/>
        </p:nvSpPr>
        <p:spPr bwMode="auto">
          <a:xfrm>
            <a:off x="1193800" y="693738"/>
            <a:ext cx="677863" cy="309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VP 0:</a:t>
            </a:r>
          </a:p>
        </p:txBody>
      </p:sp>
      <p:sp>
        <p:nvSpPr>
          <p:cNvPr id="48534" name="Text Box 406"/>
          <p:cNvSpPr txBox="1">
            <a:spLocks noChangeArrowheads="1"/>
          </p:cNvSpPr>
          <p:nvPr/>
        </p:nvSpPr>
        <p:spPr bwMode="auto">
          <a:xfrm>
            <a:off x="1193800" y="998538"/>
            <a:ext cx="677863" cy="309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VP 1:</a:t>
            </a:r>
          </a:p>
        </p:txBody>
      </p:sp>
      <p:sp>
        <p:nvSpPr>
          <p:cNvPr id="48535" name="Text Box 407"/>
          <p:cNvSpPr txBox="1">
            <a:spLocks noChangeArrowheads="1"/>
          </p:cNvSpPr>
          <p:nvPr/>
        </p:nvSpPr>
        <p:spPr bwMode="auto">
          <a:xfrm>
            <a:off x="1193800" y="1303338"/>
            <a:ext cx="677863" cy="309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VP 2:</a:t>
            </a:r>
          </a:p>
        </p:txBody>
      </p:sp>
      <p:sp>
        <p:nvSpPr>
          <p:cNvPr id="48537" name="Rectangle 409"/>
          <p:cNvSpPr>
            <a:spLocks noChangeArrowheads="1"/>
          </p:cNvSpPr>
          <p:nvPr/>
        </p:nvSpPr>
        <p:spPr bwMode="auto">
          <a:xfrm>
            <a:off x="3462338" y="1689100"/>
            <a:ext cx="246062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50000"/>
              </a:lnSpc>
            </a:pPr>
            <a:r>
              <a:rPr lang="en-US"/>
              <a:t>•</a:t>
            </a:r>
          </a:p>
          <a:p>
            <a:pPr>
              <a:lnSpc>
                <a:spcPct val="50000"/>
              </a:lnSpc>
            </a:pPr>
            <a:r>
              <a:rPr lang="en-US"/>
              <a:t>•</a:t>
            </a:r>
          </a:p>
          <a:p>
            <a:pPr>
              <a:lnSpc>
                <a:spcPct val="50000"/>
              </a:lnSpc>
            </a:pPr>
            <a:r>
              <a:rPr lang="en-US"/>
              <a:t>•</a:t>
            </a:r>
          </a:p>
        </p:txBody>
      </p:sp>
      <p:sp>
        <p:nvSpPr>
          <p:cNvPr id="48539" name="Text Box 411"/>
          <p:cNvSpPr txBox="1">
            <a:spLocks noChangeArrowheads="1"/>
          </p:cNvSpPr>
          <p:nvPr/>
        </p:nvSpPr>
        <p:spPr bwMode="auto">
          <a:xfrm>
            <a:off x="-63500" y="3181350"/>
            <a:ext cx="1073150" cy="30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Process j:</a:t>
            </a:r>
          </a:p>
        </p:txBody>
      </p:sp>
      <p:sp>
        <p:nvSpPr>
          <p:cNvPr id="48544" name="Rectangle 416"/>
          <p:cNvSpPr>
            <a:spLocks noChangeArrowheads="1"/>
          </p:cNvSpPr>
          <p:nvPr/>
        </p:nvSpPr>
        <p:spPr bwMode="auto">
          <a:xfrm>
            <a:off x="7265988" y="925513"/>
            <a:ext cx="9144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545" name="Rectangle 417"/>
          <p:cNvSpPr>
            <a:spLocks noChangeArrowheads="1"/>
          </p:cNvSpPr>
          <p:nvPr/>
        </p:nvSpPr>
        <p:spPr bwMode="auto">
          <a:xfrm>
            <a:off x="7265988" y="1154113"/>
            <a:ext cx="9144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546" name="Rectangle 418"/>
          <p:cNvSpPr>
            <a:spLocks noChangeArrowheads="1"/>
          </p:cNvSpPr>
          <p:nvPr/>
        </p:nvSpPr>
        <p:spPr bwMode="auto">
          <a:xfrm>
            <a:off x="7265988" y="1382713"/>
            <a:ext cx="914400" cy="228600"/>
          </a:xfrm>
          <a:prstGeom prst="rect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547" name="Rectangle 419"/>
          <p:cNvSpPr>
            <a:spLocks noChangeArrowheads="1"/>
          </p:cNvSpPr>
          <p:nvPr/>
        </p:nvSpPr>
        <p:spPr bwMode="auto">
          <a:xfrm>
            <a:off x="7265988" y="1611313"/>
            <a:ext cx="9144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548" name="Rectangle 420"/>
          <p:cNvSpPr>
            <a:spLocks noChangeArrowheads="1"/>
          </p:cNvSpPr>
          <p:nvPr/>
        </p:nvSpPr>
        <p:spPr bwMode="auto">
          <a:xfrm>
            <a:off x="7265988" y="1839913"/>
            <a:ext cx="914400" cy="228600"/>
          </a:xfrm>
          <a:prstGeom prst="rect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549" name="Rectangle 421"/>
          <p:cNvSpPr>
            <a:spLocks noChangeArrowheads="1"/>
          </p:cNvSpPr>
          <p:nvPr/>
        </p:nvSpPr>
        <p:spPr bwMode="auto">
          <a:xfrm>
            <a:off x="7265988" y="2297113"/>
            <a:ext cx="914400" cy="228600"/>
          </a:xfrm>
          <a:prstGeom prst="rect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550" name="Rectangle 422"/>
          <p:cNvSpPr>
            <a:spLocks noChangeArrowheads="1"/>
          </p:cNvSpPr>
          <p:nvPr/>
        </p:nvSpPr>
        <p:spPr bwMode="auto">
          <a:xfrm>
            <a:off x="7265988" y="2068513"/>
            <a:ext cx="9144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551" name="Rectangle 423"/>
          <p:cNvSpPr>
            <a:spLocks noChangeArrowheads="1"/>
          </p:cNvSpPr>
          <p:nvPr/>
        </p:nvSpPr>
        <p:spPr bwMode="auto">
          <a:xfrm>
            <a:off x="7265988" y="2525713"/>
            <a:ext cx="9144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552" name="Rectangle 424"/>
          <p:cNvSpPr>
            <a:spLocks noChangeArrowheads="1"/>
          </p:cNvSpPr>
          <p:nvPr/>
        </p:nvSpPr>
        <p:spPr bwMode="auto">
          <a:xfrm>
            <a:off x="7265988" y="2754313"/>
            <a:ext cx="9144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553" name="Rectangle 425"/>
          <p:cNvSpPr>
            <a:spLocks noChangeArrowheads="1"/>
          </p:cNvSpPr>
          <p:nvPr/>
        </p:nvSpPr>
        <p:spPr bwMode="auto">
          <a:xfrm>
            <a:off x="7265988" y="2982913"/>
            <a:ext cx="914400" cy="228600"/>
          </a:xfrm>
          <a:prstGeom prst="rect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554" name="Rectangle 426"/>
          <p:cNvSpPr>
            <a:spLocks noChangeArrowheads="1"/>
          </p:cNvSpPr>
          <p:nvPr/>
        </p:nvSpPr>
        <p:spPr bwMode="auto">
          <a:xfrm>
            <a:off x="7265988" y="3211513"/>
            <a:ext cx="9144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556" name="Rectangle 428"/>
          <p:cNvSpPr>
            <a:spLocks noChangeArrowheads="1"/>
          </p:cNvSpPr>
          <p:nvPr/>
        </p:nvSpPr>
        <p:spPr bwMode="auto">
          <a:xfrm>
            <a:off x="7265988" y="3440113"/>
            <a:ext cx="914400" cy="228600"/>
          </a:xfrm>
          <a:prstGeom prst="rect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557" name="Text Box 429"/>
          <p:cNvSpPr txBox="1">
            <a:spLocks noChangeArrowheads="1"/>
          </p:cNvSpPr>
          <p:nvPr/>
        </p:nvSpPr>
        <p:spPr bwMode="auto">
          <a:xfrm>
            <a:off x="8180388" y="920750"/>
            <a:ext cx="620712" cy="30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PP 0</a:t>
            </a:r>
          </a:p>
        </p:txBody>
      </p:sp>
      <p:sp>
        <p:nvSpPr>
          <p:cNvPr id="48560" name="Text Box 432"/>
          <p:cNvSpPr txBox="1">
            <a:spLocks noChangeArrowheads="1"/>
          </p:cNvSpPr>
          <p:nvPr/>
        </p:nvSpPr>
        <p:spPr bwMode="auto">
          <a:xfrm>
            <a:off x="6834188" y="392113"/>
            <a:ext cx="1727200" cy="309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Physical memory</a:t>
            </a:r>
          </a:p>
        </p:txBody>
      </p:sp>
      <p:sp>
        <p:nvSpPr>
          <p:cNvPr id="48598" name="Rectangle 470"/>
          <p:cNvSpPr>
            <a:spLocks noChangeArrowheads="1"/>
          </p:cNvSpPr>
          <p:nvPr/>
        </p:nvSpPr>
        <p:spPr bwMode="auto">
          <a:xfrm>
            <a:off x="3175000" y="1308100"/>
            <a:ext cx="685800" cy="3048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r>
              <a:rPr lang="en-US"/>
              <a:t>Yes</a:t>
            </a:r>
          </a:p>
        </p:txBody>
      </p:sp>
      <p:sp>
        <p:nvSpPr>
          <p:cNvPr id="48599" name="Rectangle 471"/>
          <p:cNvSpPr>
            <a:spLocks noChangeArrowheads="1"/>
          </p:cNvSpPr>
          <p:nvPr/>
        </p:nvSpPr>
        <p:spPr bwMode="auto">
          <a:xfrm>
            <a:off x="7621588" y="3744913"/>
            <a:ext cx="246062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50000"/>
              </a:lnSpc>
            </a:pPr>
            <a:r>
              <a:rPr lang="en-US"/>
              <a:t>•</a:t>
            </a:r>
          </a:p>
          <a:p>
            <a:pPr>
              <a:lnSpc>
                <a:spcPct val="50000"/>
              </a:lnSpc>
            </a:pPr>
            <a:r>
              <a:rPr lang="en-US"/>
              <a:t>•</a:t>
            </a:r>
          </a:p>
          <a:p>
            <a:pPr>
              <a:lnSpc>
                <a:spcPct val="50000"/>
              </a:lnSpc>
            </a:pPr>
            <a:r>
              <a:rPr lang="en-US"/>
              <a:t>•</a:t>
            </a:r>
          </a:p>
        </p:txBody>
      </p:sp>
      <p:sp>
        <p:nvSpPr>
          <p:cNvPr id="48561" name="Line 433"/>
          <p:cNvSpPr>
            <a:spLocks noChangeShapeType="1"/>
          </p:cNvSpPr>
          <p:nvPr/>
        </p:nvSpPr>
        <p:spPr bwMode="auto">
          <a:xfrm>
            <a:off x="5092700" y="838200"/>
            <a:ext cx="2146300" cy="1511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601" name="Oval 473"/>
          <p:cNvSpPr>
            <a:spLocks noChangeArrowheads="1"/>
          </p:cNvSpPr>
          <p:nvPr/>
        </p:nvSpPr>
        <p:spPr bwMode="auto">
          <a:xfrm>
            <a:off x="5067300" y="8001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04" name="Text Box 476"/>
          <p:cNvSpPr txBox="1">
            <a:spLocks noChangeArrowheads="1"/>
          </p:cNvSpPr>
          <p:nvPr/>
        </p:nvSpPr>
        <p:spPr bwMode="auto">
          <a:xfrm>
            <a:off x="8180388" y="1835150"/>
            <a:ext cx="620712" cy="30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PP 4</a:t>
            </a:r>
          </a:p>
        </p:txBody>
      </p:sp>
      <p:sp>
        <p:nvSpPr>
          <p:cNvPr id="48605" name="Text Box 477"/>
          <p:cNvSpPr txBox="1">
            <a:spLocks noChangeArrowheads="1"/>
          </p:cNvSpPr>
          <p:nvPr/>
        </p:nvSpPr>
        <p:spPr bwMode="auto">
          <a:xfrm>
            <a:off x="8180388" y="2297113"/>
            <a:ext cx="620712" cy="309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PP 6</a:t>
            </a:r>
          </a:p>
        </p:txBody>
      </p:sp>
      <p:sp>
        <p:nvSpPr>
          <p:cNvPr id="48606" name="Text Box 478"/>
          <p:cNvSpPr txBox="1">
            <a:spLocks noChangeArrowheads="1"/>
          </p:cNvSpPr>
          <p:nvPr/>
        </p:nvSpPr>
        <p:spPr bwMode="auto">
          <a:xfrm>
            <a:off x="8180388" y="2978150"/>
            <a:ext cx="620712" cy="30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PP 9</a:t>
            </a:r>
          </a:p>
        </p:txBody>
      </p:sp>
      <p:sp>
        <p:nvSpPr>
          <p:cNvPr id="48607" name="Text Box 479"/>
          <p:cNvSpPr txBox="1">
            <a:spLocks noChangeArrowheads="1"/>
          </p:cNvSpPr>
          <p:nvPr/>
        </p:nvSpPr>
        <p:spPr bwMode="auto">
          <a:xfrm>
            <a:off x="1835150" y="393700"/>
            <a:ext cx="596900" cy="30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SUP</a:t>
            </a:r>
          </a:p>
        </p:txBody>
      </p:sp>
      <p:sp>
        <p:nvSpPr>
          <p:cNvPr id="48608" name="Rectangle 480"/>
          <p:cNvSpPr>
            <a:spLocks noChangeArrowheads="1"/>
          </p:cNvSpPr>
          <p:nvPr/>
        </p:nvSpPr>
        <p:spPr bwMode="auto">
          <a:xfrm>
            <a:off x="1800225" y="698500"/>
            <a:ext cx="685800" cy="3048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r>
              <a:rPr lang="en-US"/>
              <a:t>No</a:t>
            </a:r>
          </a:p>
        </p:txBody>
      </p:sp>
      <p:sp>
        <p:nvSpPr>
          <p:cNvPr id="48609" name="Rectangle 481"/>
          <p:cNvSpPr>
            <a:spLocks noChangeArrowheads="1"/>
          </p:cNvSpPr>
          <p:nvPr/>
        </p:nvSpPr>
        <p:spPr bwMode="auto">
          <a:xfrm>
            <a:off x="1800225" y="1003300"/>
            <a:ext cx="685800" cy="3048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r>
              <a:rPr lang="en-US"/>
              <a:t>No</a:t>
            </a:r>
          </a:p>
        </p:txBody>
      </p:sp>
      <p:sp>
        <p:nvSpPr>
          <p:cNvPr id="48610" name="Rectangle 482"/>
          <p:cNvSpPr>
            <a:spLocks noChangeArrowheads="1"/>
          </p:cNvSpPr>
          <p:nvPr/>
        </p:nvSpPr>
        <p:spPr bwMode="auto">
          <a:xfrm>
            <a:off x="1800225" y="1308100"/>
            <a:ext cx="685800" cy="3048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r>
              <a:rPr lang="en-US"/>
              <a:t>Yes</a:t>
            </a:r>
          </a:p>
        </p:txBody>
      </p:sp>
      <p:sp>
        <p:nvSpPr>
          <p:cNvPr id="48611" name="Text Box 483"/>
          <p:cNvSpPr txBox="1">
            <a:spLocks noChangeArrowheads="1"/>
          </p:cNvSpPr>
          <p:nvPr/>
        </p:nvSpPr>
        <p:spPr bwMode="auto">
          <a:xfrm>
            <a:off x="4157663" y="2601913"/>
            <a:ext cx="925512" cy="309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Address</a:t>
            </a:r>
          </a:p>
        </p:txBody>
      </p:sp>
      <p:sp>
        <p:nvSpPr>
          <p:cNvPr id="48612" name="Text Box 484"/>
          <p:cNvSpPr txBox="1">
            <a:spLocks noChangeArrowheads="1"/>
          </p:cNvSpPr>
          <p:nvPr/>
        </p:nvSpPr>
        <p:spPr bwMode="auto">
          <a:xfrm>
            <a:off x="2416175" y="2601913"/>
            <a:ext cx="742950" cy="309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READ</a:t>
            </a:r>
          </a:p>
        </p:txBody>
      </p:sp>
      <p:sp>
        <p:nvSpPr>
          <p:cNvPr id="48613" name="Text Box 485"/>
          <p:cNvSpPr txBox="1">
            <a:spLocks noChangeArrowheads="1"/>
          </p:cNvSpPr>
          <p:nvPr/>
        </p:nvSpPr>
        <p:spPr bwMode="auto">
          <a:xfrm>
            <a:off x="3178175" y="2601913"/>
            <a:ext cx="835025" cy="309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WRITE</a:t>
            </a:r>
          </a:p>
        </p:txBody>
      </p:sp>
      <p:sp>
        <p:nvSpPr>
          <p:cNvPr id="48614" name="Rectangle 486"/>
          <p:cNvSpPr>
            <a:spLocks noChangeArrowheads="1"/>
          </p:cNvSpPr>
          <p:nvPr/>
        </p:nvSpPr>
        <p:spPr bwMode="auto">
          <a:xfrm>
            <a:off x="3863975" y="2906713"/>
            <a:ext cx="1524000" cy="3048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r>
              <a:rPr lang="en-US"/>
              <a:t>PP 9</a:t>
            </a:r>
          </a:p>
        </p:txBody>
      </p:sp>
      <p:sp>
        <p:nvSpPr>
          <p:cNvPr id="48615" name="Rectangle 487"/>
          <p:cNvSpPr>
            <a:spLocks noChangeArrowheads="1"/>
          </p:cNvSpPr>
          <p:nvPr/>
        </p:nvSpPr>
        <p:spPr bwMode="auto">
          <a:xfrm>
            <a:off x="2492375" y="2906713"/>
            <a:ext cx="685800" cy="3048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r>
              <a:rPr lang="en-US"/>
              <a:t>Yes</a:t>
            </a:r>
          </a:p>
        </p:txBody>
      </p:sp>
      <p:sp>
        <p:nvSpPr>
          <p:cNvPr id="48616" name="Rectangle 488"/>
          <p:cNvSpPr>
            <a:spLocks noChangeArrowheads="1"/>
          </p:cNvSpPr>
          <p:nvPr/>
        </p:nvSpPr>
        <p:spPr bwMode="auto">
          <a:xfrm>
            <a:off x="3178175" y="2906713"/>
            <a:ext cx="685800" cy="3048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r>
              <a:rPr lang="en-US"/>
              <a:t>No</a:t>
            </a:r>
          </a:p>
        </p:txBody>
      </p:sp>
      <p:sp>
        <p:nvSpPr>
          <p:cNvPr id="48617" name="Rectangle 489"/>
          <p:cNvSpPr>
            <a:spLocks noChangeArrowheads="1"/>
          </p:cNvSpPr>
          <p:nvPr/>
        </p:nvSpPr>
        <p:spPr bwMode="auto">
          <a:xfrm>
            <a:off x="3863975" y="3211513"/>
            <a:ext cx="1524000" cy="3048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r>
              <a:rPr lang="en-US"/>
              <a:t>PP 6</a:t>
            </a:r>
          </a:p>
        </p:txBody>
      </p:sp>
      <p:sp>
        <p:nvSpPr>
          <p:cNvPr id="48618" name="Rectangle 490"/>
          <p:cNvSpPr>
            <a:spLocks noChangeArrowheads="1"/>
          </p:cNvSpPr>
          <p:nvPr/>
        </p:nvSpPr>
        <p:spPr bwMode="auto">
          <a:xfrm>
            <a:off x="2492375" y="3211513"/>
            <a:ext cx="685800" cy="3048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r>
              <a:rPr lang="en-US"/>
              <a:t>Yes</a:t>
            </a:r>
          </a:p>
        </p:txBody>
      </p:sp>
      <p:sp>
        <p:nvSpPr>
          <p:cNvPr id="48619" name="Rectangle 491"/>
          <p:cNvSpPr>
            <a:spLocks noChangeArrowheads="1"/>
          </p:cNvSpPr>
          <p:nvPr/>
        </p:nvSpPr>
        <p:spPr bwMode="auto">
          <a:xfrm>
            <a:off x="3178175" y="3211513"/>
            <a:ext cx="685800" cy="3048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r>
              <a:rPr lang="en-US"/>
              <a:t>Yes</a:t>
            </a:r>
          </a:p>
        </p:txBody>
      </p:sp>
      <p:sp>
        <p:nvSpPr>
          <p:cNvPr id="48620" name="Rectangle 492"/>
          <p:cNvSpPr>
            <a:spLocks noChangeArrowheads="1"/>
          </p:cNvSpPr>
          <p:nvPr/>
        </p:nvSpPr>
        <p:spPr bwMode="auto">
          <a:xfrm>
            <a:off x="3863975" y="3516313"/>
            <a:ext cx="1524000" cy="3048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r>
              <a:rPr lang="en-US"/>
              <a:t>PP 11</a:t>
            </a:r>
          </a:p>
        </p:txBody>
      </p:sp>
      <p:sp>
        <p:nvSpPr>
          <p:cNvPr id="48621" name="Rectangle 493"/>
          <p:cNvSpPr>
            <a:spLocks noChangeArrowheads="1"/>
          </p:cNvSpPr>
          <p:nvPr/>
        </p:nvSpPr>
        <p:spPr bwMode="auto">
          <a:xfrm>
            <a:off x="2492375" y="3516313"/>
            <a:ext cx="685800" cy="3048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r>
              <a:rPr lang="en-US"/>
              <a:t>Yes</a:t>
            </a:r>
          </a:p>
        </p:txBody>
      </p:sp>
      <p:sp>
        <p:nvSpPr>
          <p:cNvPr id="48622" name="Rectangle 494"/>
          <p:cNvSpPr>
            <a:spLocks noChangeArrowheads="1"/>
          </p:cNvSpPr>
          <p:nvPr/>
        </p:nvSpPr>
        <p:spPr bwMode="auto">
          <a:xfrm>
            <a:off x="3465513" y="3897313"/>
            <a:ext cx="246062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50000"/>
              </a:lnSpc>
            </a:pPr>
            <a:r>
              <a:rPr lang="en-US"/>
              <a:t>•</a:t>
            </a:r>
          </a:p>
          <a:p>
            <a:pPr>
              <a:lnSpc>
                <a:spcPct val="50000"/>
              </a:lnSpc>
            </a:pPr>
            <a:r>
              <a:rPr lang="en-US"/>
              <a:t>•</a:t>
            </a:r>
          </a:p>
          <a:p>
            <a:pPr>
              <a:lnSpc>
                <a:spcPct val="50000"/>
              </a:lnSpc>
            </a:pPr>
            <a:r>
              <a:rPr lang="en-US"/>
              <a:t>•</a:t>
            </a:r>
          </a:p>
        </p:txBody>
      </p:sp>
      <p:sp>
        <p:nvSpPr>
          <p:cNvPr id="48623" name="Rectangle 495"/>
          <p:cNvSpPr>
            <a:spLocks noChangeArrowheads="1"/>
          </p:cNvSpPr>
          <p:nvPr/>
        </p:nvSpPr>
        <p:spPr bwMode="auto">
          <a:xfrm>
            <a:off x="3178175" y="3516313"/>
            <a:ext cx="685800" cy="3048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r>
              <a:rPr lang="en-US"/>
              <a:t>Yes</a:t>
            </a:r>
          </a:p>
        </p:txBody>
      </p:sp>
      <p:sp>
        <p:nvSpPr>
          <p:cNvPr id="48624" name="Text Box 496"/>
          <p:cNvSpPr txBox="1">
            <a:spLocks noChangeArrowheads="1"/>
          </p:cNvSpPr>
          <p:nvPr/>
        </p:nvSpPr>
        <p:spPr bwMode="auto">
          <a:xfrm>
            <a:off x="1838325" y="2601913"/>
            <a:ext cx="596900" cy="309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SUP</a:t>
            </a:r>
          </a:p>
        </p:txBody>
      </p:sp>
      <p:sp>
        <p:nvSpPr>
          <p:cNvPr id="48625" name="Rectangle 497"/>
          <p:cNvSpPr>
            <a:spLocks noChangeArrowheads="1"/>
          </p:cNvSpPr>
          <p:nvPr/>
        </p:nvSpPr>
        <p:spPr bwMode="auto">
          <a:xfrm>
            <a:off x="1803400" y="2906713"/>
            <a:ext cx="685800" cy="3048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r>
              <a:rPr lang="en-US"/>
              <a:t>No</a:t>
            </a:r>
          </a:p>
        </p:txBody>
      </p:sp>
      <p:sp>
        <p:nvSpPr>
          <p:cNvPr id="48626" name="Rectangle 498"/>
          <p:cNvSpPr>
            <a:spLocks noChangeArrowheads="1"/>
          </p:cNvSpPr>
          <p:nvPr/>
        </p:nvSpPr>
        <p:spPr bwMode="auto">
          <a:xfrm>
            <a:off x="1803400" y="3211513"/>
            <a:ext cx="685800" cy="3048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r>
              <a:rPr lang="en-US"/>
              <a:t>Yes</a:t>
            </a:r>
          </a:p>
        </p:txBody>
      </p:sp>
      <p:sp>
        <p:nvSpPr>
          <p:cNvPr id="48627" name="Rectangle 499"/>
          <p:cNvSpPr>
            <a:spLocks noChangeArrowheads="1"/>
          </p:cNvSpPr>
          <p:nvPr/>
        </p:nvSpPr>
        <p:spPr bwMode="auto">
          <a:xfrm>
            <a:off x="1803400" y="3516313"/>
            <a:ext cx="685800" cy="3048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r>
              <a:rPr lang="en-US"/>
              <a:t>No</a:t>
            </a:r>
          </a:p>
        </p:txBody>
      </p:sp>
      <p:sp>
        <p:nvSpPr>
          <p:cNvPr id="48628" name="Text Box 500"/>
          <p:cNvSpPr txBox="1">
            <a:spLocks noChangeArrowheads="1"/>
          </p:cNvSpPr>
          <p:nvPr/>
        </p:nvSpPr>
        <p:spPr bwMode="auto">
          <a:xfrm>
            <a:off x="1193800" y="2908300"/>
            <a:ext cx="677863" cy="30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VP 0:</a:t>
            </a:r>
          </a:p>
        </p:txBody>
      </p:sp>
      <p:sp>
        <p:nvSpPr>
          <p:cNvPr id="48629" name="Text Box 501"/>
          <p:cNvSpPr txBox="1">
            <a:spLocks noChangeArrowheads="1"/>
          </p:cNvSpPr>
          <p:nvPr/>
        </p:nvSpPr>
        <p:spPr bwMode="auto">
          <a:xfrm>
            <a:off x="1193800" y="3213100"/>
            <a:ext cx="677863" cy="30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VP 1:</a:t>
            </a:r>
          </a:p>
        </p:txBody>
      </p:sp>
      <p:sp>
        <p:nvSpPr>
          <p:cNvPr id="48630" name="Text Box 502"/>
          <p:cNvSpPr txBox="1">
            <a:spLocks noChangeArrowheads="1"/>
          </p:cNvSpPr>
          <p:nvPr/>
        </p:nvSpPr>
        <p:spPr bwMode="auto">
          <a:xfrm>
            <a:off x="1193800" y="3517900"/>
            <a:ext cx="677863" cy="30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VP 2:</a:t>
            </a:r>
          </a:p>
        </p:txBody>
      </p:sp>
      <p:sp>
        <p:nvSpPr>
          <p:cNvPr id="48634" name="Line 506"/>
          <p:cNvSpPr>
            <a:spLocks noChangeShapeType="1"/>
          </p:cNvSpPr>
          <p:nvPr/>
        </p:nvSpPr>
        <p:spPr bwMode="auto">
          <a:xfrm>
            <a:off x="5099050" y="1143000"/>
            <a:ext cx="2114550" cy="787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635" name="Oval 507"/>
          <p:cNvSpPr>
            <a:spLocks noChangeArrowheads="1"/>
          </p:cNvSpPr>
          <p:nvPr/>
        </p:nvSpPr>
        <p:spPr bwMode="auto">
          <a:xfrm>
            <a:off x="5067300" y="11049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37" name="Line 509"/>
          <p:cNvSpPr>
            <a:spLocks noChangeShapeType="1"/>
          </p:cNvSpPr>
          <p:nvPr/>
        </p:nvSpPr>
        <p:spPr bwMode="auto">
          <a:xfrm flipV="1">
            <a:off x="5086350" y="1485900"/>
            <a:ext cx="2190750" cy="190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638" name="Oval 510"/>
          <p:cNvSpPr>
            <a:spLocks noChangeArrowheads="1"/>
          </p:cNvSpPr>
          <p:nvPr/>
        </p:nvSpPr>
        <p:spPr bwMode="auto">
          <a:xfrm>
            <a:off x="5067300" y="14605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40" name="Line 512"/>
          <p:cNvSpPr>
            <a:spLocks noChangeShapeType="1"/>
          </p:cNvSpPr>
          <p:nvPr/>
        </p:nvSpPr>
        <p:spPr bwMode="auto">
          <a:xfrm>
            <a:off x="5099050" y="3105150"/>
            <a:ext cx="2190750" cy="63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641" name="Oval 513"/>
          <p:cNvSpPr>
            <a:spLocks noChangeArrowheads="1"/>
          </p:cNvSpPr>
          <p:nvPr/>
        </p:nvSpPr>
        <p:spPr bwMode="auto">
          <a:xfrm>
            <a:off x="5067300" y="30607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43" name="Line 515"/>
          <p:cNvSpPr>
            <a:spLocks noChangeShapeType="1"/>
          </p:cNvSpPr>
          <p:nvPr/>
        </p:nvSpPr>
        <p:spPr bwMode="auto">
          <a:xfrm flipV="1">
            <a:off x="5118100" y="2438400"/>
            <a:ext cx="2146300" cy="9461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644" name="Oval 516"/>
          <p:cNvSpPr>
            <a:spLocks noChangeArrowheads="1"/>
          </p:cNvSpPr>
          <p:nvPr/>
        </p:nvSpPr>
        <p:spPr bwMode="auto">
          <a:xfrm>
            <a:off x="5067300" y="33655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46" name="Line 518"/>
          <p:cNvSpPr>
            <a:spLocks noChangeShapeType="1"/>
          </p:cNvSpPr>
          <p:nvPr/>
        </p:nvSpPr>
        <p:spPr bwMode="auto">
          <a:xfrm flipV="1">
            <a:off x="5118100" y="3568700"/>
            <a:ext cx="2108200" cy="1333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647" name="Oval 519"/>
          <p:cNvSpPr>
            <a:spLocks noChangeArrowheads="1"/>
          </p:cNvSpPr>
          <p:nvPr/>
        </p:nvSpPr>
        <p:spPr bwMode="auto">
          <a:xfrm>
            <a:off x="5067300" y="36703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48" name="Text Box 520"/>
          <p:cNvSpPr txBox="1">
            <a:spLocks noChangeArrowheads="1"/>
          </p:cNvSpPr>
          <p:nvPr/>
        </p:nvSpPr>
        <p:spPr bwMode="auto">
          <a:xfrm>
            <a:off x="8180388" y="1382713"/>
            <a:ext cx="620712" cy="309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PP 2</a:t>
            </a:r>
          </a:p>
        </p:txBody>
      </p:sp>
      <p:sp>
        <p:nvSpPr>
          <p:cNvPr id="48649" name="Text Box 521"/>
          <p:cNvSpPr txBox="1">
            <a:spLocks noChangeArrowheads="1"/>
          </p:cNvSpPr>
          <p:nvPr/>
        </p:nvSpPr>
        <p:spPr bwMode="auto">
          <a:xfrm>
            <a:off x="8191500" y="3435350"/>
            <a:ext cx="733425" cy="30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PP 11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20819</TotalTime>
  <Pages>20</Pages>
  <Words>90</Words>
  <Application>Microsoft Macintosh PowerPoint</Application>
  <PresentationFormat>Letter Paper (8.5x11 in)</PresentationFormat>
  <Paragraphs>57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</vt:lpstr>
      <vt:lpstr>Helvetica</vt:lpstr>
      <vt:lpstr>Century Gothic</vt:lpstr>
      <vt:lpstr>Times New Roman</vt:lpstr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317</cp:revision>
  <cp:lastPrinted>2000-08-09T21:59:58Z</cp:lastPrinted>
  <dcterms:created xsi:type="dcterms:W3CDTF">1998-08-11T09:18:51Z</dcterms:created>
  <dcterms:modified xsi:type="dcterms:W3CDTF">2014-08-05T14:48:22Z</dcterms:modified>
</cp:coreProperties>
</file>