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6" r:id="rId2"/>
  </p:sldIdLst>
  <p:sldSz cx="9144000" cy="6858000" type="letter"/>
  <p:notesSz cx="6831013" cy="9396413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Helvetica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AEAEA"/>
    <a:srgbClr val="DDDDDD"/>
    <a:srgbClr val="000004"/>
    <a:srgbClr val="00048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032" y="-40"/>
      </p:cViewPr>
      <p:guideLst>
        <p:guide orient="horz" pos="1104"/>
        <p:guide pos="571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3040063" y="8951913"/>
            <a:ext cx="752475" cy="26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/>
              <a:t>Page </a:t>
            </a:r>
            <a:fld id="{C9D857FA-DF72-3847-84A8-129FF206C618}" type="slidenum">
              <a:rPr lang="en-US" sz="1200"/>
              <a:pPr defTabSz="882650">
                <a:lnSpc>
                  <a:spcPct val="90000"/>
                </a:lnSpc>
              </a:pPr>
              <a:t>‹#›</a:t>
            </a:fld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5105784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462463"/>
            <a:ext cx="5008563" cy="422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980" tIns="45183" rIns="91980" bIns="451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016250" y="8951913"/>
            <a:ext cx="798513" cy="263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88753" tIns="45183" rIns="88753" bIns="45183">
            <a:spAutoFit/>
          </a:bodyPr>
          <a:lstStyle/>
          <a:p>
            <a:pPr defTabSz="882650">
              <a:lnSpc>
                <a:spcPct val="90000"/>
              </a:lnSpc>
            </a:pPr>
            <a:r>
              <a:rPr lang="en-US" sz="1200">
                <a:latin typeface="Century Gothic" charset="0"/>
              </a:rPr>
              <a:t>Page </a:t>
            </a:r>
            <a:fld id="{D0E63387-6FC4-CF4C-B688-5735C6F22A08}" type="slidenum">
              <a:rPr lang="en-US" sz="1200">
                <a:latin typeface="Century Gothic" charset="0"/>
              </a:rPr>
              <a:pPr defTabSz="882650">
                <a:lnSpc>
                  <a:spcPct val="90000"/>
                </a:lnSpc>
              </a:pPr>
              <a:t>‹#›</a:t>
            </a:fld>
            <a:endParaRPr lang="en-US" sz="1200">
              <a:latin typeface="Century Gothic" charset="0"/>
            </a:endParaRP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6325" y="711200"/>
            <a:ext cx="4679950" cy="3509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  <p:extLst>
      <p:ext uri="{BB962C8B-B14F-4D97-AF65-F5344CB8AC3E}">
        <p14:creationId xmlns:p14="http://schemas.microsoft.com/office/powerpoint/2010/main" val="327033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Century Gothic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020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409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979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072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4934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357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916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347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5585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628939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9762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2pPr>
      <a:lvl3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3pPr>
      <a:lvl4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4pPr>
      <a:lvl5pPr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5pPr>
      <a:lvl6pPr marL="4572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6pPr>
      <a:lvl7pPr marL="9144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7pPr>
      <a:lvl8pPr marL="13716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8pPr>
      <a:lvl9pPr marL="1828800" algn="ctr" rtl="0" eaLnBrk="0" fontAlgn="base" hangingPunct="0">
        <a:lnSpc>
          <a:spcPct val="95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Helvetica" charset="0"/>
          <a:ea typeface="ＭＳ Ｐゴシック" charset="0"/>
        </a:defRPr>
      </a:lvl9pPr>
    </p:titleStyle>
    <p:bodyStyle>
      <a:lvl1pPr marL="223838" indent="-22383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defRPr sz="2400" b="1">
          <a:solidFill>
            <a:schemeClr val="tx2"/>
          </a:solidFill>
          <a:latin typeface="+mn-lt"/>
          <a:ea typeface="+mn-ea"/>
          <a:cs typeface="+mn-cs"/>
        </a:defRPr>
      </a:lvl1pPr>
      <a:lvl2pPr marL="560388" indent="-22225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b="1">
          <a:solidFill>
            <a:schemeClr val="tx1"/>
          </a:solidFill>
          <a:latin typeface="+mn-lt"/>
          <a:ea typeface="+mn-ea"/>
        </a:defRPr>
      </a:lvl2pPr>
      <a:lvl3pPr marL="839788" indent="-165100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2"/>
          </a:solidFill>
          <a:latin typeface="+mn-lt"/>
          <a:ea typeface="+mn-ea"/>
        </a:defRPr>
      </a:lvl3pPr>
      <a:lvl4pPr marL="1120775" indent="-166688" algn="l" defTabSz="895350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+mn-ea"/>
        </a:defRPr>
      </a:lvl4pPr>
      <a:lvl5pPr marL="19605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5pPr>
      <a:lvl6pPr marL="24177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6pPr>
      <a:lvl7pPr marL="28749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7pPr>
      <a:lvl8pPr marL="33321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8pPr>
      <a:lvl9pPr marL="3789363" indent="-168275" algn="l" defTabSz="895350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Times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07" name="Rectangle 379"/>
          <p:cNvSpPr>
            <a:spLocks noChangeArrowheads="1"/>
          </p:cNvSpPr>
          <p:nvPr/>
        </p:nvSpPr>
        <p:spPr bwMode="auto">
          <a:xfrm>
            <a:off x="2127250" y="33972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08" name="Text Box 380"/>
          <p:cNvSpPr txBox="1">
            <a:spLocks noChangeArrowheads="1"/>
          </p:cNvSpPr>
          <p:nvPr/>
        </p:nvSpPr>
        <p:spPr bwMode="auto">
          <a:xfrm>
            <a:off x="1905000" y="3962400"/>
            <a:ext cx="8382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Shared</a:t>
            </a:r>
          </a:p>
          <a:p>
            <a:r>
              <a:rPr lang="en-US"/>
              <a:t>object</a:t>
            </a:r>
          </a:p>
        </p:txBody>
      </p:sp>
      <p:sp>
        <p:nvSpPr>
          <p:cNvPr id="48510" name="Rectangle 382"/>
          <p:cNvSpPr>
            <a:spLocks noChangeArrowheads="1"/>
          </p:cNvSpPr>
          <p:nvPr/>
        </p:nvSpPr>
        <p:spPr bwMode="auto">
          <a:xfrm>
            <a:off x="2127250" y="577850"/>
            <a:ext cx="3810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1" name="Text Box 383"/>
          <p:cNvSpPr txBox="1">
            <a:spLocks noChangeArrowheads="1"/>
          </p:cNvSpPr>
          <p:nvPr/>
        </p:nvSpPr>
        <p:spPr bwMode="auto">
          <a:xfrm>
            <a:off x="1874838" y="-31750"/>
            <a:ext cx="938212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Physical</a:t>
            </a:r>
          </a:p>
          <a:p>
            <a:r>
              <a:rPr lang="en-US"/>
              <a:t>memory</a:t>
            </a:r>
          </a:p>
        </p:txBody>
      </p:sp>
      <p:sp>
        <p:nvSpPr>
          <p:cNvPr id="48513" name="Rectangle 385"/>
          <p:cNvSpPr>
            <a:spLocks noChangeArrowheads="1"/>
          </p:cNvSpPr>
          <p:nvPr/>
        </p:nvSpPr>
        <p:spPr bwMode="auto">
          <a:xfrm>
            <a:off x="4508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4" name="Rectangle 386"/>
          <p:cNvSpPr>
            <a:spLocks noChangeArrowheads="1"/>
          </p:cNvSpPr>
          <p:nvPr/>
        </p:nvSpPr>
        <p:spPr bwMode="auto">
          <a:xfrm>
            <a:off x="3803650" y="577850"/>
            <a:ext cx="381000" cy="33528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6" name="Rectangle 388"/>
          <p:cNvSpPr>
            <a:spLocks noChangeArrowheads="1"/>
          </p:cNvSpPr>
          <p:nvPr/>
        </p:nvSpPr>
        <p:spPr bwMode="auto">
          <a:xfrm>
            <a:off x="2127250" y="7302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7" name="Rectangle 389"/>
          <p:cNvSpPr>
            <a:spLocks noChangeArrowheads="1"/>
          </p:cNvSpPr>
          <p:nvPr/>
        </p:nvSpPr>
        <p:spPr bwMode="auto">
          <a:xfrm>
            <a:off x="450850" y="118745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8" name="Rectangle 390"/>
          <p:cNvSpPr>
            <a:spLocks noChangeArrowheads="1"/>
          </p:cNvSpPr>
          <p:nvPr/>
        </p:nvSpPr>
        <p:spPr bwMode="auto">
          <a:xfrm>
            <a:off x="3803650" y="1600200"/>
            <a:ext cx="381000" cy="533400"/>
          </a:xfrm>
          <a:prstGeom prst="rect">
            <a:avLst/>
          </a:prstGeom>
          <a:solidFill>
            <a:srgbClr val="C0C0C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19" name="Line 391"/>
          <p:cNvSpPr>
            <a:spLocks noChangeShapeType="1"/>
          </p:cNvSpPr>
          <p:nvPr/>
        </p:nvSpPr>
        <p:spPr bwMode="auto">
          <a:xfrm flipH="1" flipV="1">
            <a:off x="831850" y="11874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0" name="Line 392"/>
          <p:cNvSpPr>
            <a:spLocks noChangeShapeType="1"/>
          </p:cNvSpPr>
          <p:nvPr/>
        </p:nvSpPr>
        <p:spPr bwMode="auto">
          <a:xfrm flipH="1" flipV="1">
            <a:off x="831850" y="1720850"/>
            <a:ext cx="1295400" cy="2209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1" name="Line 393"/>
          <p:cNvSpPr>
            <a:spLocks noChangeShapeType="1"/>
          </p:cNvSpPr>
          <p:nvPr/>
        </p:nvSpPr>
        <p:spPr bwMode="auto">
          <a:xfrm flipV="1">
            <a:off x="2508250" y="1600200"/>
            <a:ext cx="1225550" cy="17970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2" name="Line 394"/>
          <p:cNvSpPr>
            <a:spLocks noChangeShapeType="1"/>
          </p:cNvSpPr>
          <p:nvPr/>
        </p:nvSpPr>
        <p:spPr bwMode="auto">
          <a:xfrm flipV="1">
            <a:off x="2508250" y="2133600"/>
            <a:ext cx="1301750" cy="17970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4" name="Line 396"/>
          <p:cNvSpPr>
            <a:spLocks noChangeShapeType="1"/>
          </p:cNvSpPr>
          <p:nvPr/>
        </p:nvSpPr>
        <p:spPr bwMode="auto">
          <a:xfrm flipV="1">
            <a:off x="831850" y="73025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5" name="Line 397"/>
          <p:cNvSpPr>
            <a:spLocks noChangeShapeType="1"/>
          </p:cNvSpPr>
          <p:nvPr/>
        </p:nvSpPr>
        <p:spPr bwMode="auto">
          <a:xfrm flipV="1">
            <a:off x="831850" y="1263650"/>
            <a:ext cx="1295400" cy="4572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6" name="Line 398"/>
          <p:cNvSpPr>
            <a:spLocks noChangeShapeType="1"/>
          </p:cNvSpPr>
          <p:nvPr/>
        </p:nvSpPr>
        <p:spPr bwMode="auto">
          <a:xfrm flipH="1" flipV="1">
            <a:off x="2508250" y="730250"/>
            <a:ext cx="1301750" cy="869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7" name="Line 399"/>
          <p:cNvSpPr>
            <a:spLocks noChangeShapeType="1"/>
          </p:cNvSpPr>
          <p:nvPr/>
        </p:nvSpPr>
        <p:spPr bwMode="auto">
          <a:xfrm flipH="1" flipV="1">
            <a:off x="2508250" y="1263650"/>
            <a:ext cx="1301750" cy="86995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8528" name="Text Box 400"/>
          <p:cNvSpPr txBox="1">
            <a:spLocks noChangeArrowheads="1"/>
          </p:cNvSpPr>
          <p:nvPr/>
        </p:nvSpPr>
        <p:spPr bwMode="auto">
          <a:xfrm>
            <a:off x="-76200" y="-17463"/>
            <a:ext cx="1517650" cy="5810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1</a:t>
            </a:r>
          </a:p>
          <a:p>
            <a:r>
              <a:rPr lang="en-US"/>
              <a:t>virtual memory</a:t>
            </a:r>
          </a:p>
        </p:txBody>
      </p:sp>
      <p:sp>
        <p:nvSpPr>
          <p:cNvPr id="48529" name="Text Box 401"/>
          <p:cNvSpPr txBox="1">
            <a:spLocks noChangeArrowheads="1"/>
          </p:cNvSpPr>
          <p:nvPr/>
        </p:nvSpPr>
        <p:spPr bwMode="auto">
          <a:xfrm>
            <a:off x="3276600" y="-31750"/>
            <a:ext cx="15176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/>
              <a:t>Process 2</a:t>
            </a:r>
          </a:p>
          <a:p>
            <a:r>
              <a:rPr lang="en-US"/>
              <a:t>virtual memory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icrosoft Office 98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474747"/>
      </a:accent1>
      <a:accent2>
        <a:srgbClr val="DADADA"/>
      </a:accent2>
      <a:accent3>
        <a:srgbClr val="FFFFFF"/>
      </a:accent3>
      <a:accent4>
        <a:srgbClr val="000000"/>
      </a:accent4>
      <a:accent5>
        <a:srgbClr val="B1B1B1"/>
      </a:accent5>
      <a:accent6>
        <a:srgbClr val="C5C5C5"/>
      </a:accent6>
      <a:hlink>
        <a:srgbClr val="000000"/>
      </a:hlink>
      <a:folHlink>
        <a:srgbClr val="919191"/>
      </a:folHlink>
    </a:clrScheme>
    <a:fontScheme name="Microsoft Office 98">
      <a:majorFont>
        <a:latin typeface="Helvetica"/>
        <a:ea typeface="ＭＳ Ｐゴシック"/>
        <a:cs typeface=""/>
      </a:majorFont>
      <a:minorFont>
        <a:latin typeface="Helvetic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bg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Helvetica" charset="0"/>
            <a:ea typeface="ＭＳ Ｐゴシック" charset="0"/>
          </a:defRPr>
        </a:defPPr>
      </a:lstStyle>
    </a:lnDef>
  </a:objectDefaults>
  <a:extraClrSchemeLst>
    <a:extraClrScheme>
      <a:clrScheme name="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icrosoft Office 98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icrosoft Office 98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20556</TotalTime>
  <Pages>20</Pages>
  <Words>12</Words>
  <Application>Microsoft Macintosh PowerPoint</Application>
  <PresentationFormat>Letter Paper (8.5x11 in)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Microsoft Office 98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and running programs</dc:title>
  <dc:subject/>
  <dc:creator>David O'Hallaron</dc:creator>
  <cp:keywords/>
  <dc:description/>
  <cp:lastModifiedBy>Dave</cp:lastModifiedBy>
  <cp:revision>315</cp:revision>
  <cp:lastPrinted>2000-08-23T16:40:47Z</cp:lastPrinted>
  <dcterms:created xsi:type="dcterms:W3CDTF">1998-08-11T09:18:51Z</dcterms:created>
  <dcterms:modified xsi:type="dcterms:W3CDTF">2014-08-05T16:55:47Z</dcterms:modified>
</cp:coreProperties>
</file>