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40" y="-112"/>
      </p:cViewPr>
      <p:guideLst>
        <p:guide orient="horz" pos="3888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2870C7B-834C-214E-B97C-3C3EEC77D1B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313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9286DD9-DF93-6047-A83A-E61233264FC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455744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3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9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9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2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8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9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3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39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766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55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Text Box 379"/>
          <p:cNvSpPr txBox="1">
            <a:spLocks noChangeArrowheads="1"/>
          </p:cNvSpPr>
          <p:nvPr/>
        </p:nvSpPr>
        <p:spPr bwMode="auto">
          <a:xfrm>
            <a:off x="173038" y="-76200"/>
            <a:ext cx="1128712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Level 1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page table</a:t>
            </a:r>
          </a:p>
        </p:txBody>
      </p:sp>
      <p:sp>
        <p:nvSpPr>
          <p:cNvPr id="48512" name="Text Box 384"/>
          <p:cNvSpPr txBox="1">
            <a:spLocks noChangeArrowheads="1"/>
          </p:cNvSpPr>
          <p:nvPr/>
        </p:nvSpPr>
        <p:spPr bwMode="auto">
          <a:xfrm>
            <a:off x="5233988" y="5334000"/>
            <a:ext cx="50958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48513" name="Text Box 385"/>
          <p:cNvSpPr txBox="1">
            <a:spLocks noChangeArrowheads="1"/>
          </p:cNvSpPr>
          <p:nvPr/>
        </p:nvSpPr>
        <p:spPr bwMode="auto">
          <a:xfrm>
            <a:off x="2435225" y="-69850"/>
            <a:ext cx="12303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Level 2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page tables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4852988" y="5969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0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4852988" y="901700"/>
            <a:ext cx="9906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...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4852988" y="12065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1023</a:t>
            </a:r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4852988" y="15113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1024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4852988" y="1816100"/>
            <a:ext cx="9906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...</a:t>
            </a:r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4852988" y="21209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2047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4852988" y="596900"/>
            <a:ext cx="9906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4852988" y="1511300"/>
            <a:ext cx="9906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4852988" y="2425700"/>
            <a:ext cx="990600" cy="1841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Gap</a:t>
            </a:r>
          </a:p>
        </p:txBody>
      </p:sp>
      <p:sp>
        <p:nvSpPr>
          <p:cNvPr id="48557" name="Text Box 429"/>
          <p:cNvSpPr txBox="1">
            <a:spLocks noChangeArrowheads="1"/>
          </p:cNvSpPr>
          <p:nvPr/>
        </p:nvSpPr>
        <p:spPr bwMode="auto">
          <a:xfrm>
            <a:off x="5786438" y="45878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2566988" y="9906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0</a:t>
            </a:r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2566988" y="1295400"/>
            <a:ext cx="9906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...</a:t>
            </a:r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2566988" y="16002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1023</a:t>
            </a:r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2566988" y="990600"/>
            <a:ext cx="9906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2566988" y="23622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0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2566988" y="2667000"/>
            <a:ext cx="9906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...</a:t>
            </a:r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2566988" y="29718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1023</a:t>
            </a:r>
          </a:p>
        </p:txBody>
      </p:sp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2566988" y="2362200"/>
            <a:ext cx="9906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7" name="Rectangle 439"/>
          <p:cNvSpPr>
            <a:spLocks noChangeArrowheads="1"/>
          </p:cNvSpPr>
          <p:nvPr/>
        </p:nvSpPr>
        <p:spPr bwMode="auto">
          <a:xfrm>
            <a:off x="2566988" y="3657600"/>
            <a:ext cx="990600" cy="609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1023 null</a:t>
            </a:r>
          </a:p>
          <a:p>
            <a:r>
              <a:rPr lang="en-US" sz="1400"/>
              <a:t>PTEs</a:t>
            </a:r>
          </a:p>
        </p:txBody>
      </p:sp>
      <p:sp>
        <p:nvSpPr>
          <p:cNvPr id="48568" name="Rectangle 440"/>
          <p:cNvSpPr>
            <a:spLocks noChangeArrowheads="1"/>
          </p:cNvSpPr>
          <p:nvPr/>
        </p:nvSpPr>
        <p:spPr bwMode="auto">
          <a:xfrm>
            <a:off x="2566988" y="42672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1023</a:t>
            </a:r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2566988" y="3657600"/>
            <a:ext cx="9906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1" name="Rectangle 443"/>
          <p:cNvSpPr>
            <a:spLocks noChangeArrowheads="1"/>
          </p:cNvSpPr>
          <p:nvPr/>
        </p:nvSpPr>
        <p:spPr bwMode="auto">
          <a:xfrm>
            <a:off x="4852988" y="4267200"/>
            <a:ext cx="990600" cy="609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1023 </a:t>
            </a:r>
          </a:p>
          <a:p>
            <a:r>
              <a:rPr lang="en-US" sz="1400"/>
              <a:t>unallocated</a:t>
            </a:r>
          </a:p>
          <a:p>
            <a:r>
              <a:rPr lang="en-US" sz="1400"/>
              <a:t>pages</a:t>
            </a:r>
          </a:p>
        </p:txBody>
      </p:sp>
      <p:sp>
        <p:nvSpPr>
          <p:cNvPr id="48572" name="Rectangle 444"/>
          <p:cNvSpPr>
            <a:spLocks noChangeArrowheads="1"/>
          </p:cNvSpPr>
          <p:nvPr/>
        </p:nvSpPr>
        <p:spPr bwMode="auto">
          <a:xfrm>
            <a:off x="4852988" y="4876800"/>
            <a:ext cx="990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9215</a:t>
            </a:r>
          </a:p>
        </p:txBody>
      </p:sp>
      <p:sp>
        <p:nvSpPr>
          <p:cNvPr id="48573" name="Rectangle 445"/>
          <p:cNvSpPr>
            <a:spLocks noChangeArrowheads="1"/>
          </p:cNvSpPr>
          <p:nvPr/>
        </p:nvSpPr>
        <p:spPr bwMode="auto">
          <a:xfrm>
            <a:off x="4852988" y="4267200"/>
            <a:ext cx="9906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4927600" y="-76200"/>
            <a:ext cx="915988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Virtual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memory</a:t>
            </a:r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 flipV="1">
            <a:off x="3557588" y="609600"/>
            <a:ext cx="1295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1" name="Line 453"/>
          <p:cNvSpPr>
            <a:spLocks noChangeShapeType="1"/>
          </p:cNvSpPr>
          <p:nvPr/>
        </p:nvSpPr>
        <p:spPr bwMode="auto">
          <a:xfrm flipV="1">
            <a:off x="3557588" y="1219200"/>
            <a:ext cx="1295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Line 454"/>
          <p:cNvSpPr>
            <a:spLocks noChangeShapeType="1"/>
          </p:cNvSpPr>
          <p:nvPr/>
        </p:nvSpPr>
        <p:spPr bwMode="auto">
          <a:xfrm flipV="1">
            <a:off x="3557588" y="1524000"/>
            <a:ext cx="12954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3" name="Line 455"/>
          <p:cNvSpPr>
            <a:spLocks noChangeShapeType="1"/>
          </p:cNvSpPr>
          <p:nvPr/>
        </p:nvSpPr>
        <p:spPr bwMode="auto">
          <a:xfrm flipV="1">
            <a:off x="3557588" y="2133600"/>
            <a:ext cx="12954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Line 458"/>
          <p:cNvSpPr>
            <a:spLocks noChangeShapeType="1"/>
          </p:cNvSpPr>
          <p:nvPr/>
        </p:nvSpPr>
        <p:spPr bwMode="auto">
          <a:xfrm>
            <a:off x="3557588" y="4419600"/>
            <a:ext cx="1219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Line 472"/>
          <p:cNvSpPr>
            <a:spLocks noChangeShapeType="1"/>
          </p:cNvSpPr>
          <p:nvPr/>
        </p:nvSpPr>
        <p:spPr bwMode="auto">
          <a:xfrm flipV="1">
            <a:off x="1271588" y="990600"/>
            <a:ext cx="1243012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Line 473"/>
          <p:cNvSpPr>
            <a:spLocks noChangeShapeType="1"/>
          </p:cNvSpPr>
          <p:nvPr/>
        </p:nvSpPr>
        <p:spPr bwMode="auto">
          <a:xfrm>
            <a:off x="1271588" y="1524000"/>
            <a:ext cx="1295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2" name="Line 474"/>
          <p:cNvSpPr>
            <a:spLocks noChangeShapeType="1"/>
          </p:cNvSpPr>
          <p:nvPr/>
        </p:nvSpPr>
        <p:spPr bwMode="auto">
          <a:xfrm flipV="1">
            <a:off x="1271588" y="3657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4" name="Rectangle 476"/>
          <p:cNvSpPr>
            <a:spLocks noChangeArrowheads="1"/>
          </p:cNvSpPr>
          <p:nvPr/>
        </p:nvSpPr>
        <p:spPr bwMode="auto">
          <a:xfrm>
            <a:off x="152400" y="3810000"/>
            <a:ext cx="1119188" cy="838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(1K - 9)</a:t>
            </a:r>
          </a:p>
          <a:p>
            <a:r>
              <a:rPr lang="en-US" sz="1400"/>
              <a:t>null PTEs 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152400" y="10668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0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152400" y="13716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1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152400" y="16764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2 (null)</a:t>
            </a: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152400" y="19812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3 (null)</a:t>
            </a:r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152400" y="22860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4 (null)</a:t>
            </a: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152400" y="25908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5 (null)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152400" y="28956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6 (null)</a:t>
            </a: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152400" y="32004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7 (null)</a:t>
            </a: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152400" y="3505200"/>
            <a:ext cx="111918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PTE 8</a:t>
            </a:r>
          </a:p>
        </p:txBody>
      </p:sp>
      <p:sp>
        <p:nvSpPr>
          <p:cNvPr id="48603" name="Rectangle 475"/>
          <p:cNvSpPr>
            <a:spLocks noChangeArrowheads="1"/>
          </p:cNvSpPr>
          <p:nvPr/>
        </p:nvSpPr>
        <p:spPr bwMode="auto">
          <a:xfrm>
            <a:off x="152400" y="1066800"/>
            <a:ext cx="1119188" cy="3581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5" name="AutoShape 477"/>
          <p:cNvSpPr>
            <a:spLocks/>
          </p:cNvSpPr>
          <p:nvPr/>
        </p:nvSpPr>
        <p:spPr bwMode="auto">
          <a:xfrm>
            <a:off x="5919788" y="609600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7" name="Text Box 479"/>
          <p:cNvSpPr txBox="1">
            <a:spLocks noChangeArrowheads="1"/>
          </p:cNvSpPr>
          <p:nvPr/>
        </p:nvSpPr>
        <p:spPr bwMode="auto">
          <a:xfrm>
            <a:off x="6176963" y="1219200"/>
            <a:ext cx="20081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2K allocated VM pages</a:t>
            </a:r>
          </a:p>
          <a:p>
            <a:pPr algn="l"/>
            <a:r>
              <a:rPr lang="en-US" sz="1400" i="1"/>
              <a:t>for code and data</a:t>
            </a:r>
          </a:p>
        </p:txBody>
      </p:sp>
      <p:sp>
        <p:nvSpPr>
          <p:cNvPr id="48608" name="AutoShape 480"/>
          <p:cNvSpPr>
            <a:spLocks/>
          </p:cNvSpPr>
          <p:nvPr/>
        </p:nvSpPr>
        <p:spPr bwMode="auto">
          <a:xfrm>
            <a:off x="5919788" y="2438400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9" name="Text Box 481"/>
          <p:cNvSpPr txBox="1">
            <a:spLocks noChangeArrowheads="1"/>
          </p:cNvSpPr>
          <p:nvPr/>
        </p:nvSpPr>
        <p:spPr bwMode="auto">
          <a:xfrm>
            <a:off x="6176963" y="3124200"/>
            <a:ext cx="22050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6K unallocated VM pages</a:t>
            </a:r>
          </a:p>
        </p:txBody>
      </p:sp>
      <p:sp>
        <p:nvSpPr>
          <p:cNvPr id="48610" name="AutoShape 482"/>
          <p:cNvSpPr>
            <a:spLocks/>
          </p:cNvSpPr>
          <p:nvPr/>
        </p:nvSpPr>
        <p:spPr bwMode="auto">
          <a:xfrm>
            <a:off x="5843588" y="426720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2" name="Text Box 484"/>
          <p:cNvSpPr txBox="1">
            <a:spLocks noChangeArrowheads="1"/>
          </p:cNvSpPr>
          <p:nvPr/>
        </p:nvSpPr>
        <p:spPr bwMode="auto">
          <a:xfrm>
            <a:off x="6176963" y="4405313"/>
            <a:ext cx="2114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1023 unallocated  pages</a:t>
            </a:r>
          </a:p>
        </p:txBody>
      </p:sp>
      <p:sp>
        <p:nvSpPr>
          <p:cNvPr id="48613" name="AutoShape 485"/>
          <p:cNvSpPr>
            <a:spLocks/>
          </p:cNvSpPr>
          <p:nvPr/>
        </p:nvSpPr>
        <p:spPr bwMode="auto">
          <a:xfrm>
            <a:off x="5843588" y="4876800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4" name="Text Box 486"/>
          <p:cNvSpPr txBox="1">
            <a:spLocks noChangeArrowheads="1"/>
          </p:cNvSpPr>
          <p:nvPr/>
        </p:nvSpPr>
        <p:spPr bwMode="auto">
          <a:xfrm>
            <a:off x="6176963" y="4816475"/>
            <a:ext cx="1800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1 allocated VM page</a:t>
            </a:r>
          </a:p>
          <a:p>
            <a:pPr algn="l"/>
            <a:r>
              <a:rPr lang="en-US" sz="1400" i="1"/>
              <a:t>for the stack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20660</TotalTime>
  <Pages>20</Pages>
  <Words>118</Words>
  <Application>Microsoft Macintosh PowerPoint</Application>
  <PresentationFormat>Letter Paper (8.5x11 in)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320</cp:revision>
  <cp:lastPrinted>2001-07-12T19:20:45Z</cp:lastPrinted>
  <dcterms:created xsi:type="dcterms:W3CDTF">1998-08-11T09:18:51Z</dcterms:created>
  <dcterms:modified xsi:type="dcterms:W3CDTF">2014-08-05T15:01:23Z</dcterms:modified>
</cp:coreProperties>
</file>