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2" y="-64"/>
      </p:cViewPr>
      <p:guideLst>
        <p:guide orient="horz" pos="326"/>
        <p:guide pos="51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/>
              <a:t>Page </a:t>
            </a:r>
            <a:fld id="{537E3835-131F-924E-B529-8A47C402A33A}" type="slidenum">
              <a:rPr lang="en-US" sz="1200"/>
              <a:pPr defTabSz="882650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37079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0F8B6FD4-D8FD-514A-BC5A-14CA5B95BC68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057746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4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6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0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4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250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1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8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4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883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993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343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07" name="Rectangle 379"/>
          <p:cNvSpPr>
            <a:spLocks noChangeArrowheads="1"/>
          </p:cNvSpPr>
          <p:nvPr/>
        </p:nvSpPr>
        <p:spPr bwMode="auto">
          <a:xfrm>
            <a:off x="107950" y="355600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VPN 1</a:t>
            </a:r>
          </a:p>
        </p:txBody>
      </p:sp>
      <p:sp>
        <p:nvSpPr>
          <p:cNvPr id="48509" name="Text Box 381"/>
          <p:cNvSpPr txBox="1">
            <a:spLocks noChangeArrowheads="1"/>
          </p:cNvSpPr>
          <p:nvPr/>
        </p:nvSpPr>
        <p:spPr bwMode="auto">
          <a:xfrm>
            <a:off x="5865813" y="114300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0</a:t>
            </a:r>
          </a:p>
        </p:txBody>
      </p:sp>
      <p:sp>
        <p:nvSpPr>
          <p:cNvPr id="48510" name="Text Box 382"/>
          <p:cNvSpPr txBox="1">
            <a:spLocks noChangeArrowheads="1"/>
          </p:cNvSpPr>
          <p:nvPr/>
        </p:nvSpPr>
        <p:spPr bwMode="auto">
          <a:xfrm>
            <a:off x="5037138" y="114300"/>
            <a:ext cx="3667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p-1</a:t>
            </a:r>
          </a:p>
        </p:txBody>
      </p:sp>
      <p:sp>
        <p:nvSpPr>
          <p:cNvPr id="48512" name="Text Box 384"/>
          <p:cNvSpPr txBox="1">
            <a:spLocks noChangeArrowheads="1"/>
          </p:cNvSpPr>
          <p:nvPr/>
        </p:nvSpPr>
        <p:spPr bwMode="auto">
          <a:xfrm>
            <a:off x="1588" y="76200"/>
            <a:ext cx="3667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n-1</a:t>
            </a:r>
          </a:p>
        </p:txBody>
      </p:sp>
      <p:sp>
        <p:nvSpPr>
          <p:cNvPr id="48513" name="Rectangle 385"/>
          <p:cNvSpPr>
            <a:spLocks noChangeArrowheads="1"/>
          </p:cNvSpPr>
          <p:nvPr/>
        </p:nvSpPr>
        <p:spPr bwMode="auto">
          <a:xfrm>
            <a:off x="5087938" y="3556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VPO</a:t>
            </a:r>
          </a:p>
        </p:txBody>
      </p:sp>
      <p:sp>
        <p:nvSpPr>
          <p:cNvPr id="48518" name="Rectangle 390"/>
          <p:cNvSpPr>
            <a:spLocks noChangeArrowheads="1"/>
          </p:cNvSpPr>
          <p:nvPr/>
        </p:nvSpPr>
        <p:spPr bwMode="auto">
          <a:xfrm>
            <a:off x="1357313" y="355600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VPN 2</a:t>
            </a:r>
          </a:p>
        </p:txBody>
      </p:sp>
      <p:sp>
        <p:nvSpPr>
          <p:cNvPr id="48519" name="Rectangle 391"/>
          <p:cNvSpPr>
            <a:spLocks noChangeArrowheads="1"/>
          </p:cNvSpPr>
          <p:nvPr/>
        </p:nvSpPr>
        <p:spPr bwMode="auto">
          <a:xfrm>
            <a:off x="2601913" y="355600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...</a:t>
            </a:r>
          </a:p>
        </p:txBody>
      </p:sp>
      <p:sp>
        <p:nvSpPr>
          <p:cNvPr id="48520" name="Rectangle 392"/>
          <p:cNvSpPr>
            <a:spLocks noChangeArrowheads="1"/>
          </p:cNvSpPr>
          <p:nvPr/>
        </p:nvSpPr>
        <p:spPr bwMode="auto">
          <a:xfrm>
            <a:off x="3841750" y="355600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VPN k</a:t>
            </a:r>
          </a:p>
        </p:txBody>
      </p:sp>
      <p:sp>
        <p:nvSpPr>
          <p:cNvPr id="48521" name="Line 393"/>
          <p:cNvSpPr>
            <a:spLocks noChangeShapeType="1"/>
          </p:cNvSpPr>
          <p:nvPr/>
        </p:nvSpPr>
        <p:spPr bwMode="auto">
          <a:xfrm>
            <a:off x="298450" y="517525"/>
            <a:ext cx="0" cy="1193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3" name="Rectangle 395"/>
          <p:cNvSpPr>
            <a:spLocks noChangeArrowheads="1"/>
          </p:cNvSpPr>
          <p:nvPr/>
        </p:nvSpPr>
        <p:spPr bwMode="auto">
          <a:xfrm>
            <a:off x="641350" y="1254125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4" name="Line 396"/>
          <p:cNvSpPr>
            <a:spLocks noChangeShapeType="1"/>
          </p:cNvSpPr>
          <p:nvPr/>
        </p:nvSpPr>
        <p:spPr bwMode="auto">
          <a:xfrm>
            <a:off x="298450" y="1711325"/>
            <a:ext cx="34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5" name="Rectangle 397"/>
          <p:cNvSpPr>
            <a:spLocks noChangeArrowheads="1"/>
          </p:cNvSpPr>
          <p:nvPr/>
        </p:nvSpPr>
        <p:spPr bwMode="auto">
          <a:xfrm>
            <a:off x="641350" y="1647825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6" name="Line 398"/>
          <p:cNvSpPr>
            <a:spLocks noChangeShapeType="1"/>
          </p:cNvSpPr>
          <p:nvPr/>
        </p:nvSpPr>
        <p:spPr bwMode="auto">
          <a:xfrm>
            <a:off x="1504950" y="517525"/>
            <a:ext cx="0" cy="952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7" name="Rectangle 399"/>
          <p:cNvSpPr>
            <a:spLocks noChangeArrowheads="1"/>
          </p:cNvSpPr>
          <p:nvPr/>
        </p:nvSpPr>
        <p:spPr bwMode="auto">
          <a:xfrm>
            <a:off x="1847850" y="1254125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8" name="Line 400"/>
          <p:cNvSpPr>
            <a:spLocks noChangeShapeType="1"/>
          </p:cNvSpPr>
          <p:nvPr/>
        </p:nvSpPr>
        <p:spPr bwMode="auto">
          <a:xfrm>
            <a:off x="1504950" y="1470025"/>
            <a:ext cx="34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29" name="Rectangle 401"/>
          <p:cNvSpPr>
            <a:spLocks noChangeArrowheads="1"/>
          </p:cNvSpPr>
          <p:nvPr/>
        </p:nvSpPr>
        <p:spPr bwMode="auto">
          <a:xfrm>
            <a:off x="1847850" y="1419225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30" name="Line 402"/>
          <p:cNvSpPr>
            <a:spLocks noChangeShapeType="1"/>
          </p:cNvSpPr>
          <p:nvPr/>
        </p:nvSpPr>
        <p:spPr bwMode="auto">
          <a:xfrm>
            <a:off x="4019550" y="517525"/>
            <a:ext cx="0" cy="133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31" name="Rectangle 403"/>
          <p:cNvSpPr>
            <a:spLocks noChangeArrowheads="1"/>
          </p:cNvSpPr>
          <p:nvPr/>
        </p:nvSpPr>
        <p:spPr bwMode="auto">
          <a:xfrm>
            <a:off x="4362450" y="1254125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32" name="Line 404"/>
          <p:cNvSpPr>
            <a:spLocks noChangeShapeType="1"/>
          </p:cNvSpPr>
          <p:nvPr/>
        </p:nvSpPr>
        <p:spPr bwMode="auto">
          <a:xfrm>
            <a:off x="4019550" y="1851025"/>
            <a:ext cx="34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33" name="Rectangle 405"/>
          <p:cNvSpPr>
            <a:spLocks noChangeArrowheads="1"/>
          </p:cNvSpPr>
          <p:nvPr/>
        </p:nvSpPr>
        <p:spPr bwMode="auto">
          <a:xfrm>
            <a:off x="4362450" y="1762125"/>
            <a:ext cx="520700" cy="1524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200"/>
              <a:t>PPN</a:t>
            </a:r>
          </a:p>
        </p:txBody>
      </p:sp>
      <p:sp>
        <p:nvSpPr>
          <p:cNvPr id="48535" name="Text Box 407"/>
          <p:cNvSpPr txBox="1">
            <a:spLocks noChangeArrowheads="1"/>
          </p:cNvSpPr>
          <p:nvPr/>
        </p:nvSpPr>
        <p:spPr bwMode="auto">
          <a:xfrm>
            <a:off x="5865813" y="237172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0</a:t>
            </a:r>
          </a:p>
        </p:txBody>
      </p:sp>
      <p:sp>
        <p:nvSpPr>
          <p:cNvPr id="48536" name="Text Box 408"/>
          <p:cNvSpPr txBox="1">
            <a:spLocks noChangeArrowheads="1"/>
          </p:cNvSpPr>
          <p:nvPr/>
        </p:nvSpPr>
        <p:spPr bwMode="auto">
          <a:xfrm>
            <a:off x="5037138" y="2371725"/>
            <a:ext cx="3667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p-1</a:t>
            </a:r>
          </a:p>
        </p:txBody>
      </p:sp>
      <p:sp>
        <p:nvSpPr>
          <p:cNvPr id="48537" name="Text Box 409"/>
          <p:cNvSpPr txBox="1">
            <a:spLocks noChangeArrowheads="1"/>
          </p:cNvSpPr>
          <p:nvPr/>
        </p:nvSpPr>
        <p:spPr bwMode="auto">
          <a:xfrm>
            <a:off x="1228725" y="2368550"/>
            <a:ext cx="403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000"/>
              <a:t>m-1</a:t>
            </a:r>
          </a:p>
        </p:txBody>
      </p:sp>
      <p:sp>
        <p:nvSpPr>
          <p:cNvPr id="48538" name="Rectangle 410"/>
          <p:cNvSpPr>
            <a:spLocks noChangeArrowheads="1"/>
          </p:cNvSpPr>
          <p:nvPr/>
        </p:nvSpPr>
        <p:spPr bwMode="auto">
          <a:xfrm>
            <a:off x="5087938" y="2613025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PPO</a:t>
            </a:r>
          </a:p>
        </p:txBody>
      </p:sp>
      <p:sp>
        <p:nvSpPr>
          <p:cNvPr id="48539" name="Rectangle 411"/>
          <p:cNvSpPr>
            <a:spLocks noChangeArrowheads="1"/>
          </p:cNvSpPr>
          <p:nvPr/>
        </p:nvSpPr>
        <p:spPr bwMode="auto">
          <a:xfrm>
            <a:off x="1357313" y="2613025"/>
            <a:ext cx="3724275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PPN</a:t>
            </a:r>
          </a:p>
        </p:txBody>
      </p:sp>
      <p:sp>
        <p:nvSpPr>
          <p:cNvPr id="48542" name="Line 414"/>
          <p:cNvSpPr>
            <a:spLocks noChangeShapeType="1"/>
          </p:cNvSpPr>
          <p:nvPr/>
        </p:nvSpPr>
        <p:spPr bwMode="auto">
          <a:xfrm>
            <a:off x="1047750" y="1711325"/>
            <a:ext cx="3095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3" name="Line 415"/>
          <p:cNvSpPr>
            <a:spLocks noChangeShapeType="1"/>
          </p:cNvSpPr>
          <p:nvPr/>
        </p:nvSpPr>
        <p:spPr bwMode="auto">
          <a:xfrm flipH="1" flipV="1">
            <a:off x="1352550" y="1257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4" name="Line 416"/>
          <p:cNvSpPr>
            <a:spLocks noChangeShapeType="1"/>
          </p:cNvSpPr>
          <p:nvPr/>
        </p:nvSpPr>
        <p:spPr bwMode="auto">
          <a:xfrm>
            <a:off x="1357313" y="1254125"/>
            <a:ext cx="4905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5" name="Line 417"/>
          <p:cNvSpPr>
            <a:spLocks noChangeShapeType="1"/>
          </p:cNvSpPr>
          <p:nvPr/>
        </p:nvSpPr>
        <p:spPr bwMode="auto">
          <a:xfrm>
            <a:off x="2266950" y="1470025"/>
            <a:ext cx="3095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6" name="Line 418"/>
          <p:cNvSpPr>
            <a:spLocks noChangeShapeType="1"/>
          </p:cNvSpPr>
          <p:nvPr/>
        </p:nvSpPr>
        <p:spPr bwMode="auto">
          <a:xfrm flipV="1">
            <a:off x="2568575" y="1254125"/>
            <a:ext cx="4763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7" name="Line 419"/>
          <p:cNvSpPr>
            <a:spLocks noChangeShapeType="1"/>
          </p:cNvSpPr>
          <p:nvPr/>
        </p:nvSpPr>
        <p:spPr bwMode="auto">
          <a:xfrm>
            <a:off x="2576513" y="1254125"/>
            <a:ext cx="4905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48" name="Text Box 420"/>
          <p:cNvSpPr txBox="1">
            <a:spLocks noChangeArrowheads="1"/>
          </p:cNvSpPr>
          <p:nvPr/>
        </p:nvSpPr>
        <p:spPr bwMode="auto">
          <a:xfrm>
            <a:off x="2173288" y="-76200"/>
            <a:ext cx="207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VIRTUAL ADDRESS</a:t>
            </a:r>
          </a:p>
        </p:txBody>
      </p:sp>
      <p:sp>
        <p:nvSpPr>
          <p:cNvPr id="48549" name="Text Box 421"/>
          <p:cNvSpPr txBox="1">
            <a:spLocks noChangeArrowheads="1"/>
          </p:cNvSpPr>
          <p:nvPr/>
        </p:nvSpPr>
        <p:spPr bwMode="auto">
          <a:xfrm>
            <a:off x="2678113" y="2981325"/>
            <a:ext cx="2220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PHYSICAL ADDRESS</a:t>
            </a:r>
          </a:p>
        </p:txBody>
      </p:sp>
      <p:sp>
        <p:nvSpPr>
          <p:cNvPr id="48550" name="Line 422"/>
          <p:cNvSpPr>
            <a:spLocks noChangeShapeType="1"/>
          </p:cNvSpPr>
          <p:nvPr/>
        </p:nvSpPr>
        <p:spPr bwMode="auto">
          <a:xfrm flipH="1">
            <a:off x="5540375" y="860425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1" name="Line 423"/>
          <p:cNvSpPr>
            <a:spLocks noChangeShapeType="1"/>
          </p:cNvSpPr>
          <p:nvPr/>
        </p:nvSpPr>
        <p:spPr bwMode="auto">
          <a:xfrm>
            <a:off x="5035550" y="1831975"/>
            <a:ext cx="220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2" name="Line 424"/>
          <p:cNvSpPr>
            <a:spLocks noChangeShapeType="1"/>
          </p:cNvSpPr>
          <p:nvPr/>
        </p:nvSpPr>
        <p:spPr bwMode="auto">
          <a:xfrm>
            <a:off x="5251450" y="1836738"/>
            <a:ext cx="0" cy="534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3" name="Line 425"/>
          <p:cNvSpPr>
            <a:spLocks noChangeShapeType="1"/>
          </p:cNvSpPr>
          <p:nvPr/>
        </p:nvSpPr>
        <p:spPr bwMode="auto">
          <a:xfrm flipH="1">
            <a:off x="3257550" y="2368550"/>
            <a:ext cx="199390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4" name="Line 426"/>
          <p:cNvSpPr>
            <a:spLocks noChangeShapeType="1"/>
          </p:cNvSpPr>
          <p:nvPr/>
        </p:nvSpPr>
        <p:spPr bwMode="auto">
          <a:xfrm>
            <a:off x="3257550" y="23717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5" name="Line 427"/>
          <p:cNvSpPr>
            <a:spLocks noChangeShapeType="1"/>
          </p:cNvSpPr>
          <p:nvPr/>
        </p:nvSpPr>
        <p:spPr bwMode="auto">
          <a:xfrm>
            <a:off x="3663950" y="1254125"/>
            <a:ext cx="71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56" name="Text Box 428"/>
          <p:cNvSpPr txBox="1">
            <a:spLocks noChangeArrowheads="1"/>
          </p:cNvSpPr>
          <p:nvPr/>
        </p:nvSpPr>
        <p:spPr bwMode="auto">
          <a:xfrm>
            <a:off x="3003550" y="1025525"/>
            <a:ext cx="35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48557" name="Text Box 429"/>
          <p:cNvSpPr txBox="1">
            <a:spLocks noChangeArrowheads="1"/>
          </p:cNvSpPr>
          <p:nvPr/>
        </p:nvSpPr>
        <p:spPr bwMode="auto">
          <a:xfrm>
            <a:off x="3371850" y="1025525"/>
            <a:ext cx="35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48558" name="Text Box 430"/>
          <p:cNvSpPr txBox="1">
            <a:spLocks noChangeArrowheads="1"/>
          </p:cNvSpPr>
          <p:nvPr/>
        </p:nvSpPr>
        <p:spPr bwMode="auto">
          <a:xfrm>
            <a:off x="434975" y="809625"/>
            <a:ext cx="892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Level 1</a:t>
            </a:r>
          </a:p>
          <a:p>
            <a:r>
              <a:rPr lang="en-US" sz="1200"/>
              <a:t>page table</a:t>
            </a:r>
          </a:p>
        </p:txBody>
      </p:sp>
      <p:sp>
        <p:nvSpPr>
          <p:cNvPr id="48559" name="Text Box 431"/>
          <p:cNvSpPr txBox="1">
            <a:spLocks noChangeArrowheads="1"/>
          </p:cNvSpPr>
          <p:nvPr/>
        </p:nvSpPr>
        <p:spPr bwMode="auto">
          <a:xfrm>
            <a:off x="1654175" y="800100"/>
            <a:ext cx="892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Level 2</a:t>
            </a:r>
          </a:p>
          <a:p>
            <a:r>
              <a:rPr lang="en-US" sz="1200"/>
              <a:t>page table</a:t>
            </a:r>
          </a:p>
        </p:txBody>
      </p:sp>
      <p:sp>
        <p:nvSpPr>
          <p:cNvPr id="48560" name="Text Box 432"/>
          <p:cNvSpPr txBox="1">
            <a:spLocks noChangeArrowheads="1"/>
          </p:cNvSpPr>
          <p:nvPr/>
        </p:nvSpPr>
        <p:spPr bwMode="auto">
          <a:xfrm>
            <a:off x="4159250" y="790575"/>
            <a:ext cx="892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Level k</a:t>
            </a:r>
          </a:p>
          <a:p>
            <a:r>
              <a:rPr lang="en-US" sz="1200"/>
              <a:t>page table</a:t>
            </a:r>
          </a:p>
        </p:txBody>
      </p:sp>
      <p:sp>
        <p:nvSpPr>
          <p:cNvPr id="48561" name="AutoShape 433"/>
          <p:cNvSpPr>
            <a:spLocks/>
          </p:cNvSpPr>
          <p:nvPr/>
        </p:nvSpPr>
        <p:spPr bwMode="auto">
          <a:xfrm rot="5400000">
            <a:off x="5491957" y="280194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62" name="AutoShape 434"/>
          <p:cNvSpPr>
            <a:spLocks/>
          </p:cNvSpPr>
          <p:nvPr/>
        </p:nvSpPr>
        <p:spPr bwMode="auto">
          <a:xfrm>
            <a:off x="4924425" y="1762125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21792</TotalTime>
  <Pages>20</Pages>
  <Words>49</Words>
  <Application>Microsoft Macintosh PowerPoint</Application>
  <PresentationFormat>Letter Paper (8.5x11 in)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</vt:lpstr>
      <vt:lpstr>Helvetica</vt:lpstr>
      <vt:lpstr>Century Gothic</vt:lpstr>
      <vt:lpstr>Times New Roman</vt:lpstr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318</cp:revision>
  <cp:lastPrinted>2000-10-30T03:09:43Z</cp:lastPrinted>
  <dcterms:created xsi:type="dcterms:W3CDTF">1998-08-11T09:18:51Z</dcterms:created>
  <dcterms:modified xsi:type="dcterms:W3CDTF">2014-08-05T15:01:30Z</dcterms:modified>
</cp:coreProperties>
</file>