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96" r:id="rId2"/>
  </p:sldIdLst>
  <p:sldSz cx="9144000" cy="6858000" type="letter"/>
  <p:notesSz cx="6831013" cy="9396413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AEAEA"/>
    <a:srgbClr val="DDDDDD"/>
    <a:srgbClr val="000004"/>
    <a:srgbClr val="0004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451" autoAdjust="0"/>
  </p:normalViewPr>
  <p:slideViewPr>
    <p:cSldViewPr snapToGrid="0">
      <p:cViewPr>
        <p:scale>
          <a:sx n="150" d="100"/>
          <a:sy n="150" d="100"/>
        </p:scale>
        <p:origin x="504" y="1112"/>
      </p:cViewPr>
      <p:guideLst>
        <p:guide orient="horz" pos="4032"/>
        <p:guide pos="405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040063" y="8951913"/>
            <a:ext cx="752475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/>
              <a:t>Page </a:t>
            </a:r>
            <a:fld id="{0701E7A1-5C38-2846-9113-BFCB7FCD0312}" type="slidenum">
              <a:rPr lang="en-US" sz="1200"/>
              <a:pPr defTabSz="882650">
                <a:lnSpc>
                  <a:spcPct val="90000"/>
                </a:lnSpc>
              </a:pPr>
              <a:t>‹#›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8286832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462463"/>
            <a:ext cx="5008563" cy="422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980" tIns="45183" rIns="91980" bIns="451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016250" y="8951913"/>
            <a:ext cx="798513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>
                <a:latin typeface="Century Gothic" charset="0"/>
              </a:rPr>
              <a:t>Page </a:t>
            </a:r>
            <a:fld id="{4A7664FE-6C89-5943-A7AF-45ED1D3C067E}" type="slidenum">
              <a:rPr lang="en-US" sz="1200">
                <a:latin typeface="Century Gothic" charset="0"/>
              </a:rPr>
              <a:pPr defTabSz="882650">
                <a:lnSpc>
                  <a:spcPct val="90000"/>
                </a:lnSpc>
              </a:pPr>
              <a:t>‹#›</a:t>
            </a:fld>
            <a:endParaRPr lang="en-US" sz="1200">
              <a:latin typeface="Century Gothic" charset="0"/>
            </a:endParaRP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76325" y="711200"/>
            <a:ext cx="4679950" cy="35099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30074902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438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246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832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959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59180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053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018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728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36289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3520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81927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2pPr>
      <a:lvl3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3pPr>
      <a:lvl4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4pPr>
      <a:lvl5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5pPr>
      <a:lvl6pPr marL="4572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6pPr>
      <a:lvl7pPr marL="9144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7pPr>
      <a:lvl8pPr marL="13716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8pPr>
      <a:lvl9pPr marL="18288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9pPr>
    </p:titleStyle>
    <p:bodyStyle>
      <a:lvl1pPr marL="223838" indent="-22383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 sz="2400" b="1">
          <a:solidFill>
            <a:schemeClr val="tx2"/>
          </a:solidFill>
          <a:latin typeface="+mn-lt"/>
          <a:ea typeface="+mn-ea"/>
          <a:cs typeface="+mn-cs"/>
        </a:defRPr>
      </a:lvl1pPr>
      <a:lvl2pPr marL="560388" indent="-22225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b="1">
          <a:solidFill>
            <a:schemeClr val="tx1"/>
          </a:solidFill>
          <a:latin typeface="+mn-lt"/>
          <a:ea typeface="+mn-ea"/>
        </a:defRPr>
      </a:lvl2pPr>
      <a:lvl3pPr marL="839788" indent="-16510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2"/>
          </a:solidFill>
          <a:latin typeface="+mn-lt"/>
          <a:ea typeface="+mn-ea"/>
        </a:defRPr>
      </a:lvl3pPr>
      <a:lvl4pPr marL="1120775" indent="-16668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+mn-ea"/>
        </a:defRPr>
      </a:lvl4pPr>
      <a:lvl5pPr marL="19605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5pPr>
      <a:lvl6pPr marL="24177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6pPr>
      <a:lvl7pPr marL="28749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7pPr>
      <a:lvl8pPr marL="33321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8pPr>
      <a:lvl9pPr marL="37893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07" name="Rectangle 379"/>
          <p:cNvSpPr>
            <a:spLocks noChangeAspect="1" noChangeArrowheads="1"/>
          </p:cNvSpPr>
          <p:nvPr/>
        </p:nvSpPr>
        <p:spPr bwMode="auto">
          <a:xfrm>
            <a:off x="2135188" y="1751013"/>
            <a:ext cx="2174875" cy="5238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/>
              <a:t>Kernel code and data</a:t>
            </a:r>
          </a:p>
        </p:txBody>
      </p:sp>
      <p:sp>
        <p:nvSpPr>
          <p:cNvPr id="48508" name="Rectangle 380"/>
          <p:cNvSpPr>
            <a:spLocks noChangeAspect="1" noChangeArrowheads="1"/>
          </p:cNvSpPr>
          <p:nvPr/>
        </p:nvSpPr>
        <p:spPr bwMode="auto">
          <a:xfrm>
            <a:off x="2135188" y="3100388"/>
            <a:ext cx="2174875" cy="45561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/>
              <a:t>Memory mapped region </a:t>
            </a:r>
          </a:p>
          <a:p>
            <a:r>
              <a:rPr lang="en-US" sz="1400"/>
              <a:t>for shared libraries</a:t>
            </a:r>
          </a:p>
        </p:txBody>
      </p:sp>
      <p:sp>
        <p:nvSpPr>
          <p:cNvPr id="48509" name="Rectangle 381"/>
          <p:cNvSpPr>
            <a:spLocks noChangeAspect="1" noChangeArrowheads="1"/>
          </p:cNvSpPr>
          <p:nvPr/>
        </p:nvSpPr>
        <p:spPr bwMode="auto">
          <a:xfrm>
            <a:off x="2135188" y="3552825"/>
            <a:ext cx="2174875" cy="492125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48510" name="Rectangle 382"/>
          <p:cNvSpPr>
            <a:spLocks noChangeAspect="1" noChangeArrowheads="1"/>
          </p:cNvSpPr>
          <p:nvPr/>
        </p:nvSpPr>
        <p:spPr bwMode="auto">
          <a:xfrm>
            <a:off x="2135188" y="4048125"/>
            <a:ext cx="2174875" cy="4540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/>
              <a:t>Runtime heap (via malloc)</a:t>
            </a:r>
          </a:p>
        </p:txBody>
      </p:sp>
      <p:sp>
        <p:nvSpPr>
          <p:cNvPr id="48511" name="Rectangle 383"/>
          <p:cNvSpPr>
            <a:spLocks noChangeAspect="1" noChangeArrowheads="1"/>
          </p:cNvSpPr>
          <p:nvPr/>
        </p:nvSpPr>
        <p:spPr bwMode="auto">
          <a:xfrm>
            <a:off x="2135188" y="2482850"/>
            <a:ext cx="2174875" cy="61595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48512" name="Rectangle 384"/>
          <p:cNvSpPr>
            <a:spLocks noChangeAspect="1" noChangeArrowheads="1"/>
          </p:cNvSpPr>
          <p:nvPr/>
        </p:nvSpPr>
        <p:spPr bwMode="auto">
          <a:xfrm>
            <a:off x="2135188" y="5010150"/>
            <a:ext cx="2174875" cy="2698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smtClean="0"/>
              <a:t>Code (</a:t>
            </a:r>
            <a:r>
              <a:rPr lang="en-US" sz="1400" dirty="0">
                <a:latin typeface="Courier New" charset="0"/>
              </a:rPr>
              <a:t>.text</a:t>
            </a:r>
            <a:r>
              <a:rPr lang="en-US" sz="1400" dirty="0"/>
              <a:t>)</a:t>
            </a:r>
          </a:p>
        </p:txBody>
      </p:sp>
      <p:sp>
        <p:nvSpPr>
          <p:cNvPr id="48513" name="Rectangle 385"/>
          <p:cNvSpPr>
            <a:spLocks noChangeAspect="1" noChangeArrowheads="1"/>
          </p:cNvSpPr>
          <p:nvPr/>
        </p:nvSpPr>
        <p:spPr bwMode="auto">
          <a:xfrm>
            <a:off x="2135188" y="4751388"/>
            <a:ext cx="2174875" cy="2698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/>
              <a:t>Initialized data </a:t>
            </a:r>
            <a:r>
              <a:rPr lang="en-US" sz="1400">
                <a:latin typeface="Courier New" charset="0"/>
              </a:rPr>
              <a:t>(.data</a:t>
            </a:r>
            <a:r>
              <a:rPr lang="en-US" sz="1400"/>
              <a:t>)</a:t>
            </a:r>
          </a:p>
        </p:txBody>
      </p:sp>
      <p:sp>
        <p:nvSpPr>
          <p:cNvPr id="48514" name="Rectangle 386"/>
          <p:cNvSpPr>
            <a:spLocks noChangeAspect="1" noChangeArrowheads="1"/>
          </p:cNvSpPr>
          <p:nvPr/>
        </p:nvSpPr>
        <p:spPr bwMode="auto">
          <a:xfrm>
            <a:off x="2135188" y="4492625"/>
            <a:ext cx="2174875" cy="26828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/>
              <a:t>Uninitialized data </a:t>
            </a:r>
            <a:r>
              <a:rPr lang="en-US" sz="1400">
                <a:latin typeface="Courier New" charset="0"/>
              </a:rPr>
              <a:t>(.bss</a:t>
            </a:r>
            <a:r>
              <a:rPr lang="en-US" sz="1400"/>
              <a:t>)</a:t>
            </a:r>
          </a:p>
        </p:txBody>
      </p:sp>
      <p:sp>
        <p:nvSpPr>
          <p:cNvPr id="48515" name="Line 387"/>
          <p:cNvSpPr>
            <a:spLocks noChangeAspect="1" noChangeShapeType="1"/>
          </p:cNvSpPr>
          <p:nvPr/>
        </p:nvSpPr>
        <p:spPr bwMode="auto">
          <a:xfrm flipV="1">
            <a:off x="3160713" y="3800475"/>
            <a:ext cx="0" cy="2397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16" name="Rectangle 388"/>
          <p:cNvSpPr>
            <a:spLocks noChangeAspect="1" noChangeArrowheads="1"/>
          </p:cNvSpPr>
          <p:nvPr/>
        </p:nvSpPr>
        <p:spPr bwMode="auto">
          <a:xfrm>
            <a:off x="2135188" y="2254250"/>
            <a:ext cx="2174875" cy="228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/>
              <a:t>User stack</a:t>
            </a:r>
          </a:p>
        </p:txBody>
      </p:sp>
      <p:sp>
        <p:nvSpPr>
          <p:cNvPr id="48518" name="Line 390"/>
          <p:cNvSpPr>
            <a:spLocks noChangeAspect="1" noChangeShapeType="1"/>
          </p:cNvSpPr>
          <p:nvPr/>
        </p:nvSpPr>
        <p:spPr bwMode="auto">
          <a:xfrm>
            <a:off x="3181350" y="2482850"/>
            <a:ext cx="0" cy="2397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19" name="Rectangle 391"/>
          <p:cNvSpPr>
            <a:spLocks noChangeAspect="1" noChangeArrowheads="1"/>
          </p:cNvSpPr>
          <p:nvPr/>
        </p:nvSpPr>
        <p:spPr bwMode="auto">
          <a:xfrm>
            <a:off x="2135188" y="5268913"/>
            <a:ext cx="2174875" cy="269875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48520" name="Text Box 392"/>
          <p:cNvSpPr txBox="1">
            <a:spLocks noChangeAspect="1" noChangeArrowheads="1"/>
          </p:cNvSpPr>
          <p:nvPr/>
        </p:nvSpPr>
        <p:spPr bwMode="auto">
          <a:xfrm>
            <a:off x="1928813" y="5434013"/>
            <a:ext cx="2682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1200"/>
              <a:t>0</a:t>
            </a:r>
          </a:p>
        </p:txBody>
      </p:sp>
      <p:sp>
        <p:nvSpPr>
          <p:cNvPr id="48521" name="Text Box 393"/>
          <p:cNvSpPr txBox="1">
            <a:spLocks noChangeAspect="1" noChangeArrowheads="1"/>
          </p:cNvSpPr>
          <p:nvPr/>
        </p:nvSpPr>
        <p:spPr bwMode="auto">
          <a:xfrm>
            <a:off x="1252538" y="2308225"/>
            <a:ext cx="615623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1400" dirty="0" smtClean="0">
                <a:latin typeface="Courier New" charset="0"/>
              </a:rPr>
              <a:t>%</a:t>
            </a:r>
            <a:r>
              <a:rPr lang="en-US" sz="1400" dirty="0" err="1">
                <a:latin typeface="Courier New" charset="0"/>
              </a:rPr>
              <a:t>r</a:t>
            </a:r>
            <a:r>
              <a:rPr lang="en-US" sz="1400" dirty="0" err="1" smtClean="0">
                <a:latin typeface="Courier New" charset="0"/>
              </a:rPr>
              <a:t>sp</a:t>
            </a:r>
            <a:endParaRPr lang="en-US" sz="1400" dirty="0">
              <a:latin typeface="Courier New" charset="0"/>
            </a:endParaRPr>
          </a:p>
        </p:txBody>
      </p:sp>
      <p:sp>
        <p:nvSpPr>
          <p:cNvPr id="48522" name="Line 394"/>
          <p:cNvSpPr>
            <a:spLocks noChangeAspect="1" noChangeShapeType="1"/>
          </p:cNvSpPr>
          <p:nvPr/>
        </p:nvSpPr>
        <p:spPr bwMode="auto">
          <a:xfrm>
            <a:off x="1876425" y="2454275"/>
            <a:ext cx="258763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23" name="Text Box 395"/>
          <p:cNvSpPr txBox="1">
            <a:spLocks noChangeAspect="1" noChangeArrowheads="1"/>
          </p:cNvSpPr>
          <p:nvPr/>
        </p:nvSpPr>
        <p:spPr bwMode="auto">
          <a:xfrm>
            <a:off x="4648200" y="3530600"/>
            <a:ext cx="825500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1400" i="1"/>
              <a:t>Process</a:t>
            </a:r>
          </a:p>
          <a:p>
            <a:pPr algn="l"/>
            <a:r>
              <a:rPr lang="en-US" sz="1400" i="1"/>
              <a:t>virtual</a:t>
            </a:r>
          </a:p>
          <a:p>
            <a:pPr algn="l"/>
            <a:r>
              <a:rPr lang="en-US" sz="1400" i="1"/>
              <a:t>memory</a:t>
            </a:r>
          </a:p>
        </p:txBody>
      </p:sp>
      <p:sp>
        <p:nvSpPr>
          <p:cNvPr id="48525" name="Text Box 397"/>
          <p:cNvSpPr txBox="1">
            <a:spLocks noChangeAspect="1" noChangeArrowheads="1"/>
          </p:cNvSpPr>
          <p:nvPr/>
        </p:nvSpPr>
        <p:spPr bwMode="auto">
          <a:xfrm>
            <a:off x="1409700" y="3902075"/>
            <a:ext cx="5032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latin typeface="Courier New" charset="0"/>
              </a:rPr>
              <a:t>brk</a:t>
            </a:r>
          </a:p>
        </p:txBody>
      </p:sp>
      <p:sp>
        <p:nvSpPr>
          <p:cNvPr id="48526" name="Line 398"/>
          <p:cNvSpPr>
            <a:spLocks noChangeAspect="1" noChangeShapeType="1"/>
          </p:cNvSpPr>
          <p:nvPr/>
        </p:nvSpPr>
        <p:spPr bwMode="auto">
          <a:xfrm>
            <a:off x="1862138" y="4037013"/>
            <a:ext cx="25876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28" name="Rectangle 400"/>
          <p:cNvSpPr>
            <a:spLocks noChangeAspect="1" noChangeArrowheads="1"/>
          </p:cNvSpPr>
          <p:nvPr/>
        </p:nvSpPr>
        <p:spPr bwMode="auto">
          <a:xfrm>
            <a:off x="2135188" y="1230313"/>
            <a:ext cx="2174875" cy="5238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/>
              <a:t>Physical memory</a:t>
            </a:r>
          </a:p>
        </p:txBody>
      </p:sp>
      <p:sp>
        <p:nvSpPr>
          <p:cNvPr id="48529" name="AutoShape 401"/>
          <p:cNvSpPr>
            <a:spLocks/>
          </p:cNvSpPr>
          <p:nvPr/>
        </p:nvSpPr>
        <p:spPr bwMode="auto">
          <a:xfrm flipH="1">
            <a:off x="1892300" y="1230313"/>
            <a:ext cx="150813" cy="1003300"/>
          </a:xfrm>
          <a:prstGeom prst="rightBrace">
            <a:avLst>
              <a:gd name="adj1" fmla="val 55438"/>
              <a:gd name="adj2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endParaRPr lang="en-US"/>
          </a:p>
        </p:txBody>
      </p:sp>
      <p:sp>
        <p:nvSpPr>
          <p:cNvPr id="48530" name="Text Box 402"/>
          <p:cNvSpPr txBox="1">
            <a:spLocks noChangeArrowheads="1"/>
          </p:cNvSpPr>
          <p:nvPr/>
        </p:nvSpPr>
        <p:spPr bwMode="auto">
          <a:xfrm>
            <a:off x="584200" y="1479550"/>
            <a:ext cx="133350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US" sz="1400" i="1">
                <a:solidFill>
                  <a:schemeClr val="tx2"/>
                </a:solidFill>
              </a:rPr>
              <a:t>Identical  for each process</a:t>
            </a:r>
          </a:p>
        </p:txBody>
      </p:sp>
      <p:sp>
        <p:nvSpPr>
          <p:cNvPr id="48531" name="Rectangle 403"/>
          <p:cNvSpPr>
            <a:spLocks noChangeAspect="1" noChangeArrowheads="1"/>
          </p:cNvSpPr>
          <p:nvPr/>
        </p:nvSpPr>
        <p:spPr bwMode="auto">
          <a:xfrm>
            <a:off x="2135188" y="152400"/>
            <a:ext cx="2174875" cy="108108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/>
              <a:t>Process-specific data</a:t>
            </a:r>
          </a:p>
          <a:p>
            <a:r>
              <a:rPr lang="en-US" sz="1400"/>
              <a:t>structures </a:t>
            </a:r>
          </a:p>
          <a:p>
            <a:r>
              <a:rPr lang="en-US" sz="1400"/>
              <a:t>(e.g., page tables,</a:t>
            </a:r>
          </a:p>
          <a:p>
            <a:r>
              <a:rPr lang="en-US" sz="1400"/>
              <a:t>task and mm structs, kernel</a:t>
            </a:r>
          </a:p>
          <a:p>
            <a:r>
              <a:rPr lang="en-US" sz="1400"/>
              <a:t>stack)</a:t>
            </a:r>
          </a:p>
        </p:txBody>
      </p:sp>
      <p:sp>
        <p:nvSpPr>
          <p:cNvPr id="48533" name="Text Box 405"/>
          <p:cNvSpPr txBox="1">
            <a:spLocks noChangeAspect="1" noChangeArrowheads="1"/>
          </p:cNvSpPr>
          <p:nvPr/>
        </p:nvSpPr>
        <p:spPr bwMode="auto">
          <a:xfrm>
            <a:off x="4686300" y="901700"/>
            <a:ext cx="823913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1400" i="1"/>
              <a:t>Kernel</a:t>
            </a:r>
          </a:p>
          <a:p>
            <a:pPr algn="l"/>
            <a:r>
              <a:rPr lang="en-US" sz="1400" i="1"/>
              <a:t>virtual </a:t>
            </a:r>
          </a:p>
          <a:p>
            <a:pPr algn="l"/>
            <a:r>
              <a:rPr lang="en-US" sz="1400" i="1"/>
              <a:t>memory</a:t>
            </a:r>
          </a:p>
        </p:txBody>
      </p:sp>
      <p:sp>
        <p:nvSpPr>
          <p:cNvPr id="48549" name="AutoShape 421"/>
          <p:cNvSpPr>
            <a:spLocks/>
          </p:cNvSpPr>
          <p:nvPr/>
        </p:nvSpPr>
        <p:spPr bwMode="auto">
          <a:xfrm>
            <a:off x="4406900" y="2259013"/>
            <a:ext cx="190500" cy="3289300"/>
          </a:xfrm>
          <a:prstGeom prst="rightBrace">
            <a:avLst>
              <a:gd name="adj1" fmla="val 143889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50" name="AutoShape 422"/>
          <p:cNvSpPr>
            <a:spLocks/>
          </p:cNvSpPr>
          <p:nvPr/>
        </p:nvSpPr>
        <p:spPr bwMode="auto">
          <a:xfrm>
            <a:off x="4394200" y="163513"/>
            <a:ext cx="215900" cy="2032000"/>
          </a:xfrm>
          <a:prstGeom prst="rightBrace">
            <a:avLst>
              <a:gd name="adj1" fmla="val 78431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52" name="Text Box 424"/>
          <p:cNvSpPr txBox="1">
            <a:spLocks noChangeArrowheads="1"/>
          </p:cNvSpPr>
          <p:nvPr/>
        </p:nvSpPr>
        <p:spPr bwMode="auto">
          <a:xfrm>
            <a:off x="1041420" y="5121809"/>
            <a:ext cx="858783" cy="259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200" dirty="0" smtClean="0">
                <a:solidFill>
                  <a:schemeClr val="tx2"/>
                </a:solidFill>
              </a:rPr>
              <a:t>0x400000</a:t>
            </a:r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48553" name="AutoShape 425"/>
          <p:cNvSpPr>
            <a:spLocks/>
          </p:cNvSpPr>
          <p:nvPr/>
        </p:nvSpPr>
        <p:spPr bwMode="auto">
          <a:xfrm flipH="1">
            <a:off x="1866900" y="303213"/>
            <a:ext cx="152400" cy="914400"/>
          </a:xfrm>
          <a:prstGeom prst="rightBrace">
            <a:avLst>
              <a:gd name="adj1" fmla="val 50000"/>
              <a:gd name="adj2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endParaRPr lang="en-US"/>
          </a:p>
        </p:txBody>
      </p:sp>
      <p:sp>
        <p:nvSpPr>
          <p:cNvPr id="48554" name="Text Box 426"/>
          <p:cNvSpPr txBox="1">
            <a:spLocks noChangeArrowheads="1"/>
          </p:cNvSpPr>
          <p:nvPr/>
        </p:nvSpPr>
        <p:spPr bwMode="auto">
          <a:xfrm>
            <a:off x="571500" y="531813"/>
            <a:ext cx="133350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US" sz="1400" i="1">
                <a:solidFill>
                  <a:schemeClr val="tx2"/>
                </a:solidFill>
              </a:rPr>
              <a:t>Different for each process</a:t>
            </a:r>
          </a:p>
        </p:txBody>
      </p:sp>
      <p:sp>
        <p:nvSpPr>
          <p:cNvPr id="48555" name="Line 427"/>
          <p:cNvSpPr>
            <a:spLocks noChangeShapeType="1"/>
          </p:cNvSpPr>
          <p:nvPr/>
        </p:nvSpPr>
        <p:spPr bwMode="auto">
          <a:xfrm>
            <a:off x="2120900" y="2247900"/>
            <a:ext cx="2184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56" name="Line 428"/>
          <p:cNvSpPr>
            <a:spLocks noChangeAspect="1" noChangeShapeType="1"/>
          </p:cNvSpPr>
          <p:nvPr/>
        </p:nvSpPr>
        <p:spPr bwMode="auto">
          <a:xfrm>
            <a:off x="1874838" y="5256213"/>
            <a:ext cx="25876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icrosoft Office 98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474747"/>
      </a:accent1>
      <a:accent2>
        <a:srgbClr val="DADADA"/>
      </a:accent2>
      <a:accent3>
        <a:srgbClr val="FFFFFF"/>
      </a:accent3>
      <a:accent4>
        <a:srgbClr val="000000"/>
      </a:accent4>
      <a:accent5>
        <a:srgbClr val="B1B1B1"/>
      </a:accent5>
      <a:accent6>
        <a:srgbClr val="C5C5C5"/>
      </a:accent6>
      <a:hlink>
        <a:srgbClr val="000000"/>
      </a:hlink>
      <a:folHlink>
        <a:srgbClr val="919191"/>
      </a:folHlink>
    </a:clrScheme>
    <a:fontScheme name="Microsoft Office 98">
      <a:majorFont>
        <a:latin typeface="Helvetica"/>
        <a:ea typeface="ＭＳ Ｐゴシック"/>
        <a:cs typeface=""/>
      </a:majorFont>
      <a:minorFont>
        <a:latin typeface="Helvetic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lnDef>
  </a:objectDefaults>
  <a:extraClrSchemeLst>
    <a:extraClrScheme>
      <a:clrScheme name="Microsoft Office 9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crosoft Office 9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21889</TotalTime>
  <Pages>20</Pages>
  <Words>76</Words>
  <Application>Microsoft Macintosh PowerPoint</Application>
  <PresentationFormat>Letter Paper (8.5x11 in)</PresentationFormat>
  <Paragraphs>26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Microsoft Office 98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and running programs</dc:title>
  <dc:subject/>
  <dc:creator>David O'Hallaron</dc:creator>
  <cp:keywords/>
  <dc:description/>
  <cp:lastModifiedBy>Dave</cp:lastModifiedBy>
  <cp:revision>324</cp:revision>
  <cp:lastPrinted>2000-08-13T04:12:16Z</cp:lastPrinted>
  <dcterms:created xsi:type="dcterms:W3CDTF">1998-08-11T09:18:51Z</dcterms:created>
  <dcterms:modified xsi:type="dcterms:W3CDTF">2014-09-17T23:19:13Z</dcterms:modified>
</cp:coreProperties>
</file>