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52" y="-600"/>
      </p:cViewPr>
      <p:guideLst>
        <p:guide orient="horz" pos="816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21FD84D-7DD1-CE48-971E-36A3FB0F7F7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070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32798A18-F0B6-AD4C-918B-E9B999C1B12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63178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1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0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222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5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28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1429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710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Text Box 379"/>
          <p:cNvSpPr txBox="1">
            <a:spLocks noChangeArrowheads="1"/>
          </p:cNvSpPr>
          <p:nvPr/>
        </p:nvSpPr>
        <p:spPr bwMode="auto">
          <a:xfrm>
            <a:off x="-76200" y="330200"/>
            <a:ext cx="18923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Courier New" charset="0"/>
              </a:rPr>
              <a:t>vm_area_struct</a:t>
            </a:r>
          </a:p>
        </p:txBody>
      </p:sp>
      <p:grpSp>
        <p:nvGrpSpPr>
          <p:cNvPr id="48508" name="Group 380"/>
          <p:cNvGrpSpPr>
            <a:grpSpLocks/>
          </p:cNvGrpSpPr>
          <p:nvPr/>
        </p:nvGrpSpPr>
        <p:grpSpPr bwMode="auto">
          <a:xfrm>
            <a:off x="381000" y="711200"/>
            <a:ext cx="1066800" cy="1143000"/>
            <a:chOff x="2352" y="1104"/>
            <a:chExt cx="672" cy="720"/>
          </a:xfrm>
        </p:grpSpPr>
        <p:sp>
          <p:nvSpPr>
            <p:cNvPr id="48509" name="Rectangle 381"/>
            <p:cNvSpPr>
              <a:spLocks noChangeArrowheads="1"/>
            </p:cNvSpPr>
            <p:nvPr/>
          </p:nvSpPr>
          <p:spPr bwMode="auto">
            <a:xfrm>
              <a:off x="2352" y="1120"/>
              <a:ext cx="672" cy="7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10" name="Rectangle 382"/>
            <p:cNvSpPr>
              <a:spLocks noChangeArrowheads="1"/>
            </p:cNvSpPr>
            <p:nvPr/>
          </p:nvSpPr>
          <p:spPr bwMode="auto">
            <a:xfrm>
              <a:off x="2352" y="1104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vm_end</a:t>
              </a:r>
            </a:p>
          </p:txBody>
        </p:sp>
        <p:sp>
          <p:nvSpPr>
            <p:cNvPr id="48511" name="Rectangle 383"/>
            <p:cNvSpPr>
              <a:spLocks noChangeArrowheads="1"/>
            </p:cNvSpPr>
            <p:nvPr/>
          </p:nvSpPr>
          <p:spPr bwMode="auto">
            <a:xfrm>
              <a:off x="2352" y="1392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r/o</a:t>
              </a:r>
            </a:p>
          </p:txBody>
        </p:sp>
        <p:sp>
          <p:nvSpPr>
            <p:cNvPr id="48512" name="Rectangle 384"/>
            <p:cNvSpPr>
              <a:spLocks noChangeArrowheads="1"/>
            </p:cNvSpPr>
            <p:nvPr/>
          </p:nvSpPr>
          <p:spPr bwMode="auto">
            <a:xfrm>
              <a:off x="2352" y="1680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vm_next</a:t>
              </a:r>
            </a:p>
          </p:txBody>
        </p:sp>
        <p:sp>
          <p:nvSpPr>
            <p:cNvPr id="48513" name="Rectangle 385"/>
            <p:cNvSpPr>
              <a:spLocks noChangeArrowheads="1"/>
            </p:cNvSpPr>
            <p:nvPr/>
          </p:nvSpPr>
          <p:spPr bwMode="auto">
            <a:xfrm>
              <a:off x="2352" y="1248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vm_start</a:t>
              </a:r>
            </a:p>
          </p:txBody>
        </p:sp>
      </p:grpSp>
      <p:grpSp>
        <p:nvGrpSpPr>
          <p:cNvPr id="48514" name="Group 386"/>
          <p:cNvGrpSpPr>
            <a:grpSpLocks/>
          </p:cNvGrpSpPr>
          <p:nvPr/>
        </p:nvGrpSpPr>
        <p:grpSpPr bwMode="auto">
          <a:xfrm>
            <a:off x="381000" y="2235200"/>
            <a:ext cx="1066800" cy="1143000"/>
            <a:chOff x="2352" y="1104"/>
            <a:chExt cx="672" cy="720"/>
          </a:xfrm>
        </p:grpSpPr>
        <p:sp>
          <p:nvSpPr>
            <p:cNvPr id="48515" name="Rectangle 387"/>
            <p:cNvSpPr>
              <a:spLocks noChangeArrowheads="1"/>
            </p:cNvSpPr>
            <p:nvPr/>
          </p:nvSpPr>
          <p:spPr bwMode="auto">
            <a:xfrm>
              <a:off x="2352" y="1120"/>
              <a:ext cx="672" cy="7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16" name="Rectangle 388"/>
            <p:cNvSpPr>
              <a:spLocks noChangeArrowheads="1"/>
            </p:cNvSpPr>
            <p:nvPr/>
          </p:nvSpPr>
          <p:spPr bwMode="auto">
            <a:xfrm>
              <a:off x="2352" y="1104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vm_end</a:t>
              </a:r>
            </a:p>
          </p:txBody>
        </p:sp>
        <p:sp>
          <p:nvSpPr>
            <p:cNvPr id="48517" name="Rectangle 389"/>
            <p:cNvSpPr>
              <a:spLocks noChangeArrowheads="1"/>
            </p:cNvSpPr>
            <p:nvPr/>
          </p:nvSpPr>
          <p:spPr bwMode="auto">
            <a:xfrm>
              <a:off x="2352" y="1392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r/w</a:t>
              </a:r>
            </a:p>
          </p:txBody>
        </p:sp>
        <p:sp>
          <p:nvSpPr>
            <p:cNvPr id="48518" name="Rectangle 390"/>
            <p:cNvSpPr>
              <a:spLocks noChangeArrowheads="1"/>
            </p:cNvSpPr>
            <p:nvPr/>
          </p:nvSpPr>
          <p:spPr bwMode="auto">
            <a:xfrm>
              <a:off x="2352" y="1680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vm_next</a:t>
              </a:r>
            </a:p>
          </p:txBody>
        </p:sp>
        <p:sp>
          <p:nvSpPr>
            <p:cNvPr id="48519" name="Rectangle 391"/>
            <p:cNvSpPr>
              <a:spLocks noChangeArrowheads="1"/>
            </p:cNvSpPr>
            <p:nvPr/>
          </p:nvSpPr>
          <p:spPr bwMode="auto">
            <a:xfrm>
              <a:off x="2352" y="1248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vm_start</a:t>
              </a:r>
            </a:p>
          </p:txBody>
        </p:sp>
      </p:grpSp>
      <p:grpSp>
        <p:nvGrpSpPr>
          <p:cNvPr id="48520" name="Group 392"/>
          <p:cNvGrpSpPr>
            <a:grpSpLocks/>
          </p:cNvGrpSpPr>
          <p:nvPr/>
        </p:nvGrpSpPr>
        <p:grpSpPr bwMode="auto">
          <a:xfrm>
            <a:off x="381000" y="3759200"/>
            <a:ext cx="1066800" cy="1143000"/>
            <a:chOff x="2352" y="1104"/>
            <a:chExt cx="672" cy="720"/>
          </a:xfrm>
        </p:grpSpPr>
        <p:sp>
          <p:nvSpPr>
            <p:cNvPr id="48521" name="Rectangle 393"/>
            <p:cNvSpPr>
              <a:spLocks noChangeArrowheads="1"/>
            </p:cNvSpPr>
            <p:nvPr/>
          </p:nvSpPr>
          <p:spPr bwMode="auto">
            <a:xfrm>
              <a:off x="2352" y="1120"/>
              <a:ext cx="672" cy="70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48522" name="Rectangle 394"/>
            <p:cNvSpPr>
              <a:spLocks noChangeArrowheads="1"/>
            </p:cNvSpPr>
            <p:nvPr/>
          </p:nvSpPr>
          <p:spPr bwMode="auto">
            <a:xfrm>
              <a:off x="2352" y="1104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vm_end</a:t>
              </a:r>
            </a:p>
          </p:txBody>
        </p:sp>
        <p:sp>
          <p:nvSpPr>
            <p:cNvPr id="48523" name="Rectangle 395"/>
            <p:cNvSpPr>
              <a:spLocks noChangeArrowheads="1"/>
            </p:cNvSpPr>
            <p:nvPr/>
          </p:nvSpPr>
          <p:spPr bwMode="auto">
            <a:xfrm>
              <a:off x="2352" y="1392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r/o</a:t>
              </a:r>
            </a:p>
          </p:txBody>
        </p:sp>
        <p:sp>
          <p:nvSpPr>
            <p:cNvPr id="48524" name="Rectangle 396"/>
            <p:cNvSpPr>
              <a:spLocks noChangeArrowheads="1"/>
            </p:cNvSpPr>
            <p:nvPr/>
          </p:nvSpPr>
          <p:spPr bwMode="auto">
            <a:xfrm>
              <a:off x="2352" y="1680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vm_next</a:t>
              </a:r>
            </a:p>
          </p:txBody>
        </p:sp>
        <p:sp>
          <p:nvSpPr>
            <p:cNvPr id="48525" name="Rectangle 397"/>
            <p:cNvSpPr>
              <a:spLocks noChangeArrowheads="1"/>
            </p:cNvSpPr>
            <p:nvPr/>
          </p:nvSpPr>
          <p:spPr bwMode="auto">
            <a:xfrm>
              <a:off x="2352" y="1248"/>
              <a:ext cx="672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1400">
                  <a:solidFill>
                    <a:schemeClr val="tx2"/>
                  </a:solidFill>
                  <a:latin typeface="Courier New" charset="0"/>
                </a:rPr>
                <a:t>vm_start</a:t>
              </a:r>
            </a:p>
          </p:txBody>
        </p:sp>
      </p:grp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2286000" y="254000"/>
            <a:ext cx="1981200" cy="480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2136775" y="-50800"/>
            <a:ext cx="230505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Process virtual memory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2286000" y="3302000"/>
            <a:ext cx="1981200" cy="11430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</a:rPr>
              <a:t>Code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2286000" y="2540000"/>
            <a:ext cx="1981200" cy="7620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Data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2286000" y="1244600"/>
            <a:ext cx="1981200" cy="5334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1447800" y="787400"/>
            <a:ext cx="8382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1447800" y="1016000"/>
            <a:ext cx="8382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3" name="Line 405"/>
          <p:cNvSpPr>
            <a:spLocks noChangeShapeType="1"/>
          </p:cNvSpPr>
          <p:nvPr/>
        </p:nvSpPr>
        <p:spPr bwMode="auto">
          <a:xfrm>
            <a:off x="1447800" y="2387600"/>
            <a:ext cx="7620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4" name="Line 406"/>
          <p:cNvSpPr>
            <a:spLocks noChangeShapeType="1"/>
          </p:cNvSpPr>
          <p:nvPr/>
        </p:nvSpPr>
        <p:spPr bwMode="auto">
          <a:xfrm>
            <a:off x="1447800" y="2616200"/>
            <a:ext cx="8382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 flipV="1">
            <a:off x="1447800" y="3378200"/>
            <a:ext cx="838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1447800" y="4140200"/>
            <a:ext cx="838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 flipH="1">
            <a:off x="152400" y="17780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152400" y="1778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>
            <a:off x="152400" y="22352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 flipH="1">
            <a:off x="152400" y="33020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152400" y="3302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2" name="Line 414"/>
          <p:cNvSpPr>
            <a:spLocks noChangeShapeType="1"/>
          </p:cNvSpPr>
          <p:nvPr/>
        </p:nvSpPr>
        <p:spPr bwMode="auto">
          <a:xfrm>
            <a:off x="152400" y="37592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3" name="Text Box 415"/>
          <p:cNvSpPr txBox="1">
            <a:spLocks noChangeArrowheads="1"/>
          </p:cNvSpPr>
          <p:nvPr/>
        </p:nvSpPr>
        <p:spPr bwMode="auto">
          <a:xfrm>
            <a:off x="4297363" y="4900613"/>
            <a:ext cx="2794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4267200" y="4114800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>
            <a:off x="4267200" y="3073400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7" name="Text Box 419"/>
          <p:cNvSpPr txBox="1">
            <a:spLocks noChangeArrowheads="1"/>
          </p:cNvSpPr>
          <p:nvPr/>
        </p:nvSpPr>
        <p:spPr bwMode="auto">
          <a:xfrm>
            <a:off x="4876800" y="2690813"/>
            <a:ext cx="157956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Normal page fault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>
            <a:off x="4267200" y="2168525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9" name="Text Box 421"/>
          <p:cNvSpPr txBox="1">
            <a:spLocks noChangeArrowheads="1"/>
          </p:cNvSpPr>
          <p:nvPr/>
        </p:nvSpPr>
        <p:spPr bwMode="auto">
          <a:xfrm>
            <a:off x="4872038" y="1600200"/>
            <a:ext cx="2565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Segmentation fault: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accessing a non-existing page</a:t>
            </a:r>
          </a:p>
        </p:txBody>
      </p:sp>
      <p:sp>
        <p:nvSpPr>
          <p:cNvPr id="48550" name="Oval 422"/>
          <p:cNvSpPr>
            <a:spLocks noChangeArrowheads="1"/>
          </p:cNvSpPr>
          <p:nvPr/>
        </p:nvSpPr>
        <p:spPr bwMode="auto">
          <a:xfrm>
            <a:off x="4495800" y="1778000"/>
            <a:ext cx="304800" cy="304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48551" name="Oval 423"/>
          <p:cNvSpPr>
            <a:spLocks noChangeArrowheads="1"/>
          </p:cNvSpPr>
          <p:nvPr/>
        </p:nvSpPr>
        <p:spPr bwMode="auto">
          <a:xfrm>
            <a:off x="4495800" y="3733800"/>
            <a:ext cx="304800" cy="304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8552" name="Oval 424"/>
          <p:cNvSpPr>
            <a:spLocks noChangeArrowheads="1"/>
          </p:cNvSpPr>
          <p:nvPr/>
        </p:nvSpPr>
        <p:spPr bwMode="auto">
          <a:xfrm>
            <a:off x="4495800" y="2692400"/>
            <a:ext cx="304800" cy="3048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8599" name="Text Box 471"/>
          <p:cNvSpPr txBox="1">
            <a:spLocks noChangeArrowheads="1"/>
          </p:cNvSpPr>
          <p:nvPr/>
        </p:nvSpPr>
        <p:spPr bwMode="auto">
          <a:xfrm>
            <a:off x="4876800" y="3352800"/>
            <a:ext cx="24574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Protection exception: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e.g., violating permissions by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writing to a read-only page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22154</TotalTime>
  <Pages>20</Pages>
  <Words>58</Words>
  <Application>Microsoft Macintosh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318</cp:revision>
  <cp:lastPrinted>2000-08-14T00:57:30Z</cp:lastPrinted>
  <dcterms:created xsi:type="dcterms:W3CDTF">1998-08-11T09:18:51Z</dcterms:created>
  <dcterms:modified xsi:type="dcterms:W3CDTF">2014-08-11T18:42:01Z</dcterms:modified>
</cp:coreProperties>
</file>