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584" y="-168"/>
      </p:cViewPr>
      <p:guideLst>
        <p:guide orient="horz" pos="800"/>
        <p:guide pos="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D05E74AA-F964-8044-B668-4166900FBDAE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35521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6BA733A1-0F60-4843-A2D3-D1AD851337C6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8422020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90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237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35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27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7327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71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071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3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6152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7986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6920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7" name="Rectangle 379"/>
          <p:cNvSpPr>
            <a:spLocks noChangeArrowheads="1"/>
          </p:cNvSpPr>
          <p:nvPr/>
        </p:nvSpPr>
        <p:spPr bwMode="auto">
          <a:xfrm>
            <a:off x="1981200" y="182563"/>
            <a:ext cx="26670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Page table physical base addr</a:t>
            </a:r>
          </a:p>
        </p:txBody>
      </p:sp>
      <p:sp>
        <p:nvSpPr>
          <p:cNvPr id="48508" name="Rectangle 380"/>
          <p:cNvSpPr>
            <a:spLocks noChangeArrowheads="1"/>
          </p:cNvSpPr>
          <p:nvPr/>
        </p:nvSpPr>
        <p:spPr bwMode="auto">
          <a:xfrm>
            <a:off x="4648200" y="182563"/>
            <a:ext cx="9906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Unused</a:t>
            </a:r>
          </a:p>
        </p:txBody>
      </p:sp>
      <p:sp>
        <p:nvSpPr>
          <p:cNvPr id="48509" name="Rectangle 381"/>
          <p:cNvSpPr>
            <a:spLocks noChangeArrowheads="1"/>
          </p:cNvSpPr>
          <p:nvPr/>
        </p:nvSpPr>
        <p:spPr bwMode="auto">
          <a:xfrm>
            <a:off x="5638800" y="182563"/>
            <a:ext cx="3810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G</a:t>
            </a:r>
          </a:p>
        </p:txBody>
      </p:sp>
      <p:sp>
        <p:nvSpPr>
          <p:cNvPr id="48510" name="Rectangle 382"/>
          <p:cNvSpPr>
            <a:spLocks noChangeArrowheads="1"/>
          </p:cNvSpPr>
          <p:nvPr/>
        </p:nvSpPr>
        <p:spPr bwMode="auto">
          <a:xfrm>
            <a:off x="6019800" y="182563"/>
            <a:ext cx="3810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PS</a:t>
            </a:r>
          </a:p>
        </p:txBody>
      </p:sp>
      <p:sp>
        <p:nvSpPr>
          <p:cNvPr id="48511" name="Rectangle 383"/>
          <p:cNvSpPr>
            <a:spLocks noChangeArrowheads="1"/>
          </p:cNvSpPr>
          <p:nvPr/>
        </p:nvSpPr>
        <p:spPr bwMode="auto">
          <a:xfrm>
            <a:off x="6400800" y="182563"/>
            <a:ext cx="3810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12" name="Rectangle 384"/>
          <p:cNvSpPr>
            <a:spLocks noChangeArrowheads="1"/>
          </p:cNvSpPr>
          <p:nvPr/>
        </p:nvSpPr>
        <p:spPr bwMode="auto">
          <a:xfrm>
            <a:off x="6781800" y="182563"/>
            <a:ext cx="3810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48513" name="Rectangle 385"/>
          <p:cNvSpPr>
            <a:spLocks noChangeArrowheads="1"/>
          </p:cNvSpPr>
          <p:nvPr/>
        </p:nvSpPr>
        <p:spPr bwMode="auto">
          <a:xfrm>
            <a:off x="7162800" y="182563"/>
            <a:ext cx="3810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CD</a:t>
            </a:r>
          </a:p>
        </p:txBody>
      </p:sp>
      <p:sp>
        <p:nvSpPr>
          <p:cNvPr id="48514" name="Rectangle 386"/>
          <p:cNvSpPr>
            <a:spLocks noChangeArrowheads="1"/>
          </p:cNvSpPr>
          <p:nvPr/>
        </p:nvSpPr>
        <p:spPr bwMode="auto">
          <a:xfrm>
            <a:off x="7543800" y="182563"/>
            <a:ext cx="3810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WT</a:t>
            </a:r>
          </a:p>
        </p:txBody>
      </p:sp>
      <p:sp>
        <p:nvSpPr>
          <p:cNvPr id="48515" name="Rectangle 387"/>
          <p:cNvSpPr>
            <a:spLocks noChangeArrowheads="1"/>
          </p:cNvSpPr>
          <p:nvPr/>
        </p:nvSpPr>
        <p:spPr bwMode="auto">
          <a:xfrm>
            <a:off x="7924800" y="182563"/>
            <a:ext cx="3810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U/S</a:t>
            </a:r>
          </a:p>
        </p:txBody>
      </p:sp>
      <p:sp>
        <p:nvSpPr>
          <p:cNvPr id="48516" name="Rectangle 388"/>
          <p:cNvSpPr>
            <a:spLocks noChangeArrowheads="1"/>
          </p:cNvSpPr>
          <p:nvPr/>
        </p:nvSpPr>
        <p:spPr bwMode="auto">
          <a:xfrm>
            <a:off x="8305800" y="182563"/>
            <a:ext cx="3810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R/W</a:t>
            </a:r>
          </a:p>
        </p:txBody>
      </p:sp>
      <p:sp>
        <p:nvSpPr>
          <p:cNvPr id="48517" name="Rectangle 389"/>
          <p:cNvSpPr>
            <a:spLocks noChangeArrowheads="1"/>
          </p:cNvSpPr>
          <p:nvPr/>
        </p:nvSpPr>
        <p:spPr bwMode="auto">
          <a:xfrm>
            <a:off x="8686800" y="182563"/>
            <a:ext cx="3810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 b="1">
                <a:solidFill>
                  <a:schemeClr val="tx2"/>
                </a:solidFill>
              </a:rPr>
              <a:t>P=1</a:t>
            </a:r>
          </a:p>
        </p:txBody>
      </p:sp>
      <p:sp>
        <p:nvSpPr>
          <p:cNvPr id="48519" name="Text Box 391"/>
          <p:cNvSpPr txBox="1">
            <a:spLocks noChangeArrowheads="1"/>
          </p:cNvSpPr>
          <p:nvPr/>
        </p:nvSpPr>
        <p:spPr bwMode="auto">
          <a:xfrm>
            <a:off x="1938338" y="0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51</a:t>
            </a:r>
          </a:p>
        </p:txBody>
      </p:sp>
      <p:sp>
        <p:nvSpPr>
          <p:cNvPr id="48520" name="Text Box 392"/>
          <p:cNvSpPr txBox="1">
            <a:spLocks noChangeArrowheads="1"/>
          </p:cNvSpPr>
          <p:nvPr/>
        </p:nvSpPr>
        <p:spPr bwMode="auto">
          <a:xfrm>
            <a:off x="4352925" y="0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12</a:t>
            </a:r>
          </a:p>
        </p:txBody>
      </p:sp>
      <p:sp>
        <p:nvSpPr>
          <p:cNvPr id="48521" name="Text Box 393"/>
          <p:cNvSpPr txBox="1">
            <a:spLocks noChangeArrowheads="1"/>
          </p:cNvSpPr>
          <p:nvPr/>
        </p:nvSpPr>
        <p:spPr bwMode="auto">
          <a:xfrm>
            <a:off x="4575175" y="0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11</a:t>
            </a:r>
          </a:p>
        </p:txBody>
      </p:sp>
      <p:sp>
        <p:nvSpPr>
          <p:cNvPr id="48522" name="Text Box 394"/>
          <p:cNvSpPr txBox="1">
            <a:spLocks noChangeArrowheads="1"/>
          </p:cNvSpPr>
          <p:nvPr/>
        </p:nvSpPr>
        <p:spPr bwMode="auto">
          <a:xfrm>
            <a:off x="5410200" y="0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48523" name="Text Box 395"/>
          <p:cNvSpPr txBox="1">
            <a:spLocks noChangeArrowheads="1"/>
          </p:cNvSpPr>
          <p:nvPr/>
        </p:nvSpPr>
        <p:spPr bwMode="auto">
          <a:xfrm>
            <a:off x="5715000" y="0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8</a:t>
            </a:r>
          </a:p>
        </p:txBody>
      </p:sp>
      <p:sp>
        <p:nvSpPr>
          <p:cNvPr id="48524" name="Text Box 396"/>
          <p:cNvSpPr txBox="1">
            <a:spLocks noChangeArrowheads="1"/>
          </p:cNvSpPr>
          <p:nvPr/>
        </p:nvSpPr>
        <p:spPr bwMode="auto">
          <a:xfrm>
            <a:off x="6096000" y="0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7</a:t>
            </a:r>
          </a:p>
        </p:txBody>
      </p:sp>
      <p:sp>
        <p:nvSpPr>
          <p:cNvPr id="48525" name="Text Box 397"/>
          <p:cNvSpPr txBox="1">
            <a:spLocks noChangeArrowheads="1"/>
          </p:cNvSpPr>
          <p:nvPr/>
        </p:nvSpPr>
        <p:spPr bwMode="auto">
          <a:xfrm>
            <a:off x="6426200" y="0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6</a:t>
            </a:r>
          </a:p>
        </p:txBody>
      </p:sp>
      <p:sp>
        <p:nvSpPr>
          <p:cNvPr id="48526" name="Text Box 398"/>
          <p:cNvSpPr txBox="1">
            <a:spLocks noChangeArrowheads="1"/>
          </p:cNvSpPr>
          <p:nvPr/>
        </p:nvSpPr>
        <p:spPr bwMode="auto">
          <a:xfrm>
            <a:off x="6845300" y="0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48527" name="Text Box 399"/>
          <p:cNvSpPr txBox="1">
            <a:spLocks noChangeArrowheads="1"/>
          </p:cNvSpPr>
          <p:nvPr/>
        </p:nvSpPr>
        <p:spPr bwMode="auto">
          <a:xfrm>
            <a:off x="7239000" y="0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48528" name="Text Box 400"/>
          <p:cNvSpPr txBox="1">
            <a:spLocks noChangeArrowheads="1"/>
          </p:cNvSpPr>
          <p:nvPr/>
        </p:nvSpPr>
        <p:spPr bwMode="auto">
          <a:xfrm>
            <a:off x="7620000" y="0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48529" name="Text Box 401"/>
          <p:cNvSpPr txBox="1">
            <a:spLocks noChangeArrowheads="1"/>
          </p:cNvSpPr>
          <p:nvPr/>
        </p:nvSpPr>
        <p:spPr bwMode="auto">
          <a:xfrm>
            <a:off x="8001000" y="0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48530" name="Text Box 402"/>
          <p:cNvSpPr txBox="1">
            <a:spLocks noChangeArrowheads="1"/>
          </p:cNvSpPr>
          <p:nvPr/>
        </p:nvSpPr>
        <p:spPr bwMode="auto">
          <a:xfrm>
            <a:off x="8382000" y="0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48531" name="Text Box 403"/>
          <p:cNvSpPr txBox="1">
            <a:spLocks noChangeArrowheads="1"/>
          </p:cNvSpPr>
          <p:nvPr/>
        </p:nvSpPr>
        <p:spPr bwMode="auto">
          <a:xfrm>
            <a:off x="8763000" y="0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48537" name="Rectangle 409"/>
          <p:cNvSpPr>
            <a:spLocks noChangeArrowheads="1"/>
          </p:cNvSpPr>
          <p:nvPr/>
        </p:nvSpPr>
        <p:spPr bwMode="auto">
          <a:xfrm>
            <a:off x="549275" y="187325"/>
            <a:ext cx="1431925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Unused</a:t>
            </a:r>
          </a:p>
        </p:txBody>
      </p:sp>
      <p:sp>
        <p:nvSpPr>
          <p:cNvPr id="48538" name="Text Box 410"/>
          <p:cNvSpPr txBox="1">
            <a:spLocks noChangeArrowheads="1"/>
          </p:cNvSpPr>
          <p:nvPr/>
        </p:nvSpPr>
        <p:spPr bwMode="auto">
          <a:xfrm>
            <a:off x="1728788" y="0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52</a:t>
            </a:r>
          </a:p>
        </p:txBody>
      </p:sp>
      <p:sp>
        <p:nvSpPr>
          <p:cNvPr id="48539" name="Rectangle 411"/>
          <p:cNvSpPr>
            <a:spLocks noChangeArrowheads="1"/>
          </p:cNvSpPr>
          <p:nvPr/>
        </p:nvSpPr>
        <p:spPr bwMode="auto">
          <a:xfrm>
            <a:off x="161925" y="182563"/>
            <a:ext cx="3810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XD</a:t>
            </a:r>
          </a:p>
        </p:txBody>
      </p:sp>
      <p:sp>
        <p:nvSpPr>
          <p:cNvPr id="48540" name="Text Box 412"/>
          <p:cNvSpPr txBox="1">
            <a:spLocks noChangeArrowheads="1"/>
          </p:cNvSpPr>
          <p:nvPr/>
        </p:nvSpPr>
        <p:spPr bwMode="auto">
          <a:xfrm>
            <a:off x="238125" y="0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63</a:t>
            </a:r>
          </a:p>
        </p:txBody>
      </p:sp>
      <p:sp>
        <p:nvSpPr>
          <p:cNvPr id="48541" name="Text Box 413"/>
          <p:cNvSpPr txBox="1">
            <a:spLocks noChangeArrowheads="1"/>
          </p:cNvSpPr>
          <p:nvPr/>
        </p:nvSpPr>
        <p:spPr bwMode="auto">
          <a:xfrm>
            <a:off x="509588" y="0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62</a:t>
            </a:r>
          </a:p>
        </p:txBody>
      </p:sp>
      <p:sp>
        <p:nvSpPr>
          <p:cNvPr id="48542" name="Rectangle 414"/>
          <p:cNvSpPr>
            <a:spLocks noChangeArrowheads="1"/>
          </p:cNvSpPr>
          <p:nvPr/>
        </p:nvSpPr>
        <p:spPr bwMode="auto">
          <a:xfrm>
            <a:off x="152400" y="868363"/>
            <a:ext cx="8531225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Available for OS (page table location on disk)</a:t>
            </a:r>
          </a:p>
        </p:txBody>
      </p:sp>
      <p:sp>
        <p:nvSpPr>
          <p:cNvPr id="48543" name="Rectangle 415"/>
          <p:cNvSpPr>
            <a:spLocks noChangeArrowheads="1"/>
          </p:cNvSpPr>
          <p:nvPr/>
        </p:nvSpPr>
        <p:spPr bwMode="auto">
          <a:xfrm>
            <a:off x="8683625" y="868363"/>
            <a:ext cx="3810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 b="1">
                <a:solidFill>
                  <a:schemeClr val="tx2"/>
                </a:solidFill>
              </a:rPr>
              <a:t>P=0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22152</TotalTime>
  <Pages>20</Pages>
  <Words>51</Words>
  <Application>Microsoft Macintosh PowerPoint</Application>
  <PresentationFormat>Letter Paper (8.5x11 in)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</vt:lpstr>
      <vt:lpstr>Helvetica</vt:lpstr>
      <vt:lpstr>Century Gothic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319</cp:revision>
  <cp:lastPrinted>2000-08-13T02:43:51Z</cp:lastPrinted>
  <dcterms:created xsi:type="dcterms:W3CDTF">1998-08-11T09:18:51Z</dcterms:created>
  <dcterms:modified xsi:type="dcterms:W3CDTF">2014-08-05T15:04:29Z</dcterms:modified>
</cp:coreProperties>
</file>