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7" d="100"/>
          <a:sy n="97" d="100"/>
        </p:scale>
        <p:origin x="-91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OS%20X%20Lion:Users:bryant:ics3:opt:lower-haswell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3842173350582"/>
          <c:y val="0.0731070496083551"/>
          <c:w val="0.829236739974127"/>
          <c:h val="0.718015665796345"/>
        </c:manualLayout>
      </c:layout>
      <c:scatterChart>
        <c:scatterStyle val="lineMarker"/>
        <c:varyColors val="0"/>
        <c:ser>
          <c:idx val="0"/>
          <c:order val="0"/>
          <c:tx>
            <c:strRef>
              <c:f>lower!$H$24</c:f>
              <c:strCache>
                <c:ptCount val="1"/>
                <c:pt idx="0">
                  <c:v>lower1</c:v>
                </c:pt>
              </c:strCache>
            </c:strRef>
          </c:tx>
          <c:spPr>
            <a:ln w="25400">
              <a:solidFill>
                <a:srgbClr val="808080"/>
              </a:solidFill>
              <a:prstDash val="solid"/>
            </a:ln>
          </c:spPr>
          <c:marker>
            <c:symbol val="diamond"/>
            <c:size val="7"/>
            <c:spPr>
              <a:solidFill>
                <a:srgbClr val="333333"/>
              </a:solidFill>
              <a:ln>
                <a:solidFill>
                  <a:srgbClr val="333333"/>
                </a:solidFill>
                <a:prstDash val="solid"/>
              </a:ln>
            </c:spPr>
          </c:marker>
          <c:xVal>
            <c:numRef>
              <c:f>lower!$G$25:$G$50</c:f>
              <c:numCache>
                <c:formatCode>General</c:formatCode>
                <c:ptCount val="26"/>
                <c:pt idx="0">
                  <c:v>0.0</c:v>
                </c:pt>
                <c:pt idx="1">
                  <c:v>20000.0</c:v>
                </c:pt>
                <c:pt idx="2">
                  <c:v>40000.0</c:v>
                </c:pt>
                <c:pt idx="3">
                  <c:v>60000.0</c:v>
                </c:pt>
                <c:pt idx="4">
                  <c:v>80000.0</c:v>
                </c:pt>
                <c:pt idx="5">
                  <c:v>100000.0</c:v>
                </c:pt>
                <c:pt idx="6">
                  <c:v>120000.0</c:v>
                </c:pt>
                <c:pt idx="7">
                  <c:v>140000.0</c:v>
                </c:pt>
                <c:pt idx="8">
                  <c:v>160000.0</c:v>
                </c:pt>
                <c:pt idx="9">
                  <c:v>180000.0</c:v>
                </c:pt>
                <c:pt idx="10">
                  <c:v>200000.0</c:v>
                </c:pt>
                <c:pt idx="11">
                  <c:v>220000.0</c:v>
                </c:pt>
                <c:pt idx="12">
                  <c:v>240000.0</c:v>
                </c:pt>
                <c:pt idx="13">
                  <c:v>260000.0</c:v>
                </c:pt>
                <c:pt idx="14">
                  <c:v>280000.0</c:v>
                </c:pt>
                <c:pt idx="15">
                  <c:v>300000.0</c:v>
                </c:pt>
                <c:pt idx="16">
                  <c:v>320000.0</c:v>
                </c:pt>
                <c:pt idx="17">
                  <c:v>340000.0</c:v>
                </c:pt>
                <c:pt idx="18">
                  <c:v>360000.0</c:v>
                </c:pt>
                <c:pt idx="19">
                  <c:v>380000.0</c:v>
                </c:pt>
                <c:pt idx="20">
                  <c:v>400000.0</c:v>
                </c:pt>
                <c:pt idx="21">
                  <c:v>420000.0</c:v>
                </c:pt>
                <c:pt idx="22">
                  <c:v>440000.0</c:v>
                </c:pt>
                <c:pt idx="23">
                  <c:v>460000.0</c:v>
                </c:pt>
                <c:pt idx="24">
                  <c:v>480000.0</c:v>
                </c:pt>
                <c:pt idx="25">
                  <c:v>500000.0</c:v>
                </c:pt>
              </c:numCache>
            </c:numRef>
          </c:xVal>
          <c:yVal>
            <c:numRef>
              <c:f>lower!$H$25:$H$50</c:f>
              <c:numCache>
                <c:formatCode>General</c:formatCode>
                <c:ptCount val="26"/>
                <c:pt idx="0">
                  <c:v>0.0</c:v>
                </c:pt>
                <c:pt idx="1">
                  <c:v>0.38248</c:v>
                </c:pt>
                <c:pt idx="2">
                  <c:v>1.529026</c:v>
                </c:pt>
                <c:pt idx="3">
                  <c:v>3.439454</c:v>
                </c:pt>
                <c:pt idx="4">
                  <c:v>6.113888</c:v>
                </c:pt>
                <c:pt idx="5">
                  <c:v>9.552553</c:v>
                </c:pt>
                <c:pt idx="6">
                  <c:v>13.75432</c:v>
                </c:pt>
                <c:pt idx="7">
                  <c:v>18.721092</c:v>
                </c:pt>
                <c:pt idx="8">
                  <c:v>24.451184</c:v>
                </c:pt>
                <c:pt idx="9">
                  <c:v>30.94574</c:v>
                </c:pt>
                <c:pt idx="10">
                  <c:v>38.204385</c:v>
                </c:pt>
                <c:pt idx="11">
                  <c:v>46.226628</c:v>
                </c:pt>
                <c:pt idx="12">
                  <c:v>55.013938</c:v>
                </c:pt>
                <c:pt idx="13">
                  <c:v>64.564981</c:v>
                </c:pt>
                <c:pt idx="14">
                  <c:v>74.879955</c:v>
                </c:pt>
                <c:pt idx="15">
                  <c:v>85.968008</c:v>
                </c:pt>
                <c:pt idx="16">
                  <c:v>97.809498</c:v>
                </c:pt>
                <c:pt idx="17">
                  <c:v>110.416061</c:v>
                </c:pt>
                <c:pt idx="18">
                  <c:v>123.796529</c:v>
                </c:pt>
                <c:pt idx="19">
                  <c:v>137.936898</c:v>
                </c:pt>
                <c:pt idx="20">
                  <c:v>152.830521</c:v>
                </c:pt>
                <c:pt idx="21">
                  <c:v>168.485971</c:v>
                </c:pt>
                <c:pt idx="22">
                  <c:v>184.916539</c:v>
                </c:pt>
                <c:pt idx="23">
                  <c:v>202.114667</c:v>
                </c:pt>
                <c:pt idx="24">
                  <c:v>220.06251</c:v>
                </c:pt>
                <c:pt idx="25">
                  <c:v>238.807323</c:v>
                </c:pt>
              </c:numCache>
            </c:numRef>
          </c:yVal>
          <c:smooth val="1"/>
        </c:ser>
        <c:ser>
          <c:idx val="1"/>
          <c:order val="1"/>
          <c:tx>
            <c:strRef>
              <c:f>lower!$I$24</c:f>
              <c:strCache>
                <c:ptCount val="1"/>
                <c:pt idx="0">
                  <c:v>lower2</c:v>
                </c:pt>
              </c:strCache>
            </c:strRef>
          </c:tx>
          <c:spPr>
            <a:ln w="25400">
              <a:solidFill>
                <a:srgbClr val="333333"/>
              </a:solidFill>
              <a:prstDash val="solid"/>
            </a:ln>
          </c:spPr>
          <c:marker>
            <c:symbol val="square"/>
            <c:size val="7"/>
            <c:spPr>
              <a:solidFill>
                <a:srgbClr val="000000"/>
              </a:solidFill>
              <a:ln>
                <a:solidFill>
                  <a:srgbClr val="000000"/>
                </a:solidFill>
                <a:prstDash val="solid"/>
              </a:ln>
            </c:spPr>
          </c:marker>
          <c:xVal>
            <c:numRef>
              <c:f>lower!$G$25:$G$50</c:f>
              <c:numCache>
                <c:formatCode>General</c:formatCode>
                <c:ptCount val="26"/>
                <c:pt idx="0">
                  <c:v>0.0</c:v>
                </c:pt>
                <c:pt idx="1">
                  <c:v>20000.0</c:v>
                </c:pt>
                <c:pt idx="2">
                  <c:v>40000.0</c:v>
                </c:pt>
                <c:pt idx="3">
                  <c:v>60000.0</c:v>
                </c:pt>
                <c:pt idx="4">
                  <c:v>80000.0</c:v>
                </c:pt>
                <c:pt idx="5">
                  <c:v>100000.0</c:v>
                </c:pt>
                <c:pt idx="6">
                  <c:v>120000.0</c:v>
                </c:pt>
                <c:pt idx="7">
                  <c:v>140000.0</c:v>
                </c:pt>
                <c:pt idx="8">
                  <c:v>160000.0</c:v>
                </c:pt>
                <c:pt idx="9">
                  <c:v>180000.0</c:v>
                </c:pt>
                <c:pt idx="10">
                  <c:v>200000.0</c:v>
                </c:pt>
                <c:pt idx="11">
                  <c:v>220000.0</c:v>
                </c:pt>
                <c:pt idx="12">
                  <c:v>240000.0</c:v>
                </c:pt>
                <c:pt idx="13">
                  <c:v>260000.0</c:v>
                </c:pt>
                <c:pt idx="14">
                  <c:v>280000.0</c:v>
                </c:pt>
                <c:pt idx="15">
                  <c:v>300000.0</c:v>
                </c:pt>
                <c:pt idx="16">
                  <c:v>320000.0</c:v>
                </c:pt>
                <c:pt idx="17">
                  <c:v>340000.0</c:v>
                </c:pt>
                <c:pt idx="18">
                  <c:v>360000.0</c:v>
                </c:pt>
                <c:pt idx="19">
                  <c:v>380000.0</c:v>
                </c:pt>
                <c:pt idx="20">
                  <c:v>400000.0</c:v>
                </c:pt>
                <c:pt idx="21">
                  <c:v>420000.0</c:v>
                </c:pt>
                <c:pt idx="22">
                  <c:v>440000.0</c:v>
                </c:pt>
                <c:pt idx="23">
                  <c:v>460000.0</c:v>
                </c:pt>
                <c:pt idx="24">
                  <c:v>480000.0</c:v>
                </c:pt>
                <c:pt idx="25">
                  <c:v>500000.0</c:v>
                </c:pt>
              </c:numCache>
            </c:numRef>
          </c:xVal>
          <c:yVal>
            <c:numRef>
              <c:f>lower!$I$25:$I$50</c:f>
              <c:numCache>
                <c:formatCode>General</c:formatCode>
                <c:ptCount val="26"/>
                <c:pt idx="0">
                  <c:v>0.0</c:v>
                </c:pt>
                <c:pt idx="1">
                  <c:v>3.8E-5</c:v>
                </c:pt>
                <c:pt idx="2">
                  <c:v>7.7E-5</c:v>
                </c:pt>
                <c:pt idx="3">
                  <c:v>0.000115</c:v>
                </c:pt>
                <c:pt idx="4">
                  <c:v>0.000153</c:v>
                </c:pt>
                <c:pt idx="5">
                  <c:v>0.000191</c:v>
                </c:pt>
                <c:pt idx="6">
                  <c:v>0.000229</c:v>
                </c:pt>
                <c:pt idx="7">
                  <c:v>0.000267</c:v>
                </c:pt>
                <c:pt idx="8">
                  <c:v>0.000306</c:v>
                </c:pt>
                <c:pt idx="9">
                  <c:v>0.000344</c:v>
                </c:pt>
                <c:pt idx="10">
                  <c:v>0.000382</c:v>
                </c:pt>
                <c:pt idx="11">
                  <c:v>0.00042</c:v>
                </c:pt>
                <c:pt idx="12">
                  <c:v>0.000458</c:v>
                </c:pt>
                <c:pt idx="13">
                  <c:v>0.000497</c:v>
                </c:pt>
                <c:pt idx="14">
                  <c:v>0.000535</c:v>
                </c:pt>
                <c:pt idx="15">
                  <c:v>0.000573</c:v>
                </c:pt>
                <c:pt idx="16">
                  <c:v>0.000611</c:v>
                </c:pt>
                <c:pt idx="17">
                  <c:v>0.000649</c:v>
                </c:pt>
                <c:pt idx="18">
                  <c:v>0.000687</c:v>
                </c:pt>
                <c:pt idx="19">
                  <c:v>0.000726</c:v>
                </c:pt>
                <c:pt idx="20">
                  <c:v>0.000764</c:v>
                </c:pt>
                <c:pt idx="21">
                  <c:v>0.000802</c:v>
                </c:pt>
                <c:pt idx="22">
                  <c:v>0.00084</c:v>
                </c:pt>
                <c:pt idx="23">
                  <c:v>0.000878</c:v>
                </c:pt>
                <c:pt idx="24">
                  <c:v>0.000917</c:v>
                </c:pt>
                <c:pt idx="25">
                  <c:v>0.000955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131293816"/>
        <c:axId val="2069073192"/>
      </c:scatterChart>
      <c:valAx>
        <c:axId val="2131293816"/>
        <c:scaling>
          <c:orientation val="minMax"/>
          <c:max val="500000.0"/>
        </c:scaling>
        <c:delete val="0"/>
        <c:axPos val="b"/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String length</a:t>
                </a:r>
              </a:p>
            </c:rich>
          </c:tx>
          <c:layout>
            <c:manualLayout>
              <c:xMode val="edge"/>
              <c:yMode val="edge"/>
              <c:x val="0.460543337645537"/>
              <c:y val="0.885117493472585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2069073192"/>
        <c:crosses val="autoZero"/>
        <c:crossBetween val="midCat"/>
      </c:valAx>
      <c:valAx>
        <c:axId val="2069073192"/>
        <c:scaling>
          <c:orientation val="minMax"/>
          <c:max val="250.0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CPU seconds</a:t>
                </a:r>
              </a:p>
            </c:rich>
          </c:tx>
          <c:layout>
            <c:manualLayout>
              <c:xMode val="edge"/>
              <c:yMode val="edge"/>
              <c:x val="0.0206985769728331"/>
              <c:y val="0.28720626631853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2131293816"/>
        <c:crosses val="autoZero"/>
        <c:crossBetween val="midCat"/>
      </c:valAx>
      <c:spPr>
        <a:noFill/>
        <a:ln w="12700">
          <a:solidFill>
            <a:srgbClr val="808080"/>
          </a:solidFill>
          <a:prstDash val="solid"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2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099189F-22DF-FB4D-852E-C95C41D268C1}" type="datetimeFigureOut">
              <a:rPr lang="en-US"/>
              <a:pPr/>
              <a:t>7/8/14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09176C-166D-F845-9A62-C13C8F24067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7165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D6A69FA-C1F3-8947-9819-DF74E5F5F0CC}" type="datetimeFigureOut">
              <a:rPr lang="en-US"/>
              <a:pPr/>
              <a:t>7/8/14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2D7D29-43D6-3E48-B2C0-987D76C41BC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9838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C3E8DFF-9BD6-E64E-BBBA-5916D75F018A}" type="datetimeFigureOut">
              <a:rPr lang="en-US"/>
              <a:pPr/>
              <a:t>7/8/14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E8F2BF-3D74-C543-B7DF-987789AF28D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8284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1B3CF91-04AF-2448-BE89-689B166ABF34}" type="datetimeFigureOut">
              <a:rPr lang="en-US"/>
              <a:pPr/>
              <a:t>7/8/14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A4414E-D0ED-9542-BBBC-02F65DDEACE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3998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FBFFC1-C7B5-264D-85EF-DBF98791F12F}" type="datetimeFigureOut">
              <a:rPr lang="en-US"/>
              <a:pPr/>
              <a:t>7/8/14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A79C9C-19BC-514C-AE98-6AE567B4245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0089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DF383F1-04D2-674A-AF68-61146EDDD235}" type="datetimeFigureOut">
              <a:rPr lang="en-US"/>
              <a:pPr/>
              <a:t>7/8/14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9CC5AE-18A8-1B43-AD3E-D3DF0E438CD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08860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5137FF9-AFD2-384C-9578-5EA4504FCB19}" type="datetimeFigureOut">
              <a:rPr lang="en-US"/>
              <a:pPr/>
              <a:t>7/8/14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5215E8-B0D0-F44E-B79A-66CAAC6EFAB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79677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9DCED2C-7FB8-0A45-AF2E-2253EF36109D}" type="datetimeFigureOut">
              <a:rPr lang="en-US"/>
              <a:pPr/>
              <a:t>7/8/14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553794-1A5E-7346-8410-871449E77A5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6407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109031D-25E2-6940-9C33-BA25C09A4315}" type="datetimeFigureOut">
              <a:rPr lang="en-US"/>
              <a:pPr/>
              <a:t>7/8/14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666C8E-4D9D-7D4C-9C63-77F19D6E5EC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87607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780D2B7-8AF2-B148-8B3F-F65C8495E2C8}" type="datetimeFigureOut">
              <a:rPr lang="en-US"/>
              <a:pPr/>
              <a:t>7/8/14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2EC699-BCA4-BA4C-91D0-0DA82961A5E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56557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91EDF71-1C30-7D4C-8041-FF01BAB7F91E}" type="datetimeFigureOut">
              <a:rPr lang="en-US"/>
              <a:pPr/>
              <a:t>7/8/14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A0F93E-4D4B-064B-B6E8-4D9A52F866A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89044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fld id="{EEA1680D-1ED5-9948-ACAE-F2C58578D4E4}" type="datetimeFigureOut">
              <a:rPr lang="en-US"/>
              <a:pPr/>
              <a:t>7/8/14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fld id="{29985F60-1A82-4D4C-A004-95E3663D9FB5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ext Box 10"/>
          <p:cNvSpPr txBox="1">
            <a:spLocks noChangeArrowheads="1"/>
          </p:cNvSpPr>
          <p:nvPr/>
        </p:nvSpPr>
        <p:spPr bwMode="auto">
          <a:xfrm>
            <a:off x="5605463" y="2947988"/>
            <a:ext cx="666750" cy="23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27432" tIns="27432" rIns="0" bIns="0"/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r>
              <a:rPr lang="en-US" sz="1200">
                <a:solidFill>
                  <a:srgbClr val="000000"/>
                </a:solidFill>
                <a:latin typeface="Courier New" charset="0"/>
                <a:cs typeface="Courier New" charset="0"/>
              </a:rPr>
              <a:t>lower1</a:t>
            </a:r>
          </a:p>
        </p:txBody>
      </p:sp>
      <p:sp>
        <p:nvSpPr>
          <p:cNvPr id="2052" name="Text Box 11"/>
          <p:cNvSpPr txBox="1">
            <a:spLocks noChangeArrowheads="1"/>
          </p:cNvSpPr>
          <p:nvPr/>
        </p:nvSpPr>
        <p:spPr bwMode="auto">
          <a:xfrm>
            <a:off x="5348288" y="4224338"/>
            <a:ext cx="666750" cy="23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27432" tIns="27432" rIns="0" bIns="0"/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r>
              <a:rPr lang="en-US" sz="1200">
                <a:solidFill>
                  <a:srgbClr val="000000"/>
                </a:solidFill>
                <a:latin typeface="Courier New" charset="0"/>
                <a:cs typeface="Courier New" charset="0"/>
              </a:rPr>
              <a:t>lower2</a:t>
            </a:r>
          </a:p>
        </p:txBody>
      </p:sp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508000" y="1708150"/>
            <a:ext cx="8128000" cy="3441700"/>
            <a:chOff x="0" y="0"/>
            <a:chExt cx="773" cy="383"/>
          </a:xfrm>
        </p:grpSpPr>
        <p:graphicFrame>
          <p:nvGraphicFramePr>
            <p:cNvPr id="6" name="Chart 5"/>
            <p:cNvGraphicFramePr>
              <a:graphicFrameLocks/>
            </p:cNvGraphicFramePr>
            <p:nvPr/>
          </p:nvGraphicFramePr>
          <p:xfrm>
            <a:off x="0" y="0"/>
            <a:ext cx="773" cy="383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sp>
          <p:nvSpPr>
            <p:cNvPr id="7" name="Text Box 10"/>
            <p:cNvSpPr txBox="1">
              <a:spLocks noChangeArrowheads="1"/>
            </p:cNvSpPr>
            <p:nvPr/>
          </p:nvSpPr>
          <p:spPr bwMode="auto">
            <a:xfrm>
              <a:off x="488" y="141"/>
              <a:ext cx="56" cy="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27432" tIns="27432" rIns="0" bIns="0" anchor="t" upright="1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 rtl="0">
                <a:defRPr sz="1000"/>
              </a:pPr>
              <a:r>
                <a:rPr lang="en-US" sz="1200" b="0" i="0" strike="noStrike" dirty="0">
                  <a:solidFill>
                    <a:srgbClr val="000000"/>
                  </a:solidFill>
                  <a:latin typeface="Courier New"/>
                  <a:cs typeface="Courier New"/>
                </a:rPr>
                <a:t>lower1</a:t>
              </a:r>
            </a:p>
          </p:txBody>
        </p:sp>
        <p:sp>
          <p:nvSpPr>
            <p:cNvPr id="8" name="Text Box 11"/>
            <p:cNvSpPr txBox="1">
              <a:spLocks noChangeArrowheads="1"/>
            </p:cNvSpPr>
            <p:nvPr/>
          </p:nvSpPr>
          <p:spPr bwMode="auto">
            <a:xfrm>
              <a:off x="467" y="269"/>
              <a:ext cx="56" cy="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27432" tIns="27432" rIns="0" bIns="0" anchor="t" upright="1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 rtl="0">
                <a:defRPr sz="1000"/>
              </a:pPr>
              <a:r>
                <a:rPr lang="en-US" sz="1200" b="0" i="0" strike="noStrike" dirty="0">
                  <a:solidFill>
                    <a:srgbClr val="000000"/>
                  </a:solidFill>
                  <a:latin typeface="Courier New"/>
                  <a:cs typeface="Courier New"/>
                </a:rPr>
                <a:t>lower2</a:t>
              </a: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8</Words>
  <Application>Microsoft Macintosh PowerPoint</Application>
  <PresentationFormat>On-screen Show (4:3)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Calibri</vt:lpstr>
      <vt:lpstr>Arial</vt:lpstr>
      <vt:lpstr>Courier New</vt:lpstr>
      <vt:lpstr>Office Theme</vt:lpstr>
      <vt:lpstr>PowerPoint Presentation</vt:lpstr>
    </vt:vector>
  </TitlesOfParts>
  <Company>Carnegie Mellon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Carnegie Mellon University</dc:creator>
  <cp:lastModifiedBy>Randy Bryant</cp:lastModifiedBy>
  <cp:revision>3</cp:revision>
  <dcterms:created xsi:type="dcterms:W3CDTF">2009-05-10T20:01:41Z</dcterms:created>
  <dcterms:modified xsi:type="dcterms:W3CDTF">2014-07-08T17:29:52Z</dcterms:modified>
</cp:coreProperties>
</file>