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2120" y="-552"/>
      </p:cViewPr>
      <p:guideLst>
        <p:guide orient="horz" pos="3848"/>
        <p:guide pos="27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E9D316DA-399C-F44B-BBE8-D6DA499B99F0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79595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10ABEEFD-8A59-EF44-8AB7-14ECD4F7D64E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86701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426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26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32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25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38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925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715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891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1423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6508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5868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10" name="Oval 382"/>
          <p:cNvSpPr>
            <a:spLocks noChangeAspect="1" noChangeArrowheads="1"/>
          </p:cNvSpPr>
          <p:nvPr/>
        </p:nvSpPr>
        <p:spPr bwMode="auto">
          <a:xfrm>
            <a:off x="3008313" y="341313"/>
            <a:ext cx="128587" cy="12858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2" name="Text Box 384"/>
          <p:cNvSpPr txBox="1">
            <a:spLocks noChangeArrowheads="1"/>
          </p:cNvSpPr>
          <p:nvPr/>
        </p:nvSpPr>
        <p:spPr bwMode="auto">
          <a:xfrm>
            <a:off x="2662238" y="-66675"/>
            <a:ext cx="1528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listenfd(3)</a:t>
            </a:r>
          </a:p>
        </p:txBody>
      </p:sp>
      <p:sp>
        <p:nvSpPr>
          <p:cNvPr id="48515" name="Oval 387"/>
          <p:cNvSpPr>
            <a:spLocks noChangeAspect="1" noChangeArrowheads="1"/>
          </p:cNvSpPr>
          <p:nvPr/>
        </p:nvSpPr>
        <p:spPr bwMode="auto">
          <a:xfrm>
            <a:off x="1219200" y="646113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165100" y="269875"/>
            <a:ext cx="1058863" cy="5810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Client</a:t>
            </a:r>
          </a:p>
        </p:txBody>
      </p:sp>
      <p:sp>
        <p:nvSpPr>
          <p:cNvPr id="48517" name="Text Box 389"/>
          <p:cNvSpPr txBox="1">
            <a:spLocks noChangeArrowheads="1"/>
          </p:cNvSpPr>
          <p:nvPr/>
        </p:nvSpPr>
        <p:spPr bwMode="auto">
          <a:xfrm>
            <a:off x="4706938" y="95250"/>
            <a:ext cx="32940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en-US" i="1"/>
              <a:t>1. Server blocks in </a:t>
            </a:r>
            <a:r>
              <a:rPr lang="en-US" i="1">
                <a:latin typeface="Courier New" charset="0"/>
              </a:rPr>
              <a:t>accept</a:t>
            </a:r>
            <a:r>
              <a:rPr lang="en-US" i="1"/>
              <a:t>, waiting for connection request on listening descriptor </a:t>
            </a:r>
            <a:r>
              <a:rPr lang="en-US" i="1">
                <a:latin typeface="Courier New" charset="0"/>
              </a:rPr>
              <a:t>listenfd</a:t>
            </a:r>
            <a:r>
              <a:rPr lang="en-US" i="1"/>
              <a:t>.</a:t>
            </a:r>
          </a:p>
        </p:txBody>
      </p:sp>
      <p:sp>
        <p:nvSpPr>
          <p:cNvPr id="48519" name="Text Box 391"/>
          <p:cNvSpPr txBox="1">
            <a:spLocks noChangeArrowheads="1"/>
          </p:cNvSpPr>
          <p:nvPr/>
        </p:nvSpPr>
        <p:spPr bwMode="auto">
          <a:xfrm>
            <a:off x="698500" y="800100"/>
            <a:ext cx="1162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clientfd</a:t>
            </a:r>
          </a:p>
        </p:txBody>
      </p:sp>
      <p:sp>
        <p:nvSpPr>
          <p:cNvPr id="48527" name="Rectangle 399"/>
          <p:cNvSpPr>
            <a:spLocks noChangeArrowheads="1"/>
          </p:cNvSpPr>
          <p:nvPr/>
        </p:nvSpPr>
        <p:spPr bwMode="auto">
          <a:xfrm>
            <a:off x="3144838" y="257175"/>
            <a:ext cx="1058862" cy="5810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Server</a:t>
            </a:r>
          </a:p>
        </p:txBody>
      </p:sp>
      <p:sp>
        <p:nvSpPr>
          <p:cNvPr id="48528" name="Oval 400"/>
          <p:cNvSpPr>
            <a:spLocks noChangeAspect="1" noChangeArrowheads="1"/>
          </p:cNvSpPr>
          <p:nvPr/>
        </p:nvSpPr>
        <p:spPr bwMode="auto">
          <a:xfrm>
            <a:off x="3008313" y="1897063"/>
            <a:ext cx="128587" cy="12858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9" name="Text Box 401"/>
          <p:cNvSpPr txBox="1">
            <a:spLocks noChangeArrowheads="1"/>
          </p:cNvSpPr>
          <p:nvPr/>
        </p:nvSpPr>
        <p:spPr bwMode="auto">
          <a:xfrm>
            <a:off x="2662238" y="1489075"/>
            <a:ext cx="1528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listenfd(3)</a:t>
            </a:r>
          </a:p>
        </p:txBody>
      </p:sp>
      <p:sp>
        <p:nvSpPr>
          <p:cNvPr id="48530" name="Oval 402"/>
          <p:cNvSpPr>
            <a:spLocks noChangeAspect="1" noChangeArrowheads="1"/>
          </p:cNvSpPr>
          <p:nvPr/>
        </p:nvSpPr>
        <p:spPr bwMode="auto">
          <a:xfrm>
            <a:off x="1219200" y="2201863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1" name="Rectangle 403"/>
          <p:cNvSpPr>
            <a:spLocks noChangeArrowheads="1"/>
          </p:cNvSpPr>
          <p:nvPr/>
        </p:nvSpPr>
        <p:spPr bwMode="auto">
          <a:xfrm>
            <a:off x="165100" y="1825625"/>
            <a:ext cx="1058863" cy="5810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Client</a:t>
            </a:r>
          </a:p>
        </p:txBody>
      </p:sp>
      <p:sp>
        <p:nvSpPr>
          <p:cNvPr id="48533" name="Text Box 405"/>
          <p:cNvSpPr txBox="1">
            <a:spLocks noChangeArrowheads="1"/>
          </p:cNvSpPr>
          <p:nvPr/>
        </p:nvSpPr>
        <p:spPr bwMode="auto">
          <a:xfrm>
            <a:off x="698500" y="2355850"/>
            <a:ext cx="1162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clientfd</a:t>
            </a:r>
          </a:p>
        </p:txBody>
      </p:sp>
      <p:sp>
        <p:nvSpPr>
          <p:cNvPr id="48534" name="Rectangle 406"/>
          <p:cNvSpPr>
            <a:spLocks noChangeArrowheads="1"/>
          </p:cNvSpPr>
          <p:nvPr/>
        </p:nvSpPr>
        <p:spPr bwMode="auto">
          <a:xfrm>
            <a:off x="3144838" y="1812925"/>
            <a:ext cx="1058862" cy="5810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Server</a:t>
            </a:r>
          </a:p>
        </p:txBody>
      </p:sp>
      <p:sp>
        <p:nvSpPr>
          <p:cNvPr id="48535" name="Line 407"/>
          <p:cNvSpPr>
            <a:spLocks noChangeShapeType="1"/>
          </p:cNvSpPr>
          <p:nvPr/>
        </p:nvSpPr>
        <p:spPr bwMode="auto">
          <a:xfrm>
            <a:off x="1231900" y="19558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6" name="Text Box 408"/>
          <p:cNvSpPr txBox="1">
            <a:spLocks noChangeArrowheads="1"/>
          </p:cNvSpPr>
          <p:nvPr/>
        </p:nvSpPr>
        <p:spPr bwMode="auto">
          <a:xfrm>
            <a:off x="4743450" y="1855788"/>
            <a:ext cx="36290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i="1"/>
              <a:t>2. Client makes connection request by</a:t>
            </a:r>
          </a:p>
          <a:p>
            <a:pPr algn="l"/>
            <a:r>
              <a:rPr lang="en-US" i="1"/>
              <a:t>calling and blocking in </a:t>
            </a:r>
            <a:r>
              <a:rPr lang="en-US" i="1">
                <a:latin typeface="Courier New" charset="0"/>
              </a:rPr>
              <a:t>connect.</a:t>
            </a:r>
          </a:p>
        </p:txBody>
      </p:sp>
      <p:sp>
        <p:nvSpPr>
          <p:cNvPr id="48537" name="Oval 409"/>
          <p:cNvSpPr>
            <a:spLocks noChangeAspect="1" noChangeArrowheads="1"/>
          </p:cNvSpPr>
          <p:nvPr/>
        </p:nvSpPr>
        <p:spPr bwMode="auto">
          <a:xfrm>
            <a:off x="2995613" y="3459163"/>
            <a:ext cx="128587" cy="12858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8" name="Text Box 410"/>
          <p:cNvSpPr txBox="1">
            <a:spLocks noChangeArrowheads="1"/>
          </p:cNvSpPr>
          <p:nvPr/>
        </p:nvSpPr>
        <p:spPr bwMode="auto">
          <a:xfrm>
            <a:off x="2649538" y="3051175"/>
            <a:ext cx="1528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listenfd(3)</a:t>
            </a:r>
          </a:p>
        </p:txBody>
      </p:sp>
      <p:sp>
        <p:nvSpPr>
          <p:cNvPr id="48539" name="Oval 411"/>
          <p:cNvSpPr>
            <a:spLocks noChangeAspect="1" noChangeArrowheads="1"/>
          </p:cNvSpPr>
          <p:nvPr/>
        </p:nvSpPr>
        <p:spPr bwMode="auto">
          <a:xfrm>
            <a:off x="1206500" y="3763963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0" name="Rectangle 412"/>
          <p:cNvSpPr>
            <a:spLocks noChangeArrowheads="1"/>
          </p:cNvSpPr>
          <p:nvPr/>
        </p:nvSpPr>
        <p:spPr bwMode="auto">
          <a:xfrm>
            <a:off x="152400" y="3387725"/>
            <a:ext cx="1058863" cy="5810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Client</a:t>
            </a:r>
          </a:p>
        </p:txBody>
      </p:sp>
      <p:sp>
        <p:nvSpPr>
          <p:cNvPr id="48541" name="Text Box 413"/>
          <p:cNvSpPr txBox="1">
            <a:spLocks noChangeArrowheads="1"/>
          </p:cNvSpPr>
          <p:nvPr/>
        </p:nvSpPr>
        <p:spPr bwMode="auto">
          <a:xfrm>
            <a:off x="685800" y="3917950"/>
            <a:ext cx="1162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clientfd</a:t>
            </a:r>
          </a:p>
        </p:txBody>
      </p:sp>
      <p:sp>
        <p:nvSpPr>
          <p:cNvPr id="48542" name="Rectangle 414"/>
          <p:cNvSpPr>
            <a:spLocks noChangeArrowheads="1"/>
          </p:cNvSpPr>
          <p:nvPr/>
        </p:nvSpPr>
        <p:spPr bwMode="auto">
          <a:xfrm>
            <a:off x="3132138" y="3375025"/>
            <a:ext cx="1058862" cy="5810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Server</a:t>
            </a:r>
          </a:p>
        </p:txBody>
      </p:sp>
      <p:sp>
        <p:nvSpPr>
          <p:cNvPr id="48545" name="Text Box 417"/>
          <p:cNvSpPr txBox="1">
            <a:spLocks noChangeArrowheads="1"/>
          </p:cNvSpPr>
          <p:nvPr/>
        </p:nvSpPr>
        <p:spPr bwMode="auto">
          <a:xfrm>
            <a:off x="4752975" y="3109913"/>
            <a:ext cx="401002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en-US" i="1"/>
              <a:t>3. Server returns </a:t>
            </a:r>
            <a:r>
              <a:rPr lang="en-US" i="1">
                <a:latin typeface="Courier New" charset="0"/>
              </a:rPr>
              <a:t>connfd</a:t>
            </a:r>
            <a:r>
              <a:rPr lang="en-US" i="1"/>
              <a:t> from </a:t>
            </a:r>
            <a:r>
              <a:rPr lang="en-US" i="1">
                <a:latin typeface="Courier New" charset="0"/>
              </a:rPr>
              <a:t>accept</a:t>
            </a:r>
            <a:r>
              <a:rPr lang="en-US" i="1"/>
              <a:t>.</a:t>
            </a:r>
          </a:p>
          <a:p>
            <a:pPr algn="l"/>
            <a:r>
              <a:rPr lang="en-US" i="1"/>
              <a:t>Client returns from </a:t>
            </a:r>
            <a:r>
              <a:rPr lang="en-US" i="1">
                <a:latin typeface="Courier New" charset="0"/>
              </a:rPr>
              <a:t>connect</a:t>
            </a:r>
            <a:r>
              <a:rPr lang="en-US" i="1"/>
              <a:t>. Connection is now established between </a:t>
            </a:r>
            <a:r>
              <a:rPr lang="en-US" i="1">
                <a:latin typeface="Courier New" charset="0"/>
              </a:rPr>
              <a:t>clientfd</a:t>
            </a:r>
            <a:r>
              <a:rPr lang="en-US" i="1"/>
              <a:t> and </a:t>
            </a:r>
            <a:r>
              <a:rPr lang="en-US" i="1">
                <a:latin typeface="Courier New" charset="0"/>
              </a:rPr>
              <a:t>connfd</a:t>
            </a:r>
            <a:r>
              <a:rPr lang="en-US" i="1"/>
              <a:t>.</a:t>
            </a:r>
          </a:p>
        </p:txBody>
      </p:sp>
      <p:sp>
        <p:nvSpPr>
          <p:cNvPr id="48546" name="Text Box 418"/>
          <p:cNvSpPr txBox="1">
            <a:spLocks noChangeArrowheads="1"/>
          </p:cNvSpPr>
          <p:nvPr/>
        </p:nvSpPr>
        <p:spPr bwMode="auto">
          <a:xfrm>
            <a:off x="1066800" y="1371600"/>
            <a:ext cx="11652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connection</a:t>
            </a:r>
          </a:p>
          <a:p>
            <a:r>
              <a:rPr lang="en-US"/>
              <a:t>request</a:t>
            </a:r>
          </a:p>
        </p:txBody>
      </p:sp>
      <p:sp>
        <p:nvSpPr>
          <p:cNvPr id="48547" name="Oval 419"/>
          <p:cNvSpPr>
            <a:spLocks noChangeAspect="1" noChangeArrowheads="1"/>
          </p:cNvSpPr>
          <p:nvPr/>
        </p:nvSpPr>
        <p:spPr bwMode="auto">
          <a:xfrm>
            <a:off x="3009900" y="3776663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8" name="Text Box 420"/>
          <p:cNvSpPr txBox="1">
            <a:spLocks noChangeArrowheads="1"/>
          </p:cNvSpPr>
          <p:nvPr/>
        </p:nvSpPr>
        <p:spPr bwMode="auto">
          <a:xfrm>
            <a:off x="2762250" y="3930650"/>
            <a:ext cx="1284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connfd(4)</a:t>
            </a:r>
          </a:p>
        </p:txBody>
      </p:sp>
      <p:sp>
        <p:nvSpPr>
          <p:cNvPr id="48549" name="Line 421"/>
          <p:cNvSpPr>
            <a:spLocks noChangeShapeType="1"/>
          </p:cNvSpPr>
          <p:nvPr/>
        </p:nvSpPr>
        <p:spPr bwMode="auto">
          <a:xfrm>
            <a:off x="1346200" y="3835400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1" name="Line 423"/>
          <p:cNvSpPr>
            <a:spLocks noChangeShapeType="1"/>
          </p:cNvSpPr>
          <p:nvPr/>
        </p:nvSpPr>
        <p:spPr bwMode="auto">
          <a:xfrm>
            <a:off x="76200" y="12954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2" name="Line 424"/>
          <p:cNvSpPr>
            <a:spLocks noChangeShapeType="1"/>
          </p:cNvSpPr>
          <p:nvPr/>
        </p:nvSpPr>
        <p:spPr bwMode="auto">
          <a:xfrm>
            <a:off x="76200" y="28956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20724</TotalTime>
  <Pages>20</Pages>
  <Words>78</Words>
  <Application>Microsoft Macintosh PowerPoint</Application>
  <PresentationFormat>Letter Paper (8.5x11 in)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Courier New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321</cp:revision>
  <cp:lastPrinted>2001-01-06T18:51:32Z</cp:lastPrinted>
  <dcterms:created xsi:type="dcterms:W3CDTF">1998-08-11T09:18:51Z</dcterms:created>
  <dcterms:modified xsi:type="dcterms:W3CDTF">2014-08-13T19:44:36Z</dcterms:modified>
</cp:coreProperties>
</file>