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6" r:id="rId2"/>
  </p:sldIdLst>
  <p:sldSz cx="9144000" cy="6858000" type="letter"/>
  <p:notesSz cx="6831013" cy="93964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AEAEA"/>
    <a:srgbClr val="DDDDDD"/>
    <a:srgbClr val="000004"/>
    <a:srgbClr val="000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384" y="-672"/>
      </p:cViewPr>
      <p:guideLst>
        <p:guide orient="horz" pos="38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0063" y="8951913"/>
            <a:ext cx="75247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8753" tIns="45183" rIns="88753" bIns="45183">
            <a:spAutoFit/>
          </a:bodyPr>
          <a:lstStyle/>
          <a:p>
            <a:pPr defTabSz="882650">
              <a:lnSpc>
                <a:spcPct val="90000"/>
              </a:lnSpc>
            </a:pPr>
            <a:r>
              <a:rPr lang="en-US" sz="1200"/>
              <a:t>Page </a:t>
            </a:r>
            <a:fld id="{0D7DA0E4-30CF-C943-95FF-7A5771F44BC5}" type="slidenum">
              <a:rPr lang="en-US" sz="1200"/>
              <a:pPr defTabSz="882650">
                <a:lnSpc>
                  <a:spcPct val="90000"/>
                </a:lnSpc>
              </a:pPr>
              <a:t>‹#›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083690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462463"/>
            <a:ext cx="5008563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980" tIns="45183" rIns="91980" bIns="451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16250" y="8951913"/>
            <a:ext cx="798513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8753" tIns="45183" rIns="88753" bIns="45183">
            <a:spAutoFit/>
          </a:bodyPr>
          <a:lstStyle/>
          <a:p>
            <a:pPr defTabSz="882650">
              <a:lnSpc>
                <a:spcPct val="90000"/>
              </a:lnSpc>
            </a:pPr>
            <a:r>
              <a:rPr lang="en-US" sz="1200">
                <a:latin typeface="Century Gothic" charset="0"/>
              </a:rPr>
              <a:t>Page </a:t>
            </a:r>
            <a:fld id="{543346E0-5357-214E-8865-757E0DEE6EF5}" type="slidenum">
              <a:rPr lang="en-US" sz="1200">
                <a:latin typeface="Century Gothic" charset="0"/>
              </a:rPr>
              <a:pPr defTabSz="882650">
                <a:lnSpc>
                  <a:spcPct val="90000"/>
                </a:lnSpc>
              </a:pPr>
              <a:t>‹#›</a:t>
            </a:fld>
            <a:endParaRPr lang="en-US" sz="1200">
              <a:latin typeface="Century Gothic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6325" y="711200"/>
            <a:ext cx="4679950" cy="3509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9366699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80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11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31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04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2667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077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2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8630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0244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1969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2pPr>
      <a:lvl3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3pPr>
      <a:lvl4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4pPr>
      <a:lvl5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5pPr>
      <a:lvl6pPr marL="4572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6pPr>
      <a:lvl7pPr marL="9144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7pPr>
      <a:lvl8pPr marL="13716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8pPr>
      <a:lvl9pPr marL="18288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9pPr>
    </p:titleStyle>
    <p:bodyStyle>
      <a:lvl1pPr marL="223838" indent="-223838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2400" b="1">
          <a:solidFill>
            <a:schemeClr val="tx2"/>
          </a:solidFill>
          <a:latin typeface="+mn-lt"/>
          <a:ea typeface="+mn-ea"/>
          <a:cs typeface="+mn-cs"/>
        </a:defRPr>
      </a:lvl1pPr>
      <a:lvl2pPr marL="560388" indent="-222250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b="1">
          <a:solidFill>
            <a:schemeClr val="tx1"/>
          </a:solidFill>
          <a:latin typeface="+mn-lt"/>
          <a:ea typeface="+mn-ea"/>
        </a:defRPr>
      </a:lvl2pPr>
      <a:lvl3pPr marL="839788" indent="-165100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2"/>
          </a:solidFill>
          <a:latin typeface="+mn-lt"/>
          <a:ea typeface="+mn-ea"/>
        </a:defRPr>
      </a:lvl3pPr>
      <a:lvl4pPr marL="1120775" indent="-166688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+mn-ea"/>
        </a:defRPr>
      </a:lvl4pPr>
      <a:lvl5pPr marL="19605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5pPr>
      <a:lvl6pPr marL="24177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6pPr>
      <a:lvl7pPr marL="28749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7pPr>
      <a:lvl8pPr marL="33321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8pPr>
      <a:lvl9pPr marL="37893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29" name="AutoShape 201"/>
          <p:cNvSpPr>
            <a:spLocks noChangeArrowheads="1"/>
          </p:cNvSpPr>
          <p:nvPr/>
        </p:nvSpPr>
        <p:spPr bwMode="auto">
          <a:xfrm>
            <a:off x="4348163" y="1539875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330" name="Rectangle 202"/>
          <p:cNvSpPr>
            <a:spLocks noChangeArrowheads="1"/>
          </p:cNvSpPr>
          <p:nvPr/>
        </p:nvSpPr>
        <p:spPr bwMode="auto">
          <a:xfrm>
            <a:off x="3433763" y="1571625"/>
            <a:ext cx="909637" cy="577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333" name="AutoShape 205"/>
          <p:cNvSpPr>
            <a:spLocks noChangeArrowheads="1"/>
          </p:cNvSpPr>
          <p:nvPr/>
        </p:nvSpPr>
        <p:spPr bwMode="auto">
          <a:xfrm>
            <a:off x="1976438" y="1539875"/>
            <a:ext cx="1452562" cy="533400"/>
          </a:xfrm>
          <a:prstGeom prst="leftRightArrow">
            <a:avLst>
              <a:gd name="adj1" fmla="val 50000"/>
              <a:gd name="adj2" fmla="val 54464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335" name="Rectangle 207"/>
          <p:cNvSpPr>
            <a:spLocks noChangeArrowheads="1"/>
          </p:cNvSpPr>
          <p:nvPr/>
        </p:nvSpPr>
        <p:spPr bwMode="auto">
          <a:xfrm>
            <a:off x="992188" y="244475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336" name="Rectangle 208"/>
          <p:cNvSpPr>
            <a:spLocks noChangeArrowheads="1"/>
          </p:cNvSpPr>
          <p:nvPr/>
        </p:nvSpPr>
        <p:spPr bwMode="auto">
          <a:xfrm>
            <a:off x="992188" y="396875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338" name="Rectangle 210"/>
          <p:cNvSpPr>
            <a:spLocks noChangeArrowheads="1"/>
          </p:cNvSpPr>
          <p:nvPr/>
        </p:nvSpPr>
        <p:spPr bwMode="auto">
          <a:xfrm>
            <a:off x="992188" y="549275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339" name="Rectangle 211"/>
          <p:cNvSpPr>
            <a:spLocks noChangeArrowheads="1"/>
          </p:cNvSpPr>
          <p:nvPr/>
        </p:nvSpPr>
        <p:spPr bwMode="auto">
          <a:xfrm>
            <a:off x="992188" y="701675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/>
              <a:t>y</a:t>
            </a:r>
            <a:endParaRPr lang="en-US" sz="1000"/>
          </a:p>
        </p:txBody>
      </p:sp>
      <p:sp>
        <p:nvSpPr>
          <p:cNvPr id="48340" name="Rectangle 212"/>
          <p:cNvSpPr>
            <a:spLocks noChangeArrowheads="1"/>
          </p:cNvSpPr>
          <p:nvPr/>
        </p:nvSpPr>
        <p:spPr bwMode="auto">
          <a:xfrm>
            <a:off x="992188" y="854075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342" name="AutoShape 214"/>
          <p:cNvSpPr>
            <a:spLocks noChangeArrowheads="1"/>
          </p:cNvSpPr>
          <p:nvPr/>
        </p:nvSpPr>
        <p:spPr bwMode="auto">
          <a:xfrm>
            <a:off x="1765300" y="244475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343" name="AutoShape 215"/>
          <p:cNvSpPr>
            <a:spLocks noChangeArrowheads="1"/>
          </p:cNvSpPr>
          <p:nvPr/>
        </p:nvSpPr>
        <p:spPr bwMode="auto">
          <a:xfrm flipH="1">
            <a:off x="1676400" y="625475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348" name="Rectangle 220"/>
          <p:cNvSpPr>
            <a:spLocks noChangeArrowheads="1"/>
          </p:cNvSpPr>
          <p:nvPr/>
        </p:nvSpPr>
        <p:spPr bwMode="auto">
          <a:xfrm>
            <a:off x="2209800" y="92075"/>
            <a:ext cx="5334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ALU</a:t>
            </a:r>
          </a:p>
        </p:txBody>
      </p:sp>
      <p:sp>
        <p:nvSpPr>
          <p:cNvPr id="48349" name="Text Box 221"/>
          <p:cNvSpPr txBox="1">
            <a:spLocks noChangeArrowheads="1"/>
          </p:cNvSpPr>
          <p:nvPr/>
        </p:nvSpPr>
        <p:spPr bwMode="auto">
          <a:xfrm>
            <a:off x="723900" y="-76200"/>
            <a:ext cx="12557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Register file</a:t>
            </a:r>
          </a:p>
        </p:txBody>
      </p:sp>
      <p:sp>
        <p:nvSpPr>
          <p:cNvPr id="48350" name="AutoShape 222"/>
          <p:cNvSpPr>
            <a:spLocks noChangeArrowheads="1"/>
          </p:cNvSpPr>
          <p:nvPr/>
        </p:nvSpPr>
        <p:spPr bwMode="auto">
          <a:xfrm>
            <a:off x="1066800" y="1082675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363" name="Line 235"/>
          <p:cNvSpPr>
            <a:spLocks noChangeShapeType="1"/>
          </p:cNvSpPr>
          <p:nvPr/>
        </p:nvSpPr>
        <p:spPr bwMode="auto">
          <a:xfrm>
            <a:off x="1905000" y="1768475"/>
            <a:ext cx="3962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334" name="Rectangle 206"/>
          <p:cNvSpPr>
            <a:spLocks noChangeArrowheads="1"/>
          </p:cNvSpPr>
          <p:nvPr/>
        </p:nvSpPr>
        <p:spPr bwMode="auto">
          <a:xfrm>
            <a:off x="76200" y="1571625"/>
            <a:ext cx="1873250" cy="5778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Bus interface</a:t>
            </a:r>
          </a:p>
        </p:txBody>
      </p:sp>
      <p:sp>
        <p:nvSpPr>
          <p:cNvPr id="48367" name="Text Box 239"/>
          <p:cNvSpPr txBox="1">
            <a:spLocks noChangeArrowheads="1"/>
          </p:cNvSpPr>
          <p:nvPr/>
        </p:nvSpPr>
        <p:spPr bwMode="auto">
          <a:xfrm>
            <a:off x="4870450" y="1387475"/>
            <a:ext cx="319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/>
              <a:t>A</a:t>
            </a:r>
          </a:p>
        </p:txBody>
      </p:sp>
      <p:sp>
        <p:nvSpPr>
          <p:cNvPr id="48369" name="Rectangle 241"/>
          <p:cNvSpPr>
            <a:spLocks noChangeArrowheads="1"/>
          </p:cNvSpPr>
          <p:nvPr/>
        </p:nvSpPr>
        <p:spPr bwMode="auto">
          <a:xfrm>
            <a:off x="5872163" y="1387475"/>
            <a:ext cx="909637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372" name="Rectangle 244"/>
          <p:cNvSpPr>
            <a:spLocks noChangeArrowheads="1"/>
          </p:cNvSpPr>
          <p:nvPr/>
        </p:nvSpPr>
        <p:spPr bwMode="auto">
          <a:xfrm>
            <a:off x="5867400" y="1860550"/>
            <a:ext cx="914400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000"/>
          </a:p>
        </p:txBody>
      </p:sp>
      <p:sp>
        <p:nvSpPr>
          <p:cNvPr id="48373" name="Text Box 245"/>
          <p:cNvSpPr txBox="1">
            <a:spLocks noChangeArrowheads="1"/>
          </p:cNvSpPr>
          <p:nvPr/>
        </p:nvSpPr>
        <p:spPr bwMode="auto">
          <a:xfrm>
            <a:off x="5670550" y="990600"/>
            <a:ext cx="14160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Main memory</a:t>
            </a:r>
          </a:p>
        </p:txBody>
      </p:sp>
      <p:sp>
        <p:nvSpPr>
          <p:cNvPr id="48374" name="Text Box 246"/>
          <p:cNvSpPr txBox="1">
            <a:spLocks noChangeArrowheads="1"/>
          </p:cNvSpPr>
          <p:nvPr/>
        </p:nvSpPr>
        <p:spPr bwMode="auto">
          <a:xfrm>
            <a:off x="6748463" y="1309688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000"/>
              <a:t>0</a:t>
            </a:r>
          </a:p>
        </p:txBody>
      </p:sp>
      <p:sp>
        <p:nvSpPr>
          <p:cNvPr id="48375" name="Text Box 247"/>
          <p:cNvSpPr txBox="1">
            <a:spLocks noChangeArrowheads="1"/>
          </p:cNvSpPr>
          <p:nvPr/>
        </p:nvSpPr>
        <p:spPr bwMode="auto">
          <a:xfrm>
            <a:off x="6742113" y="1812925"/>
            <a:ext cx="2682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000"/>
              <a:t>A</a:t>
            </a:r>
          </a:p>
        </p:txBody>
      </p:sp>
      <p:sp>
        <p:nvSpPr>
          <p:cNvPr id="48376" name="Text Box 248"/>
          <p:cNvSpPr txBox="1">
            <a:spLocks noChangeArrowheads="1"/>
          </p:cNvSpPr>
          <p:nvPr/>
        </p:nvSpPr>
        <p:spPr bwMode="auto">
          <a:xfrm>
            <a:off x="305931" y="576848"/>
            <a:ext cx="67718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%</a:t>
            </a:r>
            <a:r>
              <a:rPr lang="en-US" dirty="0" err="1">
                <a:latin typeface="Courier New"/>
                <a:cs typeface="Courier New"/>
              </a:rPr>
              <a:t>r</a:t>
            </a:r>
            <a:r>
              <a:rPr lang="en-US" dirty="0" err="1" smtClean="0">
                <a:latin typeface="Courier New"/>
                <a:cs typeface="Courier New"/>
              </a:rPr>
              <a:t>ax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8377" name="Text Box 249"/>
          <p:cNvSpPr txBox="1">
            <a:spLocks noChangeArrowheads="1"/>
          </p:cNvSpPr>
          <p:nvPr/>
        </p:nvSpPr>
        <p:spPr bwMode="auto">
          <a:xfrm>
            <a:off x="3352800" y="1279525"/>
            <a:ext cx="1077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I/O bridge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icrosoft Office 98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474747"/>
      </a:accent1>
      <a:accent2>
        <a:srgbClr val="DADADA"/>
      </a:accent2>
      <a:accent3>
        <a:srgbClr val="FFFFFF"/>
      </a:accent3>
      <a:accent4>
        <a:srgbClr val="000000"/>
      </a:accent4>
      <a:accent5>
        <a:srgbClr val="B1B1B1"/>
      </a:accent5>
      <a:accent6>
        <a:srgbClr val="C5C5C5"/>
      </a:accent6>
      <a:hlink>
        <a:srgbClr val="000000"/>
      </a:hlink>
      <a:folHlink>
        <a:srgbClr val="919191"/>
      </a:folHlink>
    </a:clrScheme>
    <a:fontScheme name="Microsoft Office 98">
      <a:majorFont>
        <a:latin typeface="Helvetica"/>
        <a:ea typeface="ＭＳ Ｐゴシック"/>
        <a:cs typeface=""/>
      </a:majorFont>
      <a:minorFont>
        <a:latin typeface="Helvetic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  <a:ea typeface="ＭＳ Ｐゴシック" charset="0"/>
          </a:defRPr>
        </a:defPPr>
      </a:lstStyle>
    </a:lnDef>
  </a:objectDefaults>
  <a:extraClrSchemeLst>
    <a:extraClrScheme>
      <a:clrScheme name="Microsoft Office 9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crosoft Office 98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19432</TotalTime>
  <Pages>20</Pages>
  <Words>17</Words>
  <Application>Microsoft Macintosh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Microsoft Office 98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and running programs</dc:title>
  <dc:subject/>
  <dc:creator>David O'Hallaron</dc:creator>
  <cp:keywords/>
  <dc:description/>
  <cp:lastModifiedBy>Dave</cp:lastModifiedBy>
  <cp:revision>312</cp:revision>
  <cp:lastPrinted>2000-07-07T14:47:01Z</cp:lastPrinted>
  <dcterms:created xsi:type="dcterms:W3CDTF">1998-08-11T09:18:51Z</dcterms:created>
  <dcterms:modified xsi:type="dcterms:W3CDTF">2014-09-16T22:33:26Z</dcterms:modified>
</cp:coreProperties>
</file>