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96" r:id="rId2"/>
  </p:sldIdLst>
  <p:sldSz cx="9144000" cy="6858000" type="letter"/>
  <p:notesSz cx="6831013" cy="9396413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5pPr>
    <a:lvl6pPr marL="22860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6pPr>
    <a:lvl7pPr marL="27432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7pPr>
    <a:lvl8pPr marL="32004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8pPr>
    <a:lvl9pPr marL="36576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EAEAEA"/>
    <a:srgbClr val="DDDDDD"/>
    <a:srgbClr val="000004"/>
    <a:srgbClr val="00048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5" d="100"/>
          <a:sy n="75" d="100"/>
        </p:scale>
        <p:origin x="-1488" y="-120"/>
      </p:cViewPr>
      <p:guideLst>
        <p:guide orient="horz" pos="384"/>
        <p:guide pos="3744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handoutMaster" Target="handoutMasters/handout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3040063" y="8951913"/>
            <a:ext cx="752475" cy="26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8753" tIns="45183" rIns="88753" bIns="45183">
            <a:spAutoFit/>
          </a:bodyPr>
          <a:lstStyle/>
          <a:p>
            <a:pPr defTabSz="882650">
              <a:lnSpc>
                <a:spcPct val="90000"/>
              </a:lnSpc>
            </a:pPr>
            <a:r>
              <a:rPr lang="en-US" sz="1200"/>
              <a:t>Page </a:t>
            </a:r>
            <a:fld id="{FEEFCB59-40EE-CE42-A243-29F848C3F02F}" type="slidenum">
              <a:rPr lang="en-US" sz="1200"/>
              <a:pPr defTabSz="882650">
                <a:lnSpc>
                  <a:spcPct val="90000"/>
                </a:lnSpc>
              </a:pPr>
              <a:t>‹#›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31784362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1225" y="4462463"/>
            <a:ext cx="5008563" cy="422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980" tIns="45183" rIns="91980" bIns="4518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Body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3016250" y="8951913"/>
            <a:ext cx="798513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8753" tIns="45183" rIns="88753" bIns="45183">
            <a:spAutoFit/>
          </a:bodyPr>
          <a:lstStyle/>
          <a:p>
            <a:pPr defTabSz="882650">
              <a:lnSpc>
                <a:spcPct val="90000"/>
              </a:lnSpc>
            </a:pPr>
            <a:r>
              <a:rPr lang="en-US" sz="1200">
                <a:latin typeface="Century Gothic" charset="0"/>
              </a:rPr>
              <a:t>Page </a:t>
            </a:r>
            <a:fld id="{1A332A84-A2CE-BE42-91A3-16AF4BC8EBE7}" type="slidenum">
              <a:rPr lang="en-US" sz="1200">
                <a:latin typeface="Century Gothic" charset="0"/>
              </a:rPr>
              <a:pPr defTabSz="882650">
                <a:lnSpc>
                  <a:spcPct val="90000"/>
                </a:lnSpc>
              </a:pPr>
              <a:t>‹#›</a:t>
            </a:fld>
            <a:endParaRPr lang="en-US" sz="1200">
              <a:latin typeface="Century Gothic" charset="0"/>
            </a:endParaRPr>
          </a:p>
        </p:txBody>
      </p:sp>
      <p:sp>
        <p:nvSpPr>
          <p:cNvPr id="2052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076325" y="711200"/>
            <a:ext cx="4679950" cy="35099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</p:spTree>
    <p:extLst>
      <p:ext uri="{BB962C8B-B14F-4D97-AF65-F5344CB8AC3E}">
        <p14:creationId xmlns:p14="http://schemas.microsoft.com/office/powerpoint/2010/main" val="386584358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45154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26046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4101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42468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033029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50720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79757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85973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113789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037314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299532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2pPr>
      <a:lvl3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3pPr>
      <a:lvl4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4pPr>
      <a:lvl5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5pPr>
      <a:lvl6pPr marL="4572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6pPr>
      <a:lvl7pPr marL="9144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7pPr>
      <a:lvl8pPr marL="13716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8pPr>
      <a:lvl9pPr marL="18288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9pPr>
    </p:titleStyle>
    <p:bodyStyle>
      <a:lvl1pPr marL="223838" indent="-223838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defRPr sz="2400" b="1">
          <a:solidFill>
            <a:schemeClr val="tx2"/>
          </a:solidFill>
          <a:latin typeface="+mn-lt"/>
          <a:ea typeface="+mn-ea"/>
          <a:cs typeface="+mn-cs"/>
        </a:defRPr>
      </a:lvl1pPr>
      <a:lvl2pPr marL="560388" indent="-222250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b="1">
          <a:solidFill>
            <a:schemeClr val="tx1"/>
          </a:solidFill>
          <a:latin typeface="+mn-lt"/>
          <a:ea typeface="+mn-ea"/>
        </a:defRPr>
      </a:lvl2pPr>
      <a:lvl3pPr marL="839788" indent="-165100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>
          <a:solidFill>
            <a:schemeClr val="tx2"/>
          </a:solidFill>
          <a:latin typeface="+mn-lt"/>
          <a:ea typeface="+mn-ea"/>
        </a:defRPr>
      </a:lvl3pPr>
      <a:lvl4pPr marL="1120775" indent="-166688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>
          <a:solidFill>
            <a:schemeClr val="tx1"/>
          </a:solidFill>
          <a:latin typeface="+mn-lt"/>
          <a:ea typeface="+mn-ea"/>
        </a:defRPr>
      </a:lvl4pPr>
      <a:lvl5pPr marL="19605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5pPr>
      <a:lvl6pPr marL="24177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6pPr>
      <a:lvl7pPr marL="28749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7pPr>
      <a:lvl8pPr marL="33321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8pPr>
      <a:lvl9pPr marL="37893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370" name="AutoShape 242"/>
          <p:cNvSpPr>
            <a:spLocks noChangeArrowheads="1"/>
          </p:cNvSpPr>
          <p:nvPr/>
        </p:nvSpPr>
        <p:spPr bwMode="auto">
          <a:xfrm flipV="1">
            <a:off x="1362075" y="3327400"/>
            <a:ext cx="495300" cy="685800"/>
          </a:xfrm>
          <a:prstGeom prst="upArrow">
            <a:avLst>
              <a:gd name="adj1" fmla="val 36667"/>
              <a:gd name="adj2" fmla="val 44872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274" name="Rectangle 146"/>
          <p:cNvSpPr>
            <a:spLocks noChangeArrowheads="1"/>
          </p:cNvSpPr>
          <p:nvPr/>
        </p:nvSpPr>
        <p:spPr bwMode="auto">
          <a:xfrm>
            <a:off x="6786563" y="1752600"/>
            <a:ext cx="909637" cy="914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Main</a:t>
            </a:r>
          </a:p>
          <a:p>
            <a:r>
              <a:rPr lang="en-US"/>
              <a:t>memory</a:t>
            </a:r>
          </a:p>
        </p:txBody>
      </p:sp>
      <p:sp>
        <p:nvSpPr>
          <p:cNvPr id="48329" name="AutoShape 201"/>
          <p:cNvSpPr>
            <a:spLocks noChangeArrowheads="1"/>
          </p:cNvSpPr>
          <p:nvPr/>
        </p:nvSpPr>
        <p:spPr bwMode="auto">
          <a:xfrm>
            <a:off x="5262563" y="1905000"/>
            <a:ext cx="1492250" cy="533400"/>
          </a:xfrm>
          <a:prstGeom prst="leftRightArrow">
            <a:avLst>
              <a:gd name="adj1" fmla="val 50000"/>
              <a:gd name="adj2" fmla="val 55952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330" name="Rectangle 202"/>
          <p:cNvSpPr>
            <a:spLocks noChangeArrowheads="1"/>
          </p:cNvSpPr>
          <p:nvPr/>
        </p:nvSpPr>
        <p:spPr bwMode="auto">
          <a:xfrm>
            <a:off x="4348163" y="1936750"/>
            <a:ext cx="909637" cy="5778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I/O </a:t>
            </a:r>
          </a:p>
          <a:p>
            <a:r>
              <a:rPr lang="en-US"/>
              <a:t>bridge</a:t>
            </a:r>
          </a:p>
        </p:txBody>
      </p:sp>
      <p:sp>
        <p:nvSpPr>
          <p:cNvPr id="48333" name="AutoShape 205"/>
          <p:cNvSpPr>
            <a:spLocks noChangeArrowheads="1"/>
          </p:cNvSpPr>
          <p:nvPr/>
        </p:nvSpPr>
        <p:spPr bwMode="auto">
          <a:xfrm>
            <a:off x="2890838" y="1905000"/>
            <a:ext cx="1452562" cy="533400"/>
          </a:xfrm>
          <a:prstGeom prst="leftRightArrow">
            <a:avLst>
              <a:gd name="adj1" fmla="val 50000"/>
              <a:gd name="adj2" fmla="val 54464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334" name="Rectangle 206"/>
          <p:cNvSpPr>
            <a:spLocks noChangeArrowheads="1"/>
          </p:cNvSpPr>
          <p:nvPr/>
        </p:nvSpPr>
        <p:spPr bwMode="auto">
          <a:xfrm>
            <a:off x="990600" y="1936750"/>
            <a:ext cx="1873250" cy="5778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 Bus interface</a:t>
            </a:r>
          </a:p>
        </p:txBody>
      </p:sp>
      <p:sp>
        <p:nvSpPr>
          <p:cNvPr id="48335" name="Rectangle 207"/>
          <p:cNvSpPr>
            <a:spLocks noChangeArrowheads="1"/>
          </p:cNvSpPr>
          <p:nvPr/>
        </p:nvSpPr>
        <p:spPr bwMode="auto">
          <a:xfrm>
            <a:off x="1906588" y="609600"/>
            <a:ext cx="684212" cy="152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336" name="Rectangle 208"/>
          <p:cNvSpPr>
            <a:spLocks noChangeArrowheads="1"/>
          </p:cNvSpPr>
          <p:nvPr/>
        </p:nvSpPr>
        <p:spPr bwMode="auto">
          <a:xfrm>
            <a:off x="1906588" y="762000"/>
            <a:ext cx="684212" cy="152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338" name="Rectangle 210"/>
          <p:cNvSpPr>
            <a:spLocks noChangeArrowheads="1"/>
          </p:cNvSpPr>
          <p:nvPr/>
        </p:nvSpPr>
        <p:spPr bwMode="auto">
          <a:xfrm>
            <a:off x="1906588" y="914400"/>
            <a:ext cx="684212" cy="152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339" name="Rectangle 211"/>
          <p:cNvSpPr>
            <a:spLocks noChangeArrowheads="1"/>
          </p:cNvSpPr>
          <p:nvPr/>
        </p:nvSpPr>
        <p:spPr bwMode="auto">
          <a:xfrm>
            <a:off x="1906588" y="1066800"/>
            <a:ext cx="684212" cy="152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340" name="Rectangle 212"/>
          <p:cNvSpPr>
            <a:spLocks noChangeArrowheads="1"/>
          </p:cNvSpPr>
          <p:nvPr/>
        </p:nvSpPr>
        <p:spPr bwMode="auto">
          <a:xfrm>
            <a:off x="1906588" y="1219200"/>
            <a:ext cx="684212" cy="152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342" name="AutoShape 214"/>
          <p:cNvSpPr>
            <a:spLocks noChangeArrowheads="1"/>
          </p:cNvSpPr>
          <p:nvPr/>
        </p:nvSpPr>
        <p:spPr bwMode="auto">
          <a:xfrm>
            <a:off x="2679700" y="609600"/>
            <a:ext cx="444500" cy="381000"/>
          </a:xfrm>
          <a:prstGeom prst="rightArrow">
            <a:avLst>
              <a:gd name="adj1" fmla="val 50000"/>
              <a:gd name="adj2" fmla="val 29167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343" name="AutoShape 215"/>
          <p:cNvSpPr>
            <a:spLocks noChangeArrowheads="1"/>
          </p:cNvSpPr>
          <p:nvPr/>
        </p:nvSpPr>
        <p:spPr bwMode="auto">
          <a:xfrm flipH="1">
            <a:off x="2590800" y="990600"/>
            <a:ext cx="444500" cy="381000"/>
          </a:xfrm>
          <a:prstGeom prst="rightArrow">
            <a:avLst>
              <a:gd name="adj1" fmla="val 50000"/>
              <a:gd name="adj2" fmla="val 29167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348" name="Rectangle 220"/>
          <p:cNvSpPr>
            <a:spLocks noChangeArrowheads="1"/>
          </p:cNvSpPr>
          <p:nvPr/>
        </p:nvSpPr>
        <p:spPr bwMode="auto">
          <a:xfrm>
            <a:off x="3124200" y="457200"/>
            <a:ext cx="533400" cy="1066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ALU</a:t>
            </a:r>
          </a:p>
        </p:txBody>
      </p:sp>
      <p:sp>
        <p:nvSpPr>
          <p:cNvPr id="48349" name="Text Box 221"/>
          <p:cNvSpPr txBox="1">
            <a:spLocks noChangeArrowheads="1"/>
          </p:cNvSpPr>
          <p:nvPr/>
        </p:nvSpPr>
        <p:spPr bwMode="auto">
          <a:xfrm>
            <a:off x="1638300" y="288925"/>
            <a:ext cx="12557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/>
              <a:t>Register file</a:t>
            </a:r>
          </a:p>
        </p:txBody>
      </p:sp>
      <p:sp>
        <p:nvSpPr>
          <p:cNvPr id="48350" name="AutoShape 222"/>
          <p:cNvSpPr>
            <a:spLocks noChangeArrowheads="1"/>
          </p:cNvSpPr>
          <p:nvPr/>
        </p:nvSpPr>
        <p:spPr bwMode="auto">
          <a:xfrm>
            <a:off x="1981200" y="1447800"/>
            <a:ext cx="609600" cy="457200"/>
          </a:xfrm>
          <a:prstGeom prst="upDownArrow">
            <a:avLst>
              <a:gd name="adj1" fmla="val 50000"/>
              <a:gd name="adj2" fmla="val 20000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351" name="Rectangle 223"/>
          <p:cNvSpPr>
            <a:spLocks noChangeArrowheads="1"/>
          </p:cNvSpPr>
          <p:nvPr/>
        </p:nvSpPr>
        <p:spPr bwMode="auto">
          <a:xfrm>
            <a:off x="838200" y="228600"/>
            <a:ext cx="2971800" cy="2438400"/>
          </a:xfrm>
          <a:prstGeom prst="rect">
            <a:avLst/>
          </a:prstGeom>
          <a:noFill/>
          <a:ln w="12700" cap="rnd">
            <a:solidFill>
              <a:schemeClr val="tx1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353" name="Text Box 225"/>
          <p:cNvSpPr txBox="1">
            <a:spLocks noChangeArrowheads="1"/>
          </p:cNvSpPr>
          <p:nvPr/>
        </p:nvSpPr>
        <p:spPr bwMode="auto">
          <a:xfrm>
            <a:off x="769938" y="-76200"/>
            <a:ext cx="61118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/>
              <a:t>CPU</a:t>
            </a:r>
          </a:p>
        </p:txBody>
      </p:sp>
      <p:sp>
        <p:nvSpPr>
          <p:cNvPr id="48357" name="Text Box 229"/>
          <p:cNvSpPr txBox="1">
            <a:spLocks noChangeArrowheads="1"/>
          </p:cNvSpPr>
          <p:nvPr/>
        </p:nvSpPr>
        <p:spPr bwMode="auto">
          <a:xfrm>
            <a:off x="3800475" y="1219200"/>
            <a:ext cx="12461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/>
              <a:t>System bus</a:t>
            </a:r>
          </a:p>
        </p:txBody>
      </p:sp>
      <p:sp>
        <p:nvSpPr>
          <p:cNvPr id="48358" name="Line 230"/>
          <p:cNvSpPr>
            <a:spLocks noChangeShapeType="1"/>
          </p:cNvSpPr>
          <p:nvPr/>
        </p:nvSpPr>
        <p:spPr bwMode="auto">
          <a:xfrm flipH="1">
            <a:off x="3657600" y="1524000"/>
            <a:ext cx="6858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359" name="Text Box 231"/>
          <p:cNvSpPr txBox="1">
            <a:spLocks noChangeArrowheads="1"/>
          </p:cNvSpPr>
          <p:nvPr/>
        </p:nvSpPr>
        <p:spPr bwMode="auto">
          <a:xfrm>
            <a:off x="5337175" y="1219200"/>
            <a:ext cx="130333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/>
              <a:t>Memory bus</a:t>
            </a:r>
          </a:p>
        </p:txBody>
      </p:sp>
      <p:sp>
        <p:nvSpPr>
          <p:cNvPr id="48360" name="Line 232"/>
          <p:cNvSpPr>
            <a:spLocks noChangeShapeType="1"/>
          </p:cNvSpPr>
          <p:nvPr/>
        </p:nvSpPr>
        <p:spPr bwMode="auto">
          <a:xfrm>
            <a:off x="5943600" y="15240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364" name="AutoShape 236"/>
          <p:cNvSpPr>
            <a:spLocks noChangeArrowheads="1"/>
          </p:cNvSpPr>
          <p:nvPr/>
        </p:nvSpPr>
        <p:spPr bwMode="auto">
          <a:xfrm>
            <a:off x="4572000" y="2590800"/>
            <a:ext cx="495300" cy="685800"/>
          </a:xfrm>
          <a:prstGeom prst="upArrow">
            <a:avLst>
              <a:gd name="adj1" fmla="val 36667"/>
              <a:gd name="adj2" fmla="val 44872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366" name="AutoShape 238"/>
          <p:cNvSpPr>
            <a:spLocks noChangeArrowheads="1"/>
          </p:cNvSpPr>
          <p:nvPr/>
        </p:nvSpPr>
        <p:spPr bwMode="auto">
          <a:xfrm flipV="1">
            <a:off x="5676900" y="3327400"/>
            <a:ext cx="495300" cy="685800"/>
          </a:xfrm>
          <a:prstGeom prst="upArrow">
            <a:avLst>
              <a:gd name="adj1" fmla="val 36667"/>
              <a:gd name="adj2" fmla="val 44872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367" name="Rectangle 239"/>
          <p:cNvSpPr>
            <a:spLocks noChangeArrowheads="1"/>
          </p:cNvSpPr>
          <p:nvPr/>
        </p:nvSpPr>
        <p:spPr bwMode="auto">
          <a:xfrm>
            <a:off x="5257800" y="4051300"/>
            <a:ext cx="1295400" cy="749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Host bus </a:t>
            </a:r>
          </a:p>
          <a:p>
            <a:r>
              <a:rPr lang="en-US"/>
              <a:t>adapter </a:t>
            </a:r>
          </a:p>
          <a:p>
            <a:r>
              <a:rPr lang="en-US"/>
              <a:t>(SCSI/SATA)</a:t>
            </a:r>
          </a:p>
        </p:txBody>
      </p:sp>
      <p:sp>
        <p:nvSpPr>
          <p:cNvPr id="48368" name="AutoShape 240"/>
          <p:cNvSpPr>
            <a:spLocks noChangeArrowheads="1"/>
          </p:cNvSpPr>
          <p:nvPr/>
        </p:nvSpPr>
        <p:spPr bwMode="auto">
          <a:xfrm flipV="1">
            <a:off x="3346450" y="3327400"/>
            <a:ext cx="495300" cy="685800"/>
          </a:xfrm>
          <a:prstGeom prst="upArrow">
            <a:avLst>
              <a:gd name="adj1" fmla="val 36667"/>
              <a:gd name="adj2" fmla="val 44872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369" name="Rectangle 241"/>
          <p:cNvSpPr>
            <a:spLocks noChangeArrowheads="1"/>
          </p:cNvSpPr>
          <p:nvPr/>
        </p:nvSpPr>
        <p:spPr bwMode="auto">
          <a:xfrm>
            <a:off x="2927350" y="4051300"/>
            <a:ext cx="1295400" cy="5207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Graphics</a:t>
            </a:r>
          </a:p>
          <a:p>
            <a:r>
              <a:rPr lang="en-US"/>
              <a:t>adapter</a:t>
            </a:r>
          </a:p>
        </p:txBody>
      </p:sp>
      <p:sp>
        <p:nvSpPr>
          <p:cNvPr id="48371" name="Rectangle 243"/>
          <p:cNvSpPr>
            <a:spLocks noChangeArrowheads="1"/>
          </p:cNvSpPr>
          <p:nvPr/>
        </p:nvSpPr>
        <p:spPr bwMode="auto">
          <a:xfrm>
            <a:off x="704850" y="4038600"/>
            <a:ext cx="1860550" cy="5207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USB</a:t>
            </a:r>
          </a:p>
          <a:p>
            <a:r>
              <a:rPr lang="en-US"/>
              <a:t>controller</a:t>
            </a:r>
          </a:p>
        </p:txBody>
      </p:sp>
      <p:sp>
        <p:nvSpPr>
          <p:cNvPr id="48374" name="Line 246"/>
          <p:cNvSpPr>
            <a:spLocks noChangeShapeType="1"/>
          </p:cNvSpPr>
          <p:nvPr/>
        </p:nvSpPr>
        <p:spPr bwMode="auto">
          <a:xfrm>
            <a:off x="933450" y="45720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376" name="Text Box 248"/>
          <p:cNvSpPr txBox="1">
            <a:spLocks noChangeArrowheads="1"/>
          </p:cNvSpPr>
          <p:nvPr/>
        </p:nvSpPr>
        <p:spPr bwMode="auto">
          <a:xfrm>
            <a:off x="520700" y="4800600"/>
            <a:ext cx="7937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/>
              <a:t>Mouse</a:t>
            </a:r>
          </a:p>
        </p:txBody>
      </p:sp>
      <p:sp>
        <p:nvSpPr>
          <p:cNvPr id="48375" name="Line 247"/>
          <p:cNvSpPr>
            <a:spLocks noChangeShapeType="1"/>
          </p:cNvSpPr>
          <p:nvPr/>
        </p:nvSpPr>
        <p:spPr bwMode="auto">
          <a:xfrm>
            <a:off x="2347913" y="45720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377" name="Text Box 249"/>
          <p:cNvSpPr txBox="1">
            <a:spLocks noChangeArrowheads="1"/>
          </p:cNvSpPr>
          <p:nvPr/>
        </p:nvSpPr>
        <p:spPr bwMode="auto">
          <a:xfrm>
            <a:off x="2000250" y="4800600"/>
            <a:ext cx="703263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/>
              <a:t>Key</a:t>
            </a:r>
          </a:p>
          <a:p>
            <a:r>
              <a:rPr lang="en-US"/>
              <a:t>board</a:t>
            </a:r>
          </a:p>
        </p:txBody>
      </p:sp>
      <p:sp>
        <p:nvSpPr>
          <p:cNvPr id="48378" name="Line 250"/>
          <p:cNvSpPr>
            <a:spLocks noChangeShapeType="1"/>
          </p:cNvSpPr>
          <p:nvPr/>
        </p:nvSpPr>
        <p:spPr bwMode="auto">
          <a:xfrm>
            <a:off x="3613150" y="45720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379" name="Text Box 251"/>
          <p:cNvSpPr txBox="1">
            <a:spLocks noChangeArrowheads="1"/>
          </p:cNvSpPr>
          <p:nvPr/>
        </p:nvSpPr>
        <p:spPr bwMode="auto">
          <a:xfrm>
            <a:off x="3155950" y="4800600"/>
            <a:ext cx="8620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/>
              <a:t>Monitor</a:t>
            </a:r>
          </a:p>
        </p:txBody>
      </p:sp>
      <p:sp>
        <p:nvSpPr>
          <p:cNvPr id="48386" name="Line 258"/>
          <p:cNvSpPr>
            <a:spLocks noChangeShapeType="1"/>
          </p:cNvSpPr>
          <p:nvPr/>
        </p:nvSpPr>
        <p:spPr bwMode="auto">
          <a:xfrm>
            <a:off x="5943600" y="571500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387" name="AutoShape 259"/>
          <p:cNvSpPr>
            <a:spLocks noChangeArrowheads="1"/>
          </p:cNvSpPr>
          <p:nvPr/>
        </p:nvSpPr>
        <p:spPr bwMode="auto">
          <a:xfrm>
            <a:off x="5613400" y="6096000"/>
            <a:ext cx="609600" cy="609600"/>
          </a:xfrm>
          <a:prstGeom prst="can">
            <a:avLst>
              <a:gd name="adj" fmla="val 25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363" name="AutoShape 235"/>
          <p:cNvSpPr>
            <a:spLocks noChangeArrowheads="1"/>
          </p:cNvSpPr>
          <p:nvPr/>
        </p:nvSpPr>
        <p:spPr bwMode="auto">
          <a:xfrm>
            <a:off x="304800" y="3111500"/>
            <a:ext cx="7734300" cy="393700"/>
          </a:xfrm>
          <a:prstGeom prst="leftRightArrow">
            <a:avLst>
              <a:gd name="adj1" fmla="val 48611"/>
              <a:gd name="adj2" fmla="val 101500"/>
            </a:avLst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389" name="Rectangle 261"/>
          <p:cNvSpPr>
            <a:spLocks noChangeArrowheads="1"/>
          </p:cNvSpPr>
          <p:nvPr/>
        </p:nvSpPr>
        <p:spPr bwMode="auto">
          <a:xfrm>
            <a:off x="1525588" y="3281363"/>
            <a:ext cx="166687" cy="1524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390" name="Rectangle 262"/>
          <p:cNvSpPr>
            <a:spLocks noChangeArrowheads="1"/>
          </p:cNvSpPr>
          <p:nvPr/>
        </p:nvSpPr>
        <p:spPr bwMode="auto">
          <a:xfrm>
            <a:off x="3514725" y="3271838"/>
            <a:ext cx="166688" cy="1524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392" name="Rectangle 264"/>
          <p:cNvSpPr>
            <a:spLocks noChangeArrowheads="1"/>
          </p:cNvSpPr>
          <p:nvPr/>
        </p:nvSpPr>
        <p:spPr bwMode="auto">
          <a:xfrm>
            <a:off x="5848350" y="3262313"/>
            <a:ext cx="161925" cy="1524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393" name="Text Box 265"/>
          <p:cNvSpPr txBox="1">
            <a:spLocks noChangeArrowheads="1"/>
          </p:cNvSpPr>
          <p:nvPr/>
        </p:nvSpPr>
        <p:spPr bwMode="auto">
          <a:xfrm>
            <a:off x="4451350" y="3416300"/>
            <a:ext cx="8413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/>
              <a:t>I/O bus</a:t>
            </a:r>
          </a:p>
        </p:txBody>
      </p:sp>
      <p:sp>
        <p:nvSpPr>
          <p:cNvPr id="48394" name="Rectangle 266"/>
          <p:cNvSpPr>
            <a:spLocks noChangeArrowheads="1"/>
          </p:cNvSpPr>
          <p:nvPr/>
        </p:nvSpPr>
        <p:spPr bwMode="auto">
          <a:xfrm>
            <a:off x="4738688" y="3200400"/>
            <a:ext cx="161925" cy="1524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395" name="Rectangle 267"/>
          <p:cNvSpPr>
            <a:spLocks noChangeArrowheads="1"/>
          </p:cNvSpPr>
          <p:nvPr/>
        </p:nvSpPr>
        <p:spPr bwMode="auto">
          <a:xfrm>
            <a:off x="6629400" y="3124200"/>
            <a:ext cx="127000" cy="406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396" name="Rectangle 268"/>
          <p:cNvSpPr>
            <a:spLocks noChangeArrowheads="1"/>
          </p:cNvSpPr>
          <p:nvPr/>
        </p:nvSpPr>
        <p:spPr bwMode="auto">
          <a:xfrm>
            <a:off x="6934200" y="3124200"/>
            <a:ext cx="127000" cy="406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397" name="Rectangle 269"/>
          <p:cNvSpPr>
            <a:spLocks noChangeArrowheads="1"/>
          </p:cNvSpPr>
          <p:nvPr/>
        </p:nvSpPr>
        <p:spPr bwMode="auto">
          <a:xfrm>
            <a:off x="7239000" y="3124200"/>
            <a:ext cx="127000" cy="406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398" name="Text Box 270"/>
          <p:cNvSpPr txBox="1">
            <a:spLocks noChangeArrowheads="1"/>
          </p:cNvSpPr>
          <p:nvPr/>
        </p:nvSpPr>
        <p:spPr bwMode="auto">
          <a:xfrm>
            <a:off x="6615113" y="3505200"/>
            <a:ext cx="2014537" cy="1069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l"/>
            <a:r>
              <a:rPr lang="en-US"/>
              <a:t>Expansion slots for</a:t>
            </a:r>
          </a:p>
          <a:p>
            <a:pPr algn="l"/>
            <a:r>
              <a:rPr lang="en-US"/>
              <a:t>other devices such</a:t>
            </a:r>
          </a:p>
          <a:p>
            <a:pPr algn="l"/>
            <a:r>
              <a:rPr lang="en-US"/>
              <a:t>as network adapters</a:t>
            </a:r>
          </a:p>
          <a:p>
            <a:pPr algn="l"/>
            <a:endParaRPr lang="en-US"/>
          </a:p>
        </p:txBody>
      </p:sp>
      <p:sp>
        <p:nvSpPr>
          <p:cNvPr id="48401" name="Rectangle 273"/>
          <p:cNvSpPr>
            <a:spLocks noChangeArrowheads="1"/>
          </p:cNvSpPr>
          <p:nvPr/>
        </p:nvSpPr>
        <p:spPr bwMode="auto">
          <a:xfrm>
            <a:off x="5257800" y="5194300"/>
            <a:ext cx="1295400" cy="5207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Disk </a:t>
            </a:r>
          </a:p>
          <a:p>
            <a:r>
              <a:rPr lang="en-US"/>
              <a:t>controller</a:t>
            </a:r>
          </a:p>
        </p:txBody>
      </p:sp>
      <p:sp>
        <p:nvSpPr>
          <p:cNvPr id="48402" name="Line 274"/>
          <p:cNvSpPr>
            <a:spLocks noChangeShapeType="1"/>
          </p:cNvSpPr>
          <p:nvPr/>
        </p:nvSpPr>
        <p:spPr bwMode="auto">
          <a:xfrm>
            <a:off x="5943600" y="480060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403" name="Rectangle 275"/>
          <p:cNvSpPr>
            <a:spLocks noChangeArrowheads="1"/>
          </p:cNvSpPr>
          <p:nvPr/>
        </p:nvSpPr>
        <p:spPr bwMode="auto">
          <a:xfrm>
            <a:off x="5181600" y="5105400"/>
            <a:ext cx="1447800" cy="1676400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405" name="Text Box 277"/>
          <p:cNvSpPr txBox="1">
            <a:spLocks noChangeArrowheads="1"/>
          </p:cNvSpPr>
          <p:nvPr/>
        </p:nvSpPr>
        <p:spPr bwMode="auto">
          <a:xfrm>
            <a:off x="6630988" y="5715000"/>
            <a:ext cx="10763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Disk drive</a:t>
            </a:r>
          </a:p>
        </p:txBody>
      </p:sp>
      <p:sp>
        <p:nvSpPr>
          <p:cNvPr id="48406" name="Line 278"/>
          <p:cNvSpPr>
            <a:spLocks noChangeShapeType="1"/>
          </p:cNvSpPr>
          <p:nvPr/>
        </p:nvSpPr>
        <p:spPr bwMode="auto">
          <a:xfrm>
            <a:off x="1624013" y="45720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407" name="Text Box 279"/>
          <p:cNvSpPr txBox="1">
            <a:spLocks noChangeArrowheads="1"/>
          </p:cNvSpPr>
          <p:nvPr/>
        </p:nvSpPr>
        <p:spPr bwMode="auto">
          <a:xfrm>
            <a:off x="1314450" y="4800600"/>
            <a:ext cx="690563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/>
              <a:t>Solid </a:t>
            </a:r>
          </a:p>
          <a:p>
            <a:r>
              <a:rPr lang="en-US"/>
              <a:t>state </a:t>
            </a:r>
          </a:p>
          <a:p>
            <a:r>
              <a:rPr lang="en-US"/>
              <a:t>disk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icrosoft Office 98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474747"/>
      </a:accent1>
      <a:accent2>
        <a:srgbClr val="DADADA"/>
      </a:accent2>
      <a:accent3>
        <a:srgbClr val="FFFFFF"/>
      </a:accent3>
      <a:accent4>
        <a:srgbClr val="000000"/>
      </a:accent4>
      <a:accent5>
        <a:srgbClr val="B1B1B1"/>
      </a:accent5>
      <a:accent6>
        <a:srgbClr val="C5C5C5"/>
      </a:accent6>
      <a:hlink>
        <a:srgbClr val="000000"/>
      </a:hlink>
      <a:folHlink>
        <a:srgbClr val="919191"/>
      </a:folHlink>
    </a:clrScheme>
    <a:fontScheme name="Microsoft Office 98">
      <a:majorFont>
        <a:latin typeface="Helvetica"/>
        <a:ea typeface="ＭＳ Ｐゴシック"/>
        <a:cs typeface=""/>
      </a:majorFont>
      <a:minorFont>
        <a:latin typeface="Helvetic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bg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Helvetica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bg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Helvetica" charset="0"/>
            <a:ea typeface="ＭＳ Ｐゴシック" charset="0"/>
          </a:defRPr>
        </a:defPPr>
      </a:lstStyle>
    </a:lnDef>
  </a:objectDefaults>
  <a:extraClrSchemeLst>
    <a:extraClrScheme>
      <a:clrScheme name="Microsoft Office 98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crosoft Office 98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21290</TotalTime>
  <Pages>20</Pages>
  <Words>53</Words>
  <Application>Microsoft Macintosh PowerPoint</Application>
  <PresentationFormat>Letter Paper (8.5x11 in)</PresentationFormat>
  <Paragraphs>31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Times</vt:lpstr>
      <vt:lpstr>Helvetica</vt:lpstr>
      <vt:lpstr>Century Gothic</vt:lpstr>
      <vt:lpstr>Times New Roman</vt:lpstr>
      <vt:lpstr>Microsoft Office 98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Building and running programs</dc:title>
  <dc:subject/>
  <dc:creator>David O'Hallaron</dc:creator>
  <cp:keywords/>
  <dc:description/>
  <cp:lastModifiedBy>Dave</cp:lastModifiedBy>
  <cp:revision>317</cp:revision>
  <cp:lastPrinted>2000-10-10T01:52:36Z</cp:lastPrinted>
  <dcterms:created xsi:type="dcterms:W3CDTF">1998-08-11T09:18:51Z</dcterms:created>
  <dcterms:modified xsi:type="dcterms:W3CDTF">2014-06-11T15:05:27Z</dcterms:modified>
</cp:coreProperties>
</file>