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96" r:id="rId2"/>
  </p:sldIdLst>
  <p:sldSz cx="9144000" cy="6858000" type="letter"/>
  <p:notesSz cx="6831013" cy="9396413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1pPr>
    <a:lvl2pPr marL="4572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2pPr>
    <a:lvl3pPr marL="9144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3pPr>
    <a:lvl4pPr marL="13716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4pPr>
    <a:lvl5pPr marL="1828800" algn="ctr" rtl="0" eaLnBrk="0" fontAlgn="base" hangingPunct="0">
      <a:spcBef>
        <a:spcPct val="0"/>
      </a:spcBef>
      <a:spcAft>
        <a:spcPct val="0"/>
      </a:spcAft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5pPr>
    <a:lvl6pPr marL="22860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6pPr>
    <a:lvl7pPr marL="27432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7pPr>
    <a:lvl8pPr marL="32004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8pPr>
    <a:lvl9pPr marL="3657600" algn="l" defTabSz="457200" rtl="0" eaLnBrk="1" latinLnBrk="0" hangingPunct="1">
      <a:defRPr sz="1600" kern="1200">
        <a:solidFill>
          <a:schemeClr val="tx1"/>
        </a:solidFill>
        <a:latin typeface="Helvetica" charset="0"/>
        <a:ea typeface="ＭＳ Ｐゴシック" charset="0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EAEAEA"/>
    <a:srgbClr val="DDDDDD"/>
    <a:srgbClr val="000004"/>
    <a:srgbClr val="00048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50" d="100"/>
          <a:sy n="150" d="100"/>
        </p:scale>
        <p:origin x="-128" y="1072"/>
      </p:cViewPr>
      <p:guideLst>
        <p:guide orient="horz" pos="1012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4" Type="http://schemas.openxmlformats.org/officeDocument/2006/relationships/handoutMaster" Target="handoutMasters/handoutMaster1.xml"/><Relationship Id="rId5" Type="http://schemas.openxmlformats.org/officeDocument/2006/relationships/printerSettings" Target="printerSettings/printerSettings1.bin"/><Relationship Id="rId6" Type="http://schemas.openxmlformats.org/officeDocument/2006/relationships/presProps" Target="presProps.xml"/><Relationship Id="rId7" Type="http://schemas.openxmlformats.org/officeDocument/2006/relationships/viewProps" Target="viewProps.xml"/><Relationship Id="rId8" Type="http://schemas.openxmlformats.org/officeDocument/2006/relationships/theme" Target="theme/theme1.xml"/><Relationship Id="rId9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3040063" y="8951913"/>
            <a:ext cx="752475" cy="260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/>
              <a:t>Page </a:t>
            </a:r>
            <a:fld id="{55F0E354-BAC6-B244-BFA4-6079F5FF952F}" type="slidenum">
              <a:rPr lang="en-US" sz="1200"/>
              <a:pPr defTabSz="882650">
                <a:lnSpc>
                  <a:spcPct val="90000"/>
                </a:lnSpc>
              </a:pPr>
              <a:t>‹#›</a:t>
            </a:fld>
            <a:endParaRPr lang="en-US" sz="1200"/>
          </a:p>
        </p:txBody>
      </p:sp>
    </p:spTree>
    <p:extLst>
      <p:ext uri="{BB962C8B-B14F-4D97-AF65-F5344CB8AC3E}">
        <p14:creationId xmlns:p14="http://schemas.microsoft.com/office/powerpoint/2010/main" val="391289409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1225" y="4462463"/>
            <a:ext cx="5008563" cy="4229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  <a:ext uri="{FAA26D3D-D897-4be2-8F04-BA451C77F1D7}">
              <ma14:placeholderFlag xmlns:ma14="http://schemas.microsoft.com/office/mac/drawingml/2011/main" val="1"/>
            </a:ext>
          </a:extLst>
        </p:spPr>
        <p:txBody>
          <a:bodyPr vert="horz" wrap="square" lIns="91980" tIns="45183" rIns="91980" bIns="45183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Body Text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2051" name="Rectangle 3"/>
          <p:cNvSpPr>
            <a:spLocks noChangeArrowheads="1"/>
          </p:cNvSpPr>
          <p:nvPr/>
        </p:nvSpPr>
        <p:spPr bwMode="auto">
          <a:xfrm>
            <a:off x="3016250" y="8951913"/>
            <a:ext cx="798513" cy="263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88753" tIns="45183" rIns="88753" bIns="45183">
            <a:spAutoFit/>
          </a:bodyPr>
          <a:lstStyle/>
          <a:p>
            <a:pPr defTabSz="882650">
              <a:lnSpc>
                <a:spcPct val="90000"/>
              </a:lnSpc>
            </a:pPr>
            <a:r>
              <a:rPr lang="en-US" sz="1200">
                <a:latin typeface="Century Gothic" charset="0"/>
              </a:rPr>
              <a:t>Page </a:t>
            </a:r>
            <a:fld id="{785A2183-DC68-324C-8FE8-1F13F11484A0}" type="slidenum">
              <a:rPr lang="en-US" sz="1200">
                <a:latin typeface="Century Gothic" charset="0"/>
              </a:rPr>
              <a:pPr defTabSz="882650">
                <a:lnSpc>
                  <a:spcPct val="90000"/>
                </a:lnSpc>
              </a:pPr>
              <a:t>‹#›</a:t>
            </a:fld>
            <a:endParaRPr lang="en-US" sz="1200">
              <a:latin typeface="Century Gothic" charset="0"/>
            </a:endParaRPr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076325" y="711200"/>
            <a:ext cx="4679950" cy="3509963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rgbClr val="000000">
                      <a:alpha val="74998"/>
                    </a:srgbClr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</p:spTree>
    <p:extLst>
      <p:ext uri="{BB962C8B-B14F-4D97-AF65-F5344CB8AC3E}">
        <p14:creationId xmlns:p14="http://schemas.microsoft.com/office/powerpoint/2010/main" val="23783917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1pPr>
    <a:lvl2pPr marL="4572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2pPr>
    <a:lvl3pPr marL="9144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3pPr>
    <a:lvl4pPr marL="13716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4pPr>
    <a:lvl5pPr marL="1828800" algn="l" rtl="0" eaLnBrk="0" fontAlgn="base" hangingPunct="0">
      <a:lnSpc>
        <a:spcPct val="90000"/>
      </a:lnSpc>
      <a:spcBef>
        <a:spcPct val="40000"/>
      </a:spcBef>
      <a:spcAft>
        <a:spcPct val="0"/>
      </a:spcAft>
      <a:defRPr sz="1200" kern="1200">
        <a:solidFill>
          <a:schemeClr val="tx1"/>
        </a:solidFill>
        <a:latin typeface="Century Gothic" charset="0"/>
        <a:ea typeface="ＭＳ Ｐゴシック" charset="0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 vert="horz"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69909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73819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  <a:prstGeom prst="rect">
            <a:avLst/>
          </a:prstGeo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429057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367079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  <a:prstGeom prst="rect">
            <a:avLst/>
          </a:prstGeom>
        </p:spPr>
        <p:txBody>
          <a:bodyPr vert="horz"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14413596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  <a:prstGeom prst="rect">
            <a:avLst/>
          </a:prstGeom>
        </p:spPr>
        <p:txBody>
          <a:bodyPr vert="horz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79659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  <a:prstGeom prst="rect">
            <a:avLst/>
          </a:prstGeom>
        </p:spPr>
        <p:txBody>
          <a:bodyPr vert="horz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  <a:prstGeom prst="rect">
            <a:avLst/>
          </a:prstGeom>
        </p:spPr>
        <p:txBody>
          <a:bodyPr vert="horz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460692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77944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1894498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  <a:prstGeom prst="rect">
            <a:avLst/>
          </a:prstGeom>
        </p:spPr>
        <p:txBody>
          <a:bodyPr vert="horz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4737003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  <a:prstGeom prst="rect">
            <a:avLst/>
          </a:prstGeom>
        </p:spPr>
        <p:txBody>
          <a:bodyPr vert="horz"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  <a:prstGeom prst="rect">
            <a:avLst/>
          </a:prstGeom>
        </p:spPr>
        <p:txBody>
          <a:bodyPr vert="horz"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36550838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2pPr>
      <a:lvl3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3pPr>
      <a:lvl4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4pPr>
      <a:lvl5pPr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5pPr>
      <a:lvl6pPr marL="4572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6pPr>
      <a:lvl7pPr marL="9144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7pPr>
      <a:lvl8pPr marL="13716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8pPr>
      <a:lvl9pPr marL="1828800" algn="ctr" rtl="0" eaLnBrk="0" fontAlgn="base" hangingPunct="0">
        <a:lnSpc>
          <a:spcPct val="95000"/>
        </a:lnSpc>
        <a:spcBef>
          <a:spcPct val="0"/>
        </a:spcBef>
        <a:spcAft>
          <a:spcPct val="0"/>
        </a:spcAft>
        <a:defRPr sz="3600" b="1">
          <a:solidFill>
            <a:schemeClr val="tx2"/>
          </a:solidFill>
          <a:latin typeface="Helvetica" charset="0"/>
          <a:ea typeface="ＭＳ Ｐゴシック" charset="0"/>
        </a:defRPr>
      </a:lvl9pPr>
    </p:titleStyle>
    <p:bodyStyle>
      <a:lvl1pPr marL="223838" indent="-22383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defRPr sz="2400" b="1">
          <a:solidFill>
            <a:schemeClr val="tx2"/>
          </a:solidFill>
          <a:latin typeface="+mn-lt"/>
          <a:ea typeface="+mn-ea"/>
          <a:cs typeface="+mn-cs"/>
        </a:defRPr>
      </a:lvl1pPr>
      <a:lvl2pPr marL="560388" indent="-22225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•"/>
        <a:defRPr b="1">
          <a:solidFill>
            <a:schemeClr val="tx1"/>
          </a:solidFill>
          <a:latin typeface="+mn-lt"/>
          <a:ea typeface="+mn-ea"/>
        </a:defRPr>
      </a:lvl2pPr>
      <a:lvl3pPr marL="839788" indent="-165100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–"/>
        <a:defRPr>
          <a:solidFill>
            <a:schemeClr val="tx2"/>
          </a:solidFill>
          <a:latin typeface="+mn-lt"/>
          <a:ea typeface="+mn-ea"/>
        </a:defRPr>
      </a:lvl3pPr>
      <a:lvl4pPr marL="1120775" indent="-166688" algn="l" defTabSz="895350" rtl="0" eaLnBrk="0" fontAlgn="base" hangingPunct="0">
        <a:lnSpc>
          <a:spcPct val="90000"/>
        </a:lnSpc>
        <a:spcBef>
          <a:spcPct val="30000"/>
        </a:spcBef>
        <a:spcAft>
          <a:spcPct val="0"/>
        </a:spcAft>
        <a:buSzPct val="100000"/>
        <a:buChar char="»"/>
        <a:defRPr>
          <a:solidFill>
            <a:schemeClr val="tx1"/>
          </a:solidFill>
          <a:latin typeface="+mn-lt"/>
          <a:ea typeface="+mn-ea"/>
        </a:defRPr>
      </a:lvl4pPr>
      <a:lvl5pPr marL="19605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5pPr>
      <a:lvl6pPr marL="24177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6pPr>
      <a:lvl7pPr marL="28749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7pPr>
      <a:lvl8pPr marL="33321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8pPr>
      <a:lvl9pPr marL="3789363" indent="-168275" algn="l" defTabSz="895350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Times" charset="0"/>
          <a:ea typeface="+mn-ea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406" name="Rectangle 278"/>
          <p:cNvSpPr>
            <a:spLocks noChangeArrowheads="1"/>
          </p:cNvSpPr>
          <p:nvPr/>
        </p:nvSpPr>
        <p:spPr bwMode="auto">
          <a:xfrm>
            <a:off x="4483100" y="76200"/>
            <a:ext cx="4140200" cy="1614488"/>
          </a:xfrm>
          <a:prstGeom prst="rect">
            <a:avLst/>
          </a:prstGeom>
          <a:solidFill>
            <a:srgbClr val="C0C0C0"/>
          </a:solidFill>
          <a:ln w="381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412" name="Rectangle 284"/>
          <p:cNvSpPr>
            <a:spLocks noChangeArrowheads="1"/>
          </p:cNvSpPr>
          <p:nvPr/>
        </p:nvSpPr>
        <p:spPr bwMode="auto">
          <a:xfrm>
            <a:off x="4648200" y="152400"/>
            <a:ext cx="5207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25" name="Rectangle 297"/>
          <p:cNvSpPr>
            <a:spLocks noChangeArrowheads="1"/>
          </p:cNvSpPr>
          <p:nvPr/>
        </p:nvSpPr>
        <p:spPr bwMode="auto">
          <a:xfrm>
            <a:off x="4648200" y="547688"/>
            <a:ext cx="5207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413" name="Rectangle 285"/>
          <p:cNvSpPr>
            <a:spLocks noChangeArrowheads="1"/>
          </p:cNvSpPr>
          <p:nvPr/>
        </p:nvSpPr>
        <p:spPr bwMode="auto">
          <a:xfrm>
            <a:off x="5321300" y="152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426" name="Rectangle 298"/>
          <p:cNvSpPr>
            <a:spLocks noChangeArrowheads="1"/>
          </p:cNvSpPr>
          <p:nvPr/>
        </p:nvSpPr>
        <p:spPr bwMode="auto">
          <a:xfrm>
            <a:off x="5321300" y="547688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79" name="Rectangle 451"/>
          <p:cNvSpPr>
            <a:spLocks noChangeArrowheads="1"/>
          </p:cNvSpPr>
          <p:nvPr/>
        </p:nvSpPr>
        <p:spPr bwMode="auto">
          <a:xfrm>
            <a:off x="4648200" y="1295400"/>
            <a:ext cx="5207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Valid</a:t>
            </a:r>
          </a:p>
        </p:txBody>
      </p:sp>
      <p:sp>
        <p:nvSpPr>
          <p:cNvPr id="48580" name="Rectangle 452"/>
          <p:cNvSpPr>
            <a:spLocks noChangeArrowheads="1"/>
          </p:cNvSpPr>
          <p:nvPr/>
        </p:nvSpPr>
        <p:spPr bwMode="auto">
          <a:xfrm>
            <a:off x="5321300" y="1295400"/>
            <a:ext cx="9144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Tag</a:t>
            </a:r>
          </a:p>
        </p:txBody>
      </p:sp>
      <p:sp>
        <p:nvSpPr>
          <p:cNvPr id="48581" name="Rectangle 453"/>
          <p:cNvSpPr>
            <a:spLocks noChangeArrowheads="1"/>
          </p:cNvSpPr>
          <p:nvPr/>
        </p:nvSpPr>
        <p:spPr bwMode="auto">
          <a:xfrm>
            <a:off x="6159500" y="928688"/>
            <a:ext cx="6858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vert="eaVert" wrap="none" anchor="ctr"/>
          <a:lstStyle/>
          <a:p>
            <a:r>
              <a:rPr lang="en-US" sz="1400"/>
              <a:t>• • •</a:t>
            </a:r>
          </a:p>
        </p:txBody>
      </p:sp>
      <p:sp>
        <p:nvSpPr>
          <p:cNvPr id="48582" name="Rectangle 454"/>
          <p:cNvSpPr>
            <a:spLocks noChangeArrowheads="1"/>
          </p:cNvSpPr>
          <p:nvPr/>
        </p:nvSpPr>
        <p:spPr bwMode="auto">
          <a:xfrm>
            <a:off x="1058863" y="1100138"/>
            <a:ext cx="611187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t</a:t>
            </a:r>
            <a:r>
              <a:rPr lang="en-US"/>
              <a:t> bits</a:t>
            </a:r>
          </a:p>
        </p:txBody>
      </p:sp>
      <p:sp>
        <p:nvSpPr>
          <p:cNvPr id="48584" name="Rectangle 456"/>
          <p:cNvSpPr>
            <a:spLocks noChangeArrowheads="1"/>
          </p:cNvSpPr>
          <p:nvPr/>
        </p:nvSpPr>
        <p:spPr bwMode="auto">
          <a:xfrm>
            <a:off x="2336800" y="1403350"/>
            <a:ext cx="1143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6" name="Rectangle 458"/>
          <p:cNvSpPr>
            <a:spLocks noChangeArrowheads="1"/>
          </p:cNvSpPr>
          <p:nvPr/>
        </p:nvSpPr>
        <p:spPr bwMode="auto">
          <a:xfrm>
            <a:off x="50800" y="1403350"/>
            <a:ext cx="2286000" cy="23177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48587" name="Text Box 459"/>
          <p:cNvSpPr txBox="1">
            <a:spLocks noChangeArrowheads="1"/>
          </p:cNvSpPr>
          <p:nvPr/>
        </p:nvSpPr>
        <p:spPr bwMode="auto">
          <a:xfrm>
            <a:off x="3378200" y="1631950"/>
            <a:ext cx="254000" cy="2444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/>
              <a:t>0</a:t>
            </a:r>
          </a:p>
        </p:txBody>
      </p:sp>
      <p:sp>
        <p:nvSpPr>
          <p:cNvPr id="48588" name="Text Box 460"/>
          <p:cNvSpPr txBox="1">
            <a:spLocks noChangeArrowheads="1"/>
          </p:cNvSpPr>
          <p:nvPr/>
        </p:nvSpPr>
        <p:spPr bwMode="auto">
          <a:xfrm>
            <a:off x="-46732" y="1631077"/>
            <a:ext cx="410965" cy="24622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 sz="1000" i="1" dirty="0"/>
              <a:t>m</a:t>
            </a:r>
            <a:r>
              <a:rPr lang="en-US" sz="1000" dirty="0"/>
              <a:t>-1</a:t>
            </a:r>
          </a:p>
        </p:txBody>
      </p:sp>
      <p:sp>
        <p:nvSpPr>
          <p:cNvPr id="48589" name="Rectangle 461"/>
          <p:cNvSpPr>
            <a:spLocks noChangeArrowheads="1"/>
          </p:cNvSpPr>
          <p:nvPr/>
        </p:nvSpPr>
        <p:spPr bwMode="auto">
          <a:xfrm>
            <a:off x="2565400" y="1114425"/>
            <a:ext cx="66675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 i="1"/>
              <a:t>b </a:t>
            </a:r>
            <a:r>
              <a:rPr lang="en-US"/>
              <a:t>bits</a:t>
            </a:r>
          </a:p>
        </p:txBody>
      </p:sp>
      <p:sp>
        <p:nvSpPr>
          <p:cNvPr id="48590" name="Rectangle 462"/>
          <p:cNvSpPr>
            <a:spLocks noChangeArrowheads="1"/>
          </p:cNvSpPr>
          <p:nvPr/>
        </p:nvSpPr>
        <p:spPr bwMode="auto">
          <a:xfrm>
            <a:off x="1090613" y="1708150"/>
            <a:ext cx="530225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Tag</a:t>
            </a:r>
          </a:p>
        </p:txBody>
      </p:sp>
      <p:sp>
        <p:nvSpPr>
          <p:cNvPr id="48592" name="Rectangle 464"/>
          <p:cNvSpPr>
            <a:spLocks noChangeArrowheads="1"/>
          </p:cNvSpPr>
          <p:nvPr/>
        </p:nvSpPr>
        <p:spPr bwMode="auto">
          <a:xfrm>
            <a:off x="2260600" y="1724025"/>
            <a:ext cx="1231900" cy="3333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lIns="90487" tIns="44450" rIns="90487" bIns="44450">
            <a:spAutoFit/>
          </a:bodyPr>
          <a:lstStyle/>
          <a:p>
            <a:pPr algn="l"/>
            <a:r>
              <a:rPr lang="en-US"/>
              <a:t>Block offset</a:t>
            </a:r>
          </a:p>
        </p:txBody>
      </p:sp>
      <p:sp>
        <p:nvSpPr>
          <p:cNvPr id="48596" name="Text Box 468"/>
          <p:cNvSpPr txBox="1">
            <a:spLocks noChangeArrowheads="1"/>
          </p:cNvSpPr>
          <p:nvPr/>
        </p:nvSpPr>
        <p:spPr bwMode="auto">
          <a:xfrm>
            <a:off x="3657600" y="557213"/>
            <a:ext cx="715963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Set 0:</a:t>
            </a:r>
          </a:p>
        </p:txBody>
      </p:sp>
      <p:sp>
        <p:nvSpPr>
          <p:cNvPr id="48598" name="Text Box 470"/>
          <p:cNvSpPr txBox="1">
            <a:spLocks noChangeArrowheads="1"/>
          </p:cNvSpPr>
          <p:nvPr/>
        </p:nvSpPr>
        <p:spPr bwMode="auto">
          <a:xfrm>
            <a:off x="144463" y="333375"/>
            <a:ext cx="3255962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/>
          <a:p>
            <a:r>
              <a:rPr lang="en-US"/>
              <a:t>The entire cache is one set, so</a:t>
            </a:r>
          </a:p>
          <a:p>
            <a:r>
              <a:rPr lang="en-US"/>
              <a:t>by default set 0 is always selected</a:t>
            </a:r>
          </a:p>
        </p:txBody>
      </p:sp>
      <p:sp>
        <p:nvSpPr>
          <p:cNvPr id="48599" name="Rectangle 471"/>
          <p:cNvSpPr>
            <a:spLocks noChangeArrowheads="1"/>
          </p:cNvSpPr>
          <p:nvPr/>
        </p:nvSpPr>
        <p:spPr bwMode="auto">
          <a:xfrm>
            <a:off x="6337300" y="152400"/>
            <a:ext cx="2133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600" name="Rectangle 472"/>
          <p:cNvSpPr>
            <a:spLocks noChangeArrowheads="1"/>
          </p:cNvSpPr>
          <p:nvPr/>
        </p:nvSpPr>
        <p:spPr bwMode="auto">
          <a:xfrm>
            <a:off x="6337300" y="533400"/>
            <a:ext cx="2133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  <p:sp>
        <p:nvSpPr>
          <p:cNvPr id="48601" name="Rectangle 473"/>
          <p:cNvSpPr>
            <a:spLocks noChangeArrowheads="1"/>
          </p:cNvSpPr>
          <p:nvPr/>
        </p:nvSpPr>
        <p:spPr bwMode="auto">
          <a:xfrm>
            <a:off x="6337300" y="1281113"/>
            <a:ext cx="2133600" cy="304800"/>
          </a:xfrm>
          <a:prstGeom prst="rect">
            <a:avLst/>
          </a:prstGeom>
          <a:solidFill>
            <a:schemeClr val="bg1"/>
          </a:solidFill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blurRad="63500" dist="38099" dir="2700000" algn="ctr" rotWithShape="0">
                    <a:schemeClr val="bg2">
                      <a:alpha val="74998"/>
                    </a:schemeClr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r>
              <a:rPr lang="en-US"/>
              <a:t>Cache block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Microsoft Office 98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474747"/>
      </a:accent1>
      <a:accent2>
        <a:srgbClr val="DADADA"/>
      </a:accent2>
      <a:accent3>
        <a:srgbClr val="FFFFFF"/>
      </a:accent3>
      <a:accent4>
        <a:srgbClr val="000000"/>
      </a:accent4>
      <a:accent5>
        <a:srgbClr val="B1B1B1"/>
      </a:accent5>
      <a:accent6>
        <a:srgbClr val="C5C5C5"/>
      </a:accent6>
      <a:hlink>
        <a:srgbClr val="000000"/>
      </a:hlink>
      <a:folHlink>
        <a:srgbClr val="919191"/>
      </a:folHlink>
    </a:clrScheme>
    <a:fontScheme name="Microsoft Office 98">
      <a:majorFont>
        <a:latin typeface="Helvetica"/>
        <a:ea typeface="ＭＳ Ｐゴシック"/>
        <a:cs typeface=""/>
      </a:majorFont>
      <a:minorFont>
        <a:latin typeface="Helvetica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bg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blurRad="63500"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ctr" anchorCtr="0" compatLnSpc="1">
        <a:prstTxWarp prst="textNoShape">
          <a:avLst/>
        </a:prstTxWarp>
      </a:bodyPr>
      <a:lstStyle>
        <a:defPPr marL="0" marR="0" indent="0" algn="ct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600" b="0" i="0" u="none" strike="noStrike" cap="none" normalizeH="0" baseline="0">
            <a:ln>
              <a:noFill/>
            </a:ln>
            <a:solidFill>
              <a:schemeClr val="tx1"/>
            </a:solidFill>
            <a:effectLst/>
            <a:latin typeface="Helvetica" charset="0"/>
            <a:ea typeface="ＭＳ Ｐゴシック" charset="0"/>
          </a:defRPr>
        </a:defPPr>
      </a:lstStyle>
    </a:lnDef>
  </a:objectDefaults>
  <a:extraClrSchemeLst>
    <a:extraClrScheme>
      <a:clrScheme name="Microsoft Office 98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Microsoft Office 98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Microsoft Office 98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19849</TotalTime>
  <Pages>20</Pages>
  <Words>42</Words>
  <Application>Microsoft Macintosh PowerPoint</Application>
  <PresentationFormat>Letter Paper (8.5x11 in)</PresentationFormat>
  <Paragraphs>19</Paragraphs>
  <Slides>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Microsoft Office 98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Building and running programs</dc:title>
  <dc:subject/>
  <dc:creator>David O'Hallaron</dc:creator>
  <cp:keywords/>
  <dc:description/>
  <cp:lastModifiedBy>Dave</cp:lastModifiedBy>
  <cp:revision>321</cp:revision>
  <cp:lastPrinted>2000-07-18T17:39:36Z</cp:lastPrinted>
  <dcterms:created xsi:type="dcterms:W3CDTF">1998-08-11T09:18:51Z</dcterms:created>
  <dcterms:modified xsi:type="dcterms:W3CDTF">2014-12-02T22:26:34Z</dcterms:modified>
</cp:coreProperties>
</file>