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360" y="2352"/>
      </p:cViewPr>
      <p:guideLst>
        <p:guide orient="horz" pos="296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59E039E-33AF-CA47-954D-8C077D963FA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82019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4AD18F6-2FDD-CB46-A796-BF4BBA35773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81792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7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2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2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406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0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2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92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07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93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488950" y="38100"/>
            <a:ext cx="6330950" cy="336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1108075" y="4267200"/>
            <a:ext cx="5638800" cy="1600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2" name="Rectangle 274"/>
          <p:cNvSpPr>
            <a:spLocks noChangeArrowheads="1"/>
          </p:cNvSpPr>
          <p:nvPr/>
        </p:nvSpPr>
        <p:spPr bwMode="auto">
          <a:xfrm>
            <a:off x="4927600" y="9715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8" name="Rectangle 280"/>
          <p:cNvSpPr>
            <a:spLocks noChangeArrowheads="1"/>
          </p:cNvSpPr>
          <p:nvPr/>
        </p:nvSpPr>
        <p:spPr bwMode="auto">
          <a:xfrm>
            <a:off x="4318000" y="11239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7" name="Rectangle 279"/>
          <p:cNvSpPr>
            <a:spLocks noChangeArrowheads="1"/>
          </p:cNvSpPr>
          <p:nvPr/>
        </p:nvSpPr>
        <p:spPr bwMode="auto">
          <a:xfrm>
            <a:off x="3708400" y="12763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3098800" y="14287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5" name="Rectangle 277"/>
          <p:cNvSpPr>
            <a:spLocks noChangeArrowheads="1"/>
          </p:cNvSpPr>
          <p:nvPr/>
        </p:nvSpPr>
        <p:spPr bwMode="auto">
          <a:xfrm>
            <a:off x="2489200" y="15811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4" name="Rectangle 276"/>
          <p:cNvSpPr>
            <a:spLocks noChangeArrowheads="1"/>
          </p:cNvSpPr>
          <p:nvPr/>
        </p:nvSpPr>
        <p:spPr bwMode="auto">
          <a:xfrm>
            <a:off x="1879600" y="17335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3" name="Rectangle 275"/>
          <p:cNvSpPr>
            <a:spLocks noChangeArrowheads="1"/>
          </p:cNvSpPr>
          <p:nvPr/>
        </p:nvSpPr>
        <p:spPr bwMode="auto">
          <a:xfrm>
            <a:off x="1270000" y="18859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01" name="Rectangle 273"/>
          <p:cNvSpPr>
            <a:spLocks noChangeArrowheads="1"/>
          </p:cNvSpPr>
          <p:nvPr/>
        </p:nvSpPr>
        <p:spPr bwMode="auto">
          <a:xfrm>
            <a:off x="660400" y="2038350"/>
            <a:ext cx="1371600" cy="1219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573" name="Group 445"/>
          <p:cNvGrpSpPr>
            <a:grpSpLocks/>
          </p:cNvGrpSpPr>
          <p:nvPr/>
        </p:nvGrpSpPr>
        <p:grpSpPr bwMode="auto">
          <a:xfrm>
            <a:off x="6985000" y="419100"/>
            <a:ext cx="1566863" cy="336550"/>
            <a:chOff x="4608" y="560"/>
            <a:chExt cx="987" cy="212"/>
          </a:xfrm>
        </p:grpSpPr>
        <p:sp>
          <p:nvSpPr>
            <p:cNvPr id="48443" name="Rectangle 315"/>
            <p:cNvSpPr>
              <a:spLocks noChangeArrowheads="1"/>
            </p:cNvSpPr>
            <p:nvPr/>
          </p:nvSpPr>
          <p:spPr bwMode="auto">
            <a:xfrm>
              <a:off x="4608" y="624"/>
              <a:ext cx="80" cy="8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4" name="Text Box 316"/>
            <p:cNvSpPr txBox="1">
              <a:spLocks noChangeArrowheads="1"/>
            </p:cNvSpPr>
            <p:nvPr/>
          </p:nvSpPr>
          <p:spPr bwMode="auto">
            <a:xfrm>
              <a:off x="4661" y="560"/>
              <a:ext cx="9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: </a:t>
              </a:r>
              <a:r>
                <a:rPr lang="en-US" dirty="0" err="1"/>
                <a:t>Supercell</a:t>
              </a:r>
              <a:r>
                <a:rPr lang="en-US" dirty="0"/>
                <a:t> (</a:t>
              </a:r>
              <a:r>
                <a:rPr lang="en-US" i="1" dirty="0" err="1"/>
                <a:t>i</a:t>
              </a:r>
              <a:r>
                <a:rPr lang="en-US" dirty="0" err="1"/>
                <a:t>,</a:t>
              </a:r>
              <a:r>
                <a:rPr lang="en-US" i="1" dirty="0" err="1"/>
                <a:t>j</a:t>
              </a:r>
              <a:r>
                <a:rPr lang="en-US" dirty="0"/>
                <a:t>)</a:t>
              </a:r>
            </a:p>
          </p:txBody>
        </p:sp>
      </p:grp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6302375" y="45989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39401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31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4016375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4625975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235575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5845175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5819775" y="45989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7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5638800" y="45989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8</a:t>
            </a:r>
          </a:p>
        </p:txBody>
      </p:sp>
      <p:sp>
        <p:nvSpPr>
          <p:cNvPr id="48525" name="Text Box 397"/>
          <p:cNvSpPr txBox="1">
            <a:spLocks noChangeArrowheads="1"/>
          </p:cNvSpPr>
          <p:nvPr/>
        </p:nvSpPr>
        <p:spPr bwMode="auto">
          <a:xfrm>
            <a:off x="51593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15</a:t>
            </a:r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49307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16</a:t>
            </a:r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460692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23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43973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24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373380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32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150495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63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1600200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209800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2819400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3429000" y="4827588"/>
            <a:ext cx="6096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33686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39</a:t>
            </a:r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312420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40</a:t>
            </a:r>
          </a:p>
        </p:txBody>
      </p:sp>
      <p:sp>
        <p:nvSpPr>
          <p:cNvPr id="48537" name="Text Box 409"/>
          <p:cNvSpPr txBox="1">
            <a:spLocks noChangeArrowheads="1"/>
          </p:cNvSpPr>
          <p:nvPr/>
        </p:nvSpPr>
        <p:spPr bwMode="auto">
          <a:xfrm>
            <a:off x="272415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47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51460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48</a:t>
            </a: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2133600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55</a:t>
            </a:r>
          </a:p>
        </p:txBody>
      </p:sp>
      <p:sp>
        <p:nvSpPr>
          <p:cNvPr id="48540" name="Text Box 412"/>
          <p:cNvSpPr txBox="1">
            <a:spLocks noChangeArrowheads="1"/>
          </p:cNvSpPr>
          <p:nvPr/>
        </p:nvSpPr>
        <p:spPr bwMode="auto">
          <a:xfrm>
            <a:off x="1882775" y="4598988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56</a:t>
            </a:r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2102285" y="5164723"/>
            <a:ext cx="38551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64-bit </a:t>
            </a:r>
            <a:r>
              <a:rPr lang="en-US" dirty="0" smtClean="0"/>
              <a:t>word </a:t>
            </a:r>
            <a:r>
              <a:rPr lang="en-US" dirty="0"/>
              <a:t>at main memory address </a:t>
            </a:r>
            <a:r>
              <a:rPr lang="en-US" i="1" dirty="0"/>
              <a:t>A</a:t>
            </a:r>
          </a:p>
        </p:txBody>
      </p:sp>
      <p:sp>
        <p:nvSpPr>
          <p:cNvPr id="48544" name="Line 416"/>
          <p:cNvSpPr>
            <a:spLocks noChangeShapeType="1"/>
          </p:cNvSpPr>
          <p:nvPr/>
        </p:nvSpPr>
        <p:spPr bwMode="auto">
          <a:xfrm>
            <a:off x="76200" y="381000"/>
            <a:ext cx="520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1768475" y="38100"/>
            <a:ext cx="299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addr (row = i, col = j)</a:t>
            </a:r>
          </a:p>
        </p:txBody>
      </p:sp>
      <p:sp>
        <p:nvSpPr>
          <p:cNvPr id="48547" name="Line 419"/>
          <p:cNvSpPr>
            <a:spLocks noChangeShapeType="1"/>
          </p:cNvSpPr>
          <p:nvPr/>
        </p:nvSpPr>
        <p:spPr bwMode="auto">
          <a:xfrm>
            <a:off x="6121400" y="1600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>
            <a:off x="5524500" y="1752600"/>
            <a:ext cx="0" cy="2806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 flipH="1">
            <a:off x="4914900" y="19050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Line 422"/>
          <p:cNvSpPr>
            <a:spLocks noChangeShapeType="1"/>
          </p:cNvSpPr>
          <p:nvPr/>
        </p:nvSpPr>
        <p:spPr bwMode="auto">
          <a:xfrm>
            <a:off x="4318000" y="2057400"/>
            <a:ext cx="0" cy="2501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Line 423"/>
          <p:cNvSpPr>
            <a:spLocks noChangeShapeType="1"/>
          </p:cNvSpPr>
          <p:nvPr/>
        </p:nvSpPr>
        <p:spPr bwMode="auto">
          <a:xfrm>
            <a:off x="3695700" y="2209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Line 424"/>
          <p:cNvSpPr>
            <a:spLocks noChangeShapeType="1"/>
          </p:cNvSpPr>
          <p:nvPr/>
        </p:nvSpPr>
        <p:spPr bwMode="auto">
          <a:xfrm>
            <a:off x="3073400" y="2362200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Line 425"/>
          <p:cNvSpPr>
            <a:spLocks noChangeShapeType="1"/>
          </p:cNvSpPr>
          <p:nvPr/>
        </p:nvSpPr>
        <p:spPr bwMode="auto">
          <a:xfrm flipH="1">
            <a:off x="2463800" y="2514600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Line 426"/>
          <p:cNvSpPr>
            <a:spLocks noChangeShapeType="1"/>
          </p:cNvSpPr>
          <p:nvPr/>
        </p:nvSpPr>
        <p:spPr bwMode="auto">
          <a:xfrm>
            <a:off x="1879600" y="2667000"/>
            <a:ext cx="0" cy="189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Text Box 427"/>
          <p:cNvSpPr txBox="1">
            <a:spLocks noChangeArrowheads="1"/>
          </p:cNvSpPr>
          <p:nvPr/>
        </p:nvSpPr>
        <p:spPr bwMode="auto">
          <a:xfrm>
            <a:off x="6108700" y="25241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data</a:t>
            </a:r>
          </a:p>
        </p:txBody>
      </p:sp>
      <p:sp>
        <p:nvSpPr>
          <p:cNvPr id="48556" name="Line 428"/>
          <p:cNvSpPr>
            <a:spLocks noChangeShapeType="1"/>
          </p:cNvSpPr>
          <p:nvPr/>
        </p:nvSpPr>
        <p:spPr bwMode="auto">
          <a:xfrm>
            <a:off x="5257800" y="381000"/>
            <a:ext cx="0" cy="596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>
            <a:off x="4572000" y="381000"/>
            <a:ext cx="0" cy="749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>
            <a:off x="3962400" y="381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>
            <a:off x="3352800" y="3810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0" name="Line 432"/>
          <p:cNvSpPr>
            <a:spLocks noChangeShapeType="1"/>
          </p:cNvSpPr>
          <p:nvPr/>
        </p:nvSpPr>
        <p:spPr bwMode="auto">
          <a:xfrm>
            <a:off x="2743200" y="3810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1" name="Line 433"/>
          <p:cNvSpPr>
            <a:spLocks noChangeShapeType="1"/>
          </p:cNvSpPr>
          <p:nvPr/>
        </p:nvSpPr>
        <p:spPr bwMode="auto">
          <a:xfrm>
            <a:off x="2057400" y="3810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Line 434"/>
          <p:cNvSpPr>
            <a:spLocks noChangeShapeType="1"/>
          </p:cNvSpPr>
          <p:nvPr/>
        </p:nvSpPr>
        <p:spPr bwMode="auto">
          <a:xfrm>
            <a:off x="1524000" y="381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3" name="Line 435"/>
          <p:cNvSpPr>
            <a:spLocks noChangeShapeType="1"/>
          </p:cNvSpPr>
          <p:nvPr/>
        </p:nvSpPr>
        <p:spPr bwMode="auto">
          <a:xfrm>
            <a:off x="914400" y="3810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5" name="Text Box 437"/>
          <p:cNvSpPr txBox="1">
            <a:spLocks noChangeArrowheads="1"/>
          </p:cNvSpPr>
          <p:nvPr/>
        </p:nvSpPr>
        <p:spPr bwMode="auto">
          <a:xfrm>
            <a:off x="6891338" y="1350517"/>
            <a:ext cx="20697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64 MB  </a:t>
            </a:r>
          </a:p>
          <a:p>
            <a:pPr algn="l"/>
            <a:r>
              <a:rPr lang="en-US" dirty="0"/>
              <a:t>memory module</a:t>
            </a:r>
          </a:p>
          <a:p>
            <a:pPr algn="l"/>
            <a:r>
              <a:rPr lang="en-US" dirty="0"/>
              <a:t>consisting of</a:t>
            </a:r>
          </a:p>
          <a:p>
            <a:pPr algn="l"/>
            <a:r>
              <a:rPr lang="en-US" dirty="0" smtClean="0"/>
              <a:t>eight 8M x 8 </a:t>
            </a:r>
            <a:r>
              <a:rPr lang="en-US" dirty="0"/>
              <a:t>DRAMs</a:t>
            </a:r>
          </a:p>
        </p:txBody>
      </p:sp>
      <p:sp>
        <p:nvSpPr>
          <p:cNvPr id="48566" name="Line 438"/>
          <p:cNvSpPr>
            <a:spLocks noChangeShapeType="1"/>
          </p:cNvSpPr>
          <p:nvPr/>
        </p:nvSpPr>
        <p:spPr bwMode="auto">
          <a:xfrm flipH="1" flipV="1">
            <a:off x="76200" y="5029200"/>
            <a:ext cx="1028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 flipV="1">
            <a:off x="76200" y="3810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Text Box 440"/>
          <p:cNvSpPr txBox="1">
            <a:spLocks noChangeArrowheads="1"/>
          </p:cNvSpPr>
          <p:nvPr/>
        </p:nvSpPr>
        <p:spPr bwMode="auto">
          <a:xfrm>
            <a:off x="6777038" y="4694238"/>
            <a:ext cx="1019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Memory</a:t>
            </a:r>
          </a:p>
          <a:p>
            <a:pPr algn="l"/>
            <a:r>
              <a:rPr lang="en-US"/>
              <a:t>controller</a:t>
            </a:r>
          </a:p>
        </p:txBody>
      </p:sp>
      <p:sp>
        <p:nvSpPr>
          <p:cNvPr id="48474" name="Rectangle 346"/>
          <p:cNvSpPr>
            <a:spLocks noChangeArrowheads="1"/>
          </p:cNvSpPr>
          <p:nvPr/>
        </p:nvSpPr>
        <p:spPr bwMode="auto">
          <a:xfrm>
            <a:off x="2400300" y="24066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8" name="Rectangle 350"/>
          <p:cNvSpPr>
            <a:spLocks noChangeArrowheads="1"/>
          </p:cNvSpPr>
          <p:nvPr/>
        </p:nvSpPr>
        <p:spPr bwMode="auto">
          <a:xfrm>
            <a:off x="1816100" y="255270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1" name="Rectangle 353"/>
          <p:cNvSpPr>
            <a:spLocks noChangeArrowheads="1"/>
          </p:cNvSpPr>
          <p:nvPr/>
        </p:nvSpPr>
        <p:spPr bwMode="auto">
          <a:xfrm>
            <a:off x="3009900" y="224790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4" name="Rectangle 356"/>
          <p:cNvSpPr>
            <a:spLocks noChangeArrowheads="1"/>
          </p:cNvSpPr>
          <p:nvPr/>
        </p:nvSpPr>
        <p:spPr bwMode="auto">
          <a:xfrm>
            <a:off x="3625850" y="20891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7" name="Rectangle 359"/>
          <p:cNvSpPr>
            <a:spLocks noChangeArrowheads="1"/>
          </p:cNvSpPr>
          <p:nvPr/>
        </p:nvSpPr>
        <p:spPr bwMode="auto">
          <a:xfrm>
            <a:off x="4254500" y="19240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0" name="Rectangle 362"/>
          <p:cNvSpPr>
            <a:spLocks noChangeArrowheads="1"/>
          </p:cNvSpPr>
          <p:nvPr/>
        </p:nvSpPr>
        <p:spPr bwMode="auto">
          <a:xfrm>
            <a:off x="4851400" y="17843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3" name="Rectangle 365"/>
          <p:cNvSpPr>
            <a:spLocks noChangeArrowheads="1"/>
          </p:cNvSpPr>
          <p:nvPr/>
        </p:nvSpPr>
        <p:spPr bwMode="auto">
          <a:xfrm>
            <a:off x="5461000" y="16192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6" name="Rectangle 368"/>
          <p:cNvSpPr>
            <a:spLocks noChangeArrowheads="1"/>
          </p:cNvSpPr>
          <p:nvPr/>
        </p:nvSpPr>
        <p:spPr bwMode="auto">
          <a:xfrm>
            <a:off x="6057900" y="1466850"/>
            <a:ext cx="127000" cy="139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Text Box 441"/>
          <p:cNvSpPr txBox="1">
            <a:spLocks noChangeArrowheads="1"/>
          </p:cNvSpPr>
          <p:nvPr/>
        </p:nvSpPr>
        <p:spPr bwMode="auto">
          <a:xfrm>
            <a:off x="6078538" y="3579168"/>
            <a:ext cx="441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0-7</a:t>
            </a:r>
          </a:p>
        </p:txBody>
      </p:sp>
      <p:sp>
        <p:nvSpPr>
          <p:cNvPr id="48571" name="Text Box 443"/>
          <p:cNvSpPr txBox="1">
            <a:spLocks noChangeArrowheads="1"/>
          </p:cNvSpPr>
          <p:nvPr/>
        </p:nvSpPr>
        <p:spPr bwMode="auto">
          <a:xfrm>
            <a:off x="1323975" y="2058988"/>
            <a:ext cx="758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DRAM 7</a:t>
            </a:r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5603875" y="941388"/>
            <a:ext cx="758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DRAM 0</a:t>
            </a:r>
          </a:p>
        </p:txBody>
      </p:sp>
      <p:sp>
        <p:nvSpPr>
          <p:cNvPr id="48576" name="Text Box 448"/>
          <p:cNvSpPr txBox="1">
            <a:spLocks noChangeArrowheads="1"/>
          </p:cNvSpPr>
          <p:nvPr/>
        </p:nvSpPr>
        <p:spPr bwMode="auto">
          <a:xfrm>
            <a:off x="5486400" y="3579168"/>
            <a:ext cx="49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8-15</a:t>
            </a:r>
          </a:p>
        </p:txBody>
      </p:sp>
      <p:sp>
        <p:nvSpPr>
          <p:cNvPr id="48577" name="Text Box 449"/>
          <p:cNvSpPr txBox="1">
            <a:spLocks noChangeArrowheads="1"/>
          </p:cNvSpPr>
          <p:nvPr/>
        </p:nvSpPr>
        <p:spPr bwMode="auto">
          <a:xfrm>
            <a:off x="4876800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16-23</a:t>
            </a:r>
          </a:p>
        </p:txBody>
      </p:sp>
      <p:sp>
        <p:nvSpPr>
          <p:cNvPr id="48578" name="Text Box 450"/>
          <p:cNvSpPr txBox="1">
            <a:spLocks noChangeArrowheads="1"/>
          </p:cNvSpPr>
          <p:nvPr/>
        </p:nvSpPr>
        <p:spPr bwMode="auto">
          <a:xfrm>
            <a:off x="4267200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24-31</a:t>
            </a:r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3657600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32-39</a:t>
            </a:r>
          </a:p>
        </p:txBody>
      </p:sp>
      <p:sp>
        <p:nvSpPr>
          <p:cNvPr id="48580" name="Text Box 452"/>
          <p:cNvSpPr txBox="1">
            <a:spLocks noChangeArrowheads="1"/>
          </p:cNvSpPr>
          <p:nvPr/>
        </p:nvSpPr>
        <p:spPr bwMode="auto">
          <a:xfrm>
            <a:off x="3008313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40-47</a:t>
            </a:r>
          </a:p>
        </p:txBody>
      </p:sp>
      <p:sp>
        <p:nvSpPr>
          <p:cNvPr id="48581" name="Text Box 453"/>
          <p:cNvSpPr txBox="1">
            <a:spLocks noChangeArrowheads="1"/>
          </p:cNvSpPr>
          <p:nvPr/>
        </p:nvSpPr>
        <p:spPr bwMode="auto">
          <a:xfrm>
            <a:off x="2398713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48-55</a:t>
            </a:r>
          </a:p>
        </p:txBody>
      </p:sp>
      <p:sp>
        <p:nvSpPr>
          <p:cNvPr id="48582" name="Text Box 454"/>
          <p:cNvSpPr txBox="1">
            <a:spLocks noChangeArrowheads="1"/>
          </p:cNvSpPr>
          <p:nvPr/>
        </p:nvSpPr>
        <p:spPr bwMode="auto">
          <a:xfrm>
            <a:off x="1828800" y="3579168"/>
            <a:ext cx="578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200" dirty="0"/>
              <a:t>B</a:t>
            </a:r>
            <a:r>
              <a:rPr lang="en-US" sz="1200" dirty="0" smtClean="0"/>
              <a:t>its</a:t>
            </a:r>
            <a:endParaRPr lang="en-US" sz="1200" dirty="0"/>
          </a:p>
          <a:p>
            <a:pPr algn="l"/>
            <a:r>
              <a:rPr lang="en-US" sz="1200" dirty="0"/>
              <a:t>56-63</a:t>
            </a:r>
          </a:p>
        </p:txBody>
      </p:sp>
      <p:sp>
        <p:nvSpPr>
          <p:cNvPr id="48583" name="AutoShape 455"/>
          <p:cNvSpPr>
            <a:spLocks noChangeArrowheads="1"/>
          </p:cNvSpPr>
          <p:nvPr/>
        </p:nvSpPr>
        <p:spPr bwMode="auto">
          <a:xfrm>
            <a:off x="3467100" y="5867400"/>
            <a:ext cx="1066800" cy="990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Text Box 456"/>
          <p:cNvSpPr txBox="1">
            <a:spLocks noChangeArrowheads="1"/>
          </p:cNvSpPr>
          <p:nvPr/>
        </p:nvSpPr>
        <p:spPr bwMode="auto">
          <a:xfrm>
            <a:off x="4621838" y="6063248"/>
            <a:ext cx="2351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64-bit </a:t>
            </a:r>
            <a:r>
              <a:rPr lang="en-US" dirty="0" smtClean="0"/>
              <a:t>word </a:t>
            </a:r>
            <a:r>
              <a:rPr lang="en-US" dirty="0"/>
              <a:t>to CPU chip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16060</TotalTime>
  <Pages>20</Pages>
  <Words>99</Words>
  <Application>Microsoft Macintosh PowerPoint</Application>
  <PresentationFormat>Letter Paper (8.5x11 in)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334</cp:revision>
  <cp:lastPrinted>2001-05-08T18:15:50Z</cp:lastPrinted>
  <dcterms:created xsi:type="dcterms:W3CDTF">1998-08-11T09:18:51Z</dcterms:created>
  <dcterms:modified xsi:type="dcterms:W3CDTF">2014-12-02T21:12:06Z</dcterms:modified>
</cp:coreProperties>
</file>