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4736" y="-176"/>
      </p:cViewPr>
      <p:guideLst>
        <p:guide orient="horz" pos="480"/>
        <p:guide pos="24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3161FD2-1D43-394F-9130-EEE8DF61717C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85015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A4EBCBA4-FC08-194A-A397-C58C40A4598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594790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1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8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8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43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0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5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69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160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3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28" name="Rectangle 300"/>
          <p:cNvSpPr>
            <a:spLocks noChangeArrowheads="1"/>
          </p:cNvSpPr>
          <p:nvPr/>
        </p:nvSpPr>
        <p:spPr bwMode="auto">
          <a:xfrm>
            <a:off x="1620838" y="639763"/>
            <a:ext cx="5845175" cy="457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1" name="Rectangle 303"/>
          <p:cNvSpPr>
            <a:spLocks noChangeArrowheads="1"/>
          </p:cNvSpPr>
          <p:nvPr/>
        </p:nvSpPr>
        <p:spPr bwMode="auto">
          <a:xfrm>
            <a:off x="49228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3" name="Rectangle 305"/>
          <p:cNvSpPr>
            <a:spLocks noChangeArrowheads="1"/>
          </p:cNvSpPr>
          <p:nvPr/>
        </p:nvSpPr>
        <p:spPr bwMode="auto">
          <a:xfrm>
            <a:off x="36020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4" name="Rectangle 306"/>
          <p:cNvSpPr>
            <a:spLocks noChangeArrowheads="1"/>
          </p:cNvSpPr>
          <p:nvPr/>
        </p:nvSpPr>
        <p:spPr bwMode="auto">
          <a:xfrm>
            <a:off x="1849438" y="715963"/>
            <a:ext cx="4572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</a:t>
            </a:r>
          </a:p>
        </p:txBody>
      </p:sp>
      <p:sp>
        <p:nvSpPr>
          <p:cNvPr id="48498" name="Rectangle 370"/>
          <p:cNvSpPr>
            <a:spLocks noChangeArrowheads="1"/>
          </p:cNvSpPr>
          <p:nvPr/>
        </p:nvSpPr>
        <p:spPr bwMode="auto">
          <a:xfrm>
            <a:off x="2765425" y="2193925"/>
            <a:ext cx="6111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499" name="Rectangle 371"/>
          <p:cNvSpPr>
            <a:spLocks noChangeArrowheads="1"/>
          </p:cNvSpPr>
          <p:nvPr/>
        </p:nvSpPr>
        <p:spPr bwMode="auto">
          <a:xfrm>
            <a:off x="3863975" y="2193925"/>
            <a:ext cx="6556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s</a:t>
            </a:r>
            <a:r>
              <a:rPr lang="en-US"/>
              <a:t> bits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4748213" y="249713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100</a:t>
            </a:r>
          </a:p>
        </p:txBody>
      </p:sp>
      <p:sp>
        <p:nvSpPr>
          <p:cNvPr id="48501" name="Rectangle 373"/>
          <p:cNvSpPr>
            <a:spLocks noChangeArrowheads="1"/>
          </p:cNvSpPr>
          <p:nvPr/>
        </p:nvSpPr>
        <p:spPr bwMode="auto">
          <a:xfrm>
            <a:off x="3605213" y="249713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i</a:t>
            </a:r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2462213" y="2497138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503" name="Text Box 375"/>
          <p:cNvSpPr txBox="1">
            <a:spLocks noChangeArrowheads="1"/>
          </p:cNvSpPr>
          <p:nvPr/>
        </p:nvSpPr>
        <p:spPr bwMode="auto">
          <a:xfrm>
            <a:off x="5764213" y="2692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04" name="Text Box 376"/>
          <p:cNvSpPr txBox="1">
            <a:spLocks noChangeArrowheads="1"/>
          </p:cNvSpPr>
          <p:nvPr/>
        </p:nvSpPr>
        <p:spPr bwMode="auto">
          <a:xfrm>
            <a:off x="2364680" y="2686765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05" name="Rectangle 377"/>
          <p:cNvSpPr>
            <a:spLocks noChangeArrowheads="1"/>
          </p:cNvSpPr>
          <p:nvPr/>
        </p:nvSpPr>
        <p:spPr bwMode="auto">
          <a:xfrm>
            <a:off x="4976813" y="2208213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506" name="Rectangle 378"/>
          <p:cNvSpPr>
            <a:spLocks noChangeArrowheads="1"/>
          </p:cNvSpPr>
          <p:nvPr/>
        </p:nvSpPr>
        <p:spPr bwMode="auto">
          <a:xfrm>
            <a:off x="2836863" y="2819400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3681413" y="2819400"/>
            <a:ext cx="10271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Set index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4672013" y="2819400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101600" y="676275"/>
            <a:ext cx="1597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Selected set (</a:t>
            </a:r>
            <a:r>
              <a:rPr lang="en-US" i="1" dirty="0" err="1"/>
              <a:t>i</a:t>
            </a:r>
            <a:r>
              <a:rPr lang="en-US" dirty="0"/>
              <a:t>):</a:t>
            </a:r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 flipV="1">
            <a:off x="2065338" y="25717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Text Box 403"/>
          <p:cNvSpPr txBox="1">
            <a:spLocks noChangeArrowheads="1"/>
          </p:cNvSpPr>
          <p:nvPr/>
        </p:nvSpPr>
        <p:spPr bwMode="auto">
          <a:xfrm>
            <a:off x="1803400" y="-76200"/>
            <a:ext cx="528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=1?</a:t>
            </a:r>
          </a:p>
        </p:txBody>
      </p:sp>
      <p:sp>
        <p:nvSpPr>
          <p:cNvPr id="48533" name="Line 405"/>
          <p:cNvSpPr>
            <a:spLocks noChangeShapeType="1"/>
          </p:cNvSpPr>
          <p:nvPr/>
        </p:nvSpPr>
        <p:spPr bwMode="auto">
          <a:xfrm flipV="1">
            <a:off x="5332413" y="1009650"/>
            <a:ext cx="2286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AutoShape 406"/>
          <p:cNvSpPr>
            <a:spLocks/>
          </p:cNvSpPr>
          <p:nvPr/>
        </p:nvSpPr>
        <p:spPr bwMode="auto">
          <a:xfrm rot="-5400000">
            <a:off x="5259388" y="162718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6" name="AutoShape 408"/>
          <p:cNvSpPr>
            <a:spLocks/>
          </p:cNvSpPr>
          <p:nvPr/>
        </p:nvSpPr>
        <p:spPr bwMode="auto">
          <a:xfrm rot="-5400000">
            <a:off x="2941638" y="1627188"/>
            <a:ext cx="152400" cy="1111250"/>
          </a:xfrm>
          <a:prstGeom prst="rightBrace">
            <a:avLst>
              <a:gd name="adj1" fmla="val 6076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Text Box 410"/>
          <p:cNvSpPr txBox="1">
            <a:spLocks noChangeArrowheads="1"/>
          </p:cNvSpPr>
          <p:nvPr/>
        </p:nvSpPr>
        <p:spPr bwMode="auto">
          <a:xfrm>
            <a:off x="2765425" y="1414463"/>
            <a:ext cx="484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/>
              <a:t>= ?</a:t>
            </a:r>
          </a:p>
        </p:txBody>
      </p:sp>
      <p:sp>
        <p:nvSpPr>
          <p:cNvPr id="48539" name="Line 411"/>
          <p:cNvSpPr>
            <a:spLocks noChangeShapeType="1"/>
          </p:cNvSpPr>
          <p:nvPr/>
        </p:nvSpPr>
        <p:spPr bwMode="auto">
          <a:xfrm>
            <a:off x="3021013" y="1735138"/>
            <a:ext cx="0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Text Box 414"/>
          <p:cNvSpPr txBox="1">
            <a:spLocks noChangeArrowheads="1"/>
          </p:cNvSpPr>
          <p:nvPr/>
        </p:nvSpPr>
        <p:spPr bwMode="auto">
          <a:xfrm>
            <a:off x="6248400" y="1352550"/>
            <a:ext cx="2179638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(3) If (1) and (2), then </a:t>
            </a:r>
          </a:p>
          <a:p>
            <a:r>
              <a:rPr lang="en-US"/>
              <a:t>cache hit,</a:t>
            </a:r>
          </a:p>
          <a:p>
            <a:r>
              <a:rPr lang="en-US"/>
              <a:t>and block offset </a:t>
            </a:r>
          </a:p>
          <a:p>
            <a:r>
              <a:rPr lang="en-US"/>
              <a:t>selects</a:t>
            </a:r>
          </a:p>
          <a:p>
            <a:r>
              <a:rPr lang="en-US"/>
              <a:t>starting byte. </a:t>
            </a:r>
          </a:p>
        </p:txBody>
      </p:sp>
      <p:sp>
        <p:nvSpPr>
          <p:cNvPr id="48544" name="Text Box 416"/>
          <p:cNvSpPr txBox="1">
            <a:spLocks noChangeArrowheads="1"/>
          </p:cNvSpPr>
          <p:nvPr/>
        </p:nvSpPr>
        <p:spPr bwMode="auto">
          <a:xfrm>
            <a:off x="2381250" y="-73025"/>
            <a:ext cx="2693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(1) The valid bit must be set</a:t>
            </a:r>
          </a:p>
        </p:txBody>
      </p:sp>
      <p:sp>
        <p:nvSpPr>
          <p:cNvPr id="48545" name="Text Box 417"/>
          <p:cNvSpPr txBox="1">
            <a:spLocks noChangeArrowheads="1"/>
          </p:cNvSpPr>
          <p:nvPr/>
        </p:nvSpPr>
        <p:spPr bwMode="auto">
          <a:xfrm>
            <a:off x="76200" y="1257300"/>
            <a:ext cx="27051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(2) The tag bits in the cache</a:t>
            </a:r>
          </a:p>
          <a:p>
            <a:r>
              <a:rPr lang="en-US"/>
              <a:t>line must match the</a:t>
            </a:r>
          </a:p>
          <a:p>
            <a:r>
              <a:rPr lang="en-US"/>
              <a:t>tag bits in the address</a:t>
            </a:r>
          </a:p>
        </p:txBody>
      </p:sp>
      <p:sp>
        <p:nvSpPr>
          <p:cNvPr id="48537" name="Line 409"/>
          <p:cNvSpPr>
            <a:spLocks noChangeShapeType="1"/>
          </p:cNvSpPr>
          <p:nvPr/>
        </p:nvSpPr>
        <p:spPr bwMode="auto">
          <a:xfrm>
            <a:off x="3021013" y="957263"/>
            <a:ext cx="0" cy="496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" name="Rectangle 307"/>
          <p:cNvSpPr>
            <a:spLocks noChangeArrowheads="1"/>
          </p:cNvSpPr>
          <p:nvPr/>
        </p:nvSpPr>
        <p:spPr bwMode="auto">
          <a:xfrm>
            <a:off x="2535238" y="715963"/>
            <a:ext cx="9144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0110</a:t>
            </a:r>
          </a:p>
        </p:txBody>
      </p:sp>
      <p:sp>
        <p:nvSpPr>
          <p:cNvPr id="48432" name="Rectangle 304"/>
          <p:cNvSpPr>
            <a:spLocks noChangeArrowheads="1"/>
          </p:cNvSpPr>
          <p:nvPr/>
        </p:nvSpPr>
        <p:spPr bwMode="auto">
          <a:xfrm>
            <a:off x="40592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44656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66754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3</a:t>
            </a:r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53546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0</a:t>
            </a:r>
            <a:endParaRPr lang="en-US" dirty="0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58118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6218238" y="715963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i="1" dirty="0"/>
              <a:t>w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5332413" y="70485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9228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3</a:t>
            </a:r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36020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0</a:t>
            </a:r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40592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1</a:t>
            </a:r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44656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2</a:t>
            </a:r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66754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7</a:t>
            </a:r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53546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4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58118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5</a:t>
            </a:r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6218238" y="411163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000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20101</TotalTime>
  <Pages>20</Pages>
  <Words>93</Words>
  <Application>Microsoft Macintosh PowerPoint</Application>
  <PresentationFormat>Letter Paper (8.5x11 in)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2000-10-10T02:18:51Z</cp:lastPrinted>
  <dcterms:created xsi:type="dcterms:W3CDTF">1998-08-11T09:18:51Z</dcterms:created>
  <dcterms:modified xsi:type="dcterms:W3CDTF">2014-12-02T22:08:16Z</dcterms:modified>
</cp:coreProperties>
</file>