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693" autoAdjust="0"/>
  </p:normalViewPr>
  <p:slideViewPr>
    <p:cSldViewPr snapToGrid="0">
      <p:cViewPr>
        <p:scale>
          <a:sx n="125" d="100"/>
          <a:sy n="125" d="100"/>
        </p:scale>
        <p:origin x="-808" y="-144"/>
      </p:cViewPr>
      <p:guideLst>
        <p:guide orient="horz" pos="144"/>
        <p:guide pos="25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15172D28-1808-EE46-9D0B-B93807E65694}" type="slidenum">
              <a:rPr lang="en-US" sz="1200">
                <a:latin typeface="Helvetica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664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A6D0E4B5-0D98-C544-9ECF-AE7228556BDC}" type="slidenum">
              <a:rPr lang="en-US" sz="120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6155960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8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8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08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8026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26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8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4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624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2665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242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98" name="Rectangle 70"/>
          <p:cNvSpPr>
            <a:spLocks noChangeArrowheads="1"/>
          </p:cNvSpPr>
          <p:nvPr/>
        </p:nvSpPr>
        <p:spPr bwMode="auto">
          <a:xfrm>
            <a:off x="1154113" y="274638"/>
            <a:ext cx="2789237" cy="4873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Helvetica" charset="0"/>
              </a:rPr>
              <a:t>Kernel memory</a:t>
            </a:r>
          </a:p>
        </p:txBody>
      </p:sp>
      <p:sp>
        <p:nvSpPr>
          <p:cNvPr id="48199" name="Rectangle 71"/>
          <p:cNvSpPr>
            <a:spLocks noChangeArrowheads="1"/>
          </p:cNvSpPr>
          <p:nvPr/>
        </p:nvSpPr>
        <p:spPr bwMode="auto">
          <a:xfrm>
            <a:off x="1154113" y="1976438"/>
            <a:ext cx="2789237" cy="669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Helvetica" charset="0"/>
              </a:rPr>
              <a:t>Memory-mapped region for</a:t>
            </a:r>
          </a:p>
          <a:p>
            <a:pPr algn="ctr"/>
            <a:r>
              <a:rPr lang="en-US" dirty="0">
                <a:latin typeface="Helvetica" charset="0"/>
              </a:rPr>
              <a:t>shared libraries</a:t>
            </a:r>
          </a:p>
        </p:txBody>
      </p:sp>
      <p:sp>
        <p:nvSpPr>
          <p:cNvPr id="48200" name="Rectangle 72"/>
          <p:cNvSpPr>
            <a:spLocks noChangeArrowheads="1"/>
          </p:cNvSpPr>
          <p:nvPr/>
        </p:nvSpPr>
        <p:spPr bwMode="auto">
          <a:xfrm>
            <a:off x="1154113" y="2641600"/>
            <a:ext cx="2789237" cy="7239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Helvetica" charset="0"/>
            </a:endParaRPr>
          </a:p>
        </p:txBody>
      </p:sp>
      <p:sp>
        <p:nvSpPr>
          <p:cNvPr id="48201" name="Rectangle 73"/>
          <p:cNvSpPr>
            <a:spLocks noChangeArrowheads="1"/>
          </p:cNvSpPr>
          <p:nvPr/>
        </p:nvSpPr>
        <p:spPr bwMode="auto">
          <a:xfrm>
            <a:off x="1154113" y="3368675"/>
            <a:ext cx="2789237" cy="669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Helvetica" charset="0"/>
              </a:rPr>
              <a:t>Run-time heap</a:t>
            </a:r>
          </a:p>
          <a:p>
            <a:pPr algn="ctr"/>
            <a:r>
              <a:rPr lang="en-US">
                <a:latin typeface="Helvetica" charset="0"/>
              </a:rPr>
              <a:t>(created by </a:t>
            </a:r>
            <a:r>
              <a:rPr lang="en-US">
                <a:latin typeface="Courier New" charset="0"/>
              </a:rPr>
              <a:t>malloc</a:t>
            </a:r>
            <a:r>
              <a:rPr lang="en-US">
                <a:latin typeface="Helvetica" charset="0"/>
              </a:rPr>
              <a:t>)</a:t>
            </a:r>
          </a:p>
        </p:txBody>
      </p:sp>
      <p:sp>
        <p:nvSpPr>
          <p:cNvPr id="48202" name="Rectangle 74"/>
          <p:cNvSpPr>
            <a:spLocks noChangeArrowheads="1"/>
          </p:cNvSpPr>
          <p:nvPr/>
        </p:nvSpPr>
        <p:spPr bwMode="auto">
          <a:xfrm>
            <a:off x="1154113" y="1066800"/>
            <a:ext cx="2789237" cy="906463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Helvetica" charset="0"/>
            </a:endParaRPr>
          </a:p>
        </p:txBody>
      </p:sp>
      <p:sp>
        <p:nvSpPr>
          <p:cNvPr id="48206" name="Line 78"/>
          <p:cNvSpPr>
            <a:spLocks noChangeShapeType="1"/>
          </p:cNvSpPr>
          <p:nvPr/>
        </p:nvSpPr>
        <p:spPr bwMode="auto">
          <a:xfrm flipH="1" flipV="1">
            <a:off x="2590800" y="2971800"/>
            <a:ext cx="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7" name="Rectangle 79"/>
          <p:cNvSpPr>
            <a:spLocks noChangeArrowheads="1"/>
          </p:cNvSpPr>
          <p:nvPr/>
        </p:nvSpPr>
        <p:spPr bwMode="auto">
          <a:xfrm>
            <a:off x="1154113" y="731838"/>
            <a:ext cx="2789237" cy="5635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Helvetica" charset="0"/>
              </a:rPr>
              <a:t>User stack</a:t>
            </a:r>
          </a:p>
          <a:p>
            <a:pPr algn="ctr"/>
            <a:r>
              <a:rPr lang="en-US">
                <a:latin typeface="Helvetica" charset="0"/>
              </a:rPr>
              <a:t>(created at runtime)</a:t>
            </a:r>
          </a:p>
        </p:txBody>
      </p:sp>
      <p:sp>
        <p:nvSpPr>
          <p:cNvPr id="48209" name="Line 81"/>
          <p:cNvSpPr>
            <a:spLocks noChangeShapeType="1"/>
          </p:cNvSpPr>
          <p:nvPr/>
        </p:nvSpPr>
        <p:spPr bwMode="auto">
          <a:xfrm flipH="1">
            <a:off x="2590800" y="1295400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10" name="Rectangle 82"/>
          <p:cNvSpPr>
            <a:spLocks noChangeArrowheads="1"/>
          </p:cNvSpPr>
          <p:nvPr/>
        </p:nvSpPr>
        <p:spPr bwMode="auto">
          <a:xfrm>
            <a:off x="1143000" y="5334000"/>
            <a:ext cx="2789238" cy="3968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Helvetica" charset="0"/>
            </a:endParaRPr>
          </a:p>
        </p:txBody>
      </p:sp>
      <p:sp>
        <p:nvSpPr>
          <p:cNvPr id="48211" name="Text Box 83"/>
          <p:cNvSpPr txBox="1">
            <a:spLocks noChangeArrowheads="1"/>
          </p:cNvSpPr>
          <p:nvPr/>
        </p:nvSpPr>
        <p:spPr bwMode="auto">
          <a:xfrm>
            <a:off x="906463" y="555625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latin typeface="Helvetica" charset="0"/>
              </a:rPr>
              <a:t>0</a:t>
            </a:r>
          </a:p>
        </p:txBody>
      </p:sp>
      <p:sp>
        <p:nvSpPr>
          <p:cNvPr id="48212" name="Text Box 84"/>
          <p:cNvSpPr txBox="1">
            <a:spLocks noChangeArrowheads="1"/>
          </p:cNvSpPr>
          <p:nvPr/>
        </p:nvSpPr>
        <p:spPr bwMode="auto">
          <a:xfrm>
            <a:off x="4248150" y="1122363"/>
            <a:ext cx="201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urier New" charset="0"/>
              </a:rPr>
              <a:t>%esp</a:t>
            </a:r>
            <a:r>
              <a:rPr lang="en-US">
                <a:latin typeface="Helvetica" charset="0"/>
              </a:rPr>
              <a:t> (stack pointer)</a:t>
            </a:r>
          </a:p>
        </p:txBody>
      </p:sp>
      <p:sp>
        <p:nvSpPr>
          <p:cNvPr id="48213" name="Line 85"/>
          <p:cNvSpPr>
            <a:spLocks noChangeShapeType="1"/>
          </p:cNvSpPr>
          <p:nvPr/>
        </p:nvSpPr>
        <p:spPr bwMode="auto">
          <a:xfrm flipH="1">
            <a:off x="3943350" y="1292225"/>
            <a:ext cx="381000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14" name="Text Box 86"/>
          <p:cNvSpPr txBox="1">
            <a:spLocks noChangeArrowheads="1"/>
          </p:cNvSpPr>
          <p:nvPr/>
        </p:nvSpPr>
        <p:spPr bwMode="auto">
          <a:xfrm>
            <a:off x="3995420" y="1588"/>
            <a:ext cx="11303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Helvetica" charset="0"/>
              </a:rPr>
              <a:t>Memory</a:t>
            </a:r>
          </a:p>
          <a:p>
            <a:r>
              <a:rPr lang="en-US" dirty="0">
                <a:latin typeface="Helvetica" charset="0"/>
              </a:rPr>
              <a:t>invisible to</a:t>
            </a:r>
          </a:p>
          <a:p>
            <a:r>
              <a:rPr lang="en-US" dirty="0">
                <a:latin typeface="Helvetica" charset="0"/>
              </a:rPr>
              <a:t>user code</a:t>
            </a:r>
          </a:p>
        </p:txBody>
      </p:sp>
      <p:sp>
        <p:nvSpPr>
          <p:cNvPr id="48215" name="Line 87"/>
          <p:cNvSpPr>
            <a:spLocks noChangeShapeType="1"/>
          </p:cNvSpPr>
          <p:nvPr/>
        </p:nvSpPr>
        <p:spPr bwMode="auto">
          <a:xfrm flipH="1" flipV="1">
            <a:off x="4038600" y="228600"/>
            <a:ext cx="0" cy="457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16" name="Text Box 88"/>
          <p:cNvSpPr txBox="1">
            <a:spLocks noChangeArrowheads="1"/>
          </p:cNvSpPr>
          <p:nvPr/>
        </p:nvSpPr>
        <p:spPr bwMode="auto">
          <a:xfrm>
            <a:off x="4400550" y="3186113"/>
            <a:ext cx="550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ourier New" charset="0"/>
              </a:rPr>
              <a:t>brk</a:t>
            </a:r>
          </a:p>
        </p:txBody>
      </p:sp>
      <p:sp>
        <p:nvSpPr>
          <p:cNvPr id="48217" name="Line 89"/>
          <p:cNvSpPr>
            <a:spLocks noChangeShapeType="1"/>
          </p:cNvSpPr>
          <p:nvPr/>
        </p:nvSpPr>
        <p:spPr bwMode="auto">
          <a:xfrm flipH="1">
            <a:off x="4019550" y="3352800"/>
            <a:ext cx="381000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37" name="Text Box 109"/>
          <p:cNvSpPr txBox="1">
            <a:spLocks noChangeArrowheads="1"/>
          </p:cNvSpPr>
          <p:nvPr/>
        </p:nvSpPr>
        <p:spPr bwMode="auto">
          <a:xfrm>
            <a:off x="116840" y="5168900"/>
            <a:ext cx="10465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ourier New" charset="0"/>
              </a:rPr>
              <a:t>0x400000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48243" name="Rectangle 115"/>
          <p:cNvSpPr>
            <a:spLocks noChangeArrowheads="1"/>
          </p:cNvSpPr>
          <p:nvPr/>
        </p:nvSpPr>
        <p:spPr bwMode="auto">
          <a:xfrm>
            <a:off x="-1371600" y="-76200"/>
            <a:ext cx="86868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44" name="Rectangle 116"/>
          <p:cNvSpPr>
            <a:spLocks noChangeArrowheads="1"/>
          </p:cNvSpPr>
          <p:nvPr/>
        </p:nvSpPr>
        <p:spPr bwMode="auto">
          <a:xfrm>
            <a:off x="1143000" y="4038600"/>
            <a:ext cx="2789238" cy="669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Helvetica" charset="0"/>
              </a:rPr>
              <a:t>Read/write </a:t>
            </a:r>
            <a:r>
              <a:rPr lang="en-US" dirty="0" smtClean="0">
                <a:latin typeface="Helvetica" charset="0"/>
              </a:rPr>
              <a:t>data segment</a:t>
            </a:r>
            <a:endParaRPr lang="en-US" dirty="0">
              <a:latin typeface="Helvetica" charset="0"/>
            </a:endParaRPr>
          </a:p>
          <a:p>
            <a:pPr algn="ctr"/>
            <a:r>
              <a:rPr lang="en-US" dirty="0">
                <a:latin typeface="Helvetica" charset="0"/>
              </a:rPr>
              <a:t>(.</a:t>
            </a:r>
            <a:r>
              <a:rPr lang="en-US" dirty="0">
                <a:latin typeface="Courier New" charset="0"/>
              </a:rPr>
              <a:t>data</a:t>
            </a:r>
            <a:r>
              <a:rPr lang="en-US" dirty="0">
                <a:latin typeface="Helvetica" charset="0"/>
              </a:rPr>
              <a:t>, .</a:t>
            </a:r>
            <a:r>
              <a:rPr lang="en-US" dirty="0" err="1">
                <a:latin typeface="Courier New" charset="0"/>
              </a:rPr>
              <a:t>bss</a:t>
            </a:r>
            <a:r>
              <a:rPr lang="en-US" dirty="0">
                <a:latin typeface="Helvetica" charset="0"/>
              </a:rPr>
              <a:t>)</a:t>
            </a:r>
          </a:p>
        </p:txBody>
      </p:sp>
      <p:sp>
        <p:nvSpPr>
          <p:cNvPr id="48245" name="Rectangle 117"/>
          <p:cNvSpPr>
            <a:spLocks noChangeArrowheads="1"/>
          </p:cNvSpPr>
          <p:nvPr/>
        </p:nvSpPr>
        <p:spPr bwMode="auto">
          <a:xfrm>
            <a:off x="1143000" y="4664075"/>
            <a:ext cx="2789238" cy="669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Helvetica" charset="0"/>
              </a:rPr>
              <a:t>Read-only </a:t>
            </a:r>
            <a:r>
              <a:rPr lang="en-US" dirty="0" smtClean="0">
                <a:latin typeface="Helvetica" charset="0"/>
              </a:rPr>
              <a:t>code segment</a:t>
            </a:r>
            <a:endParaRPr lang="en-US" dirty="0">
              <a:latin typeface="Helvetica" charset="0"/>
            </a:endParaRPr>
          </a:p>
          <a:p>
            <a:pPr algn="ctr"/>
            <a:r>
              <a:rPr lang="en-US" dirty="0">
                <a:latin typeface="Helvetica" charset="0"/>
              </a:rPr>
              <a:t>(</a:t>
            </a:r>
            <a:r>
              <a:rPr lang="en-US" dirty="0">
                <a:latin typeface="Courier New" charset="0"/>
              </a:rPr>
              <a:t>.</a:t>
            </a:r>
            <a:r>
              <a:rPr lang="en-US" dirty="0" err="1">
                <a:latin typeface="Courier New" charset="0"/>
              </a:rPr>
              <a:t>init</a:t>
            </a:r>
            <a:r>
              <a:rPr lang="en-US" dirty="0">
                <a:latin typeface="Helvetica" charset="0"/>
              </a:rPr>
              <a:t>, .</a:t>
            </a:r>
            <a:r>
              <a:rPr lang="en-US" dirty="0">
                <a:latin typeface="Courier New" charset="0"/>
              </a:rPr>
              <a:t>text</a:t>
            </a:r>
            <a:r>
              <a:rPr lang="en-US" dirty="0">
                <a:latin typeface="Helvetica" charset="0"/>
              </a:rPr>
              <a:t>, </a:t>
            </a:r>
            <a:r>
              <a:rPr lang="en-US" dirty="0">
                <a:latin typeface="Courier New" charset="0"/>
              </a:rPr>
              <a:t>.</a:t>
            </a:r>
            <a:r>
              <a:rPr lang="en-US" dirty="0" err="1">
                <a:latin typeface="Courier New" charset="0"/>
              </a:rPr>
              <a:t>rodata</a:t>
            </a:r>
            <a:r>
              <a:rPr lang="en-US" dirty="0">
                <a:latin typeface="Helvetica" charset="0"/>
              </a:rPr>
              <a:t>)</a:t>
            </a:r>
          </a:p>
        </p:txBody>
      </p:sp>
      <p:sp>
        <p:nvSpPr>
          <p:cNvPr id="48246" name="AutoShape 118"/>
          <p:cNvSpPr>
            <a:spLocks/>
          </p:cNvSpPr>
          <p:nvPr/>
        </p:nvSpPr>
        <p:spPr bwMode="auto">
          <a:xfrm>
            <a:off x="4038600" y="4038600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47" name="Text Box 119"/>
          <p:cNvSpPr txBox="1">
            <a:spLocks noChangeArrowheads="1"/>
          </p:cNvSpPr>
          <p:nvPr/>
        </p:nvSpPr>
        <p:spPr bwMode="auto">
          <a:xfrm>
            <a:off x="4191000" y="4419600"/>
            <a:ext cx="1722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Helvetica" charset="0"/>
              </a:rPr>
              <a:t>Loaded from the </a:t>
            </a:r>
          </a:p>
          <a:p>
            <a:r>
              <a:rPr lang="en-US">
                <a:latin typeface="Helvetica" charset="0"/>
              </a:rPr>
              <a:t>executable file</a:t>
            </a:r>
          </a:p>
        </p:txBody>
      </p:sp>
      <p:sp>
        <p:nvSpPr>
          <p:cNvPr id="48249" name="Line 121"/>
          <p:cNvSpPr>
            <a:spLocks noChangeShapeType="1"/>
          </p:cNvSpPr>
          <p:nvPr/>
        </p:nvSpPr>
        <p:spPr bwMode="auto">
          <a:xfrm>
            <a:off x="1143000" y="747713"/>
            <a:ext cx="28051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" name="Text Box 109"/>
          <p:cNvSpPr txBox="1">
            <a:spLocks noChangeArrowheads="1"/>
          </p:cNvSpPr>
          <p:nvPr/>
        </p:nvSpPr>
        <p:spPr bwMode="auto">
          <a:xfrm>
            <a:off x="502920" y="647700"/>
            <a:ext cx="65153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ourier New" charset="0"/>
              </a:rPr>
              <a:t>2</a:t>
            </a:r>
            <a:r>
              <a:rPr lang="en-US" sz="1400" baseline="30000" dirty="0" smtClean="0">
                <a:latin typeface="Courier New" charset="0"/>
              </a:rPr>
              <a:t>48</a:t>
            </a:r>
            <a:r>
              <a:rPr lang="en-US" sz="1400" dirty="0" smtClean="0">
                <a:latin typeface="Courier New" charset="0"/>
              </a:rPr>
              <a:t>-1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6" name="Text Box 109"/>
          <p:cNvSpPr txBox="1">
            <a:spLocks noChangeArrowheads="1"/>
          </p:cNvSpPr>
          <p:nvPr/>
        </p:nvSpPr>
        <p:spPr bwMode="auto">
          <a:xfrm>
            <a:off x="492760" y="180340"/>
            <a:ext cx="65153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ourier New" charset="0"/>
              </a:rPr>
              <a:t>2</a:t>
            </a:r>
            <a:r>
              <a:rPr lang="en-US" sz="1400" baseline="30000" dirty="0" smtClean="0">
                <a:latin typeface="Courier New" charset="0"/>
              </a:rPr>
              <a:t>64</a:t>
            </a:r>
            <a:r>
              <a:rPr lang="en-US" sz="1400" dirty="0" smtClean="0">
                <a:latin typeface="Courier New" charset="0"/>
              </a:rPr>
              <a:t>-1</a:t>
            </a:r>
            <a:endParaRPr lang="en-US" sz="1400" dirty="0">
              <a:latin typeface="Courier New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15184</TotalTime>
  <Pages>20</Pages>
  <Words>77</Words>
  <Application>Microsoft Macintosh PowerPoint</Application>
  <PresentationFormat>Letter Paper (8.5x11 in)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302</cp:revision>
  <cp:lastPrinted>2002-01-26T21:15:49Z</cp:lastPrinted>
  <dcterms:created xsi:type="dcterms:W3CDTF">1998-08-11T09:18:51Z</dcterms:created>
  <dcterms:modified xsi:type="dcterms:W3CDTF">2014-07-14T18:38:52Z</dcterms:modified>
</cp:coreProperties>
</file>