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68" y="-752"/>
      </p:cViewPr>
      <p:guideLst>
        <p:guide orient="horz" pos="4080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A7561464-1712-4240-948F-BD1EE241E993}" type="slidenum">
              <a:rPr lang="en-US" sz="1200">
                <a:latin typeface="Helvetica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321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92C8DB4D-0F51-EE4A-8B7C-3A883CB02E78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0574367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8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3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9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859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5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1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5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5460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418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766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00" name="Rectangle 72"/>
          <p:cNvSpPr>
            <a:spLocks noChangeArrowheads="1"/>
          </p:cNvSpPr>
          <p:nvPr/>
        </p:nvSpPr>
        <p:spPr bwMode="auto">
          <a:xfrm>
            <a:off x="2119313" y="19812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.data</a:t>
            </a:r>
          </a:p>
        </p:txBody>
      </p:sp>
      <p:sp>
        <p:nvSpPr>
          <p:cNvPr id="48201" name="Rectangle 73"/>
          <p:cNvSpPr>
            <a:spLocks noChangeArrowheads="1"/>
          </p:cNvSpPr>
          <p:nvPr/>
        </p:nvSpPr>
        <p:spPr bwMode="auto">
          <a:xfrm>
            <a:off x="2119313" y="27432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.symtab</a:t>
            </a:r>
          </a:p>
        </p:txBody>
      </p:sp>
      <p:sp>
        <p:nvSpPr>
          <p:cNvPr id="48206" name="Rectangle 78"/>
          <p:cNvSpPr>
            <a:spLocks noChangeArrowheads="1"/>
          </p:cNvSpPr>
          <p:nvPr/>
        </p:nvSpPr>
        <p:spPr bwMode="auto">
          <a:xfrm>
            <a:off x="2119313" y="31242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.debug</a:t>
            </a:r>
          </a:p>
        </p:txBody>
      </p:sp>
      <p:sp>
        <p:nvSpPr>
          <p:cNvPr id="48208" name="Text Box 80"/>
          <p:cNvSpPr txBox="1">
            <a:spLocks noChangeArrowheads="1"/>
          </p:cNvSpPr>
          <p:nvPr/>
        </p:nvSpPr>
        <p:spPr bwMode="auto">
          <a:xfrm>
            <a:off x="1828800" y="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Helvetica" charset="0"/>
              </a:rPr>
              <a:t>0</a:t>
            </a:r>
          </a:p>
        </p:txBody>
      </p:sp>
      <p:sp>
        <p:nvSpPr>
          <p:cNvPr id="48209" name="Rectangle 81"/>
          <p:cNvSpPr>
            <a:spLocks noChangeArrowheads="1"/>
          </p:cNvSpPr>
          <p:nvPr/>
        </p:nvSpPr>
        <p:spPr bwMode="auto">
          <a:xfrm>
            <a:off x="2119313" y="16002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.rodata</a:t>
            </a:r>
          </a:p>
        </p:txBody>
      </p:sp>
      <p:sp>
        <p:nvSpPr>
          <p:cNvPr id="48210" name="Rectangle 82"/>
          <p:cNvSpPr>
            <a:spLocks noChangeArrowheads="1"/>
          </p:cNvSpPr>
          <p:nvPr/>
        </p:nvSpPr>
        <p:spPr bwMode="auto">
          <a:xfrm>
            <a:off x="2119313" y="23622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.bss</a:t>
            </a:r>
          </a:p>
        </p:txBody>
      </p:sp>
      <p:sp>
        <p:nvSpPr>
          <p:cNvPr id="48217" name="Rectangle 89"/>
          <p:cNvSpPr>
            <a:spLocks noChangeArrowheads="1"/>
          </p:cNvSpPr>
          <p:nvPr/>
        </p:nvSpPr>
        <p:spPr bwMode="auto">
          <a:xfrm>
            <a:off x="2119313" y="104775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ELF header</a:t>
            </a:r>
          </a:p>
        </p:txBody>
      </p:sp>
      <p:sp>
        <p:nvSpPr>
          <p:cNvPr id="48219" name="Text Box 91"/>
          <p:cNvSpPr txBox="1">
            <a:spLocks noChangeArrowheads="1"/>
          </p:cNvSpPr>
          <p:nvPr/>
        </p:nvSpPr>
        <p:spPr bwMode="auto">
          <a:xfrm>
            <a:off x="762000" y="4010025"/>
            <a:ext cx="12192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/>
              <a:t>Describes object file sections</a:t>
            </a:r>
          </a:p>
        </p:txBody>
      </p:sp>
      <p:sp>
        <p:nvSpPr>
          <p:cNvPr id="48220" name="Rectangle 92"/>
          <p:cNvSpPr>
            <a:spLocks noChangeArrowheads="1"/>
          </p:cNvSpPr>
          <p:nvPr/>
        </p:nvSpPr>
        <p:spPr bwMode="auto">
          <a:xfrm>
            <a:off x="2119313" y="38862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.strtab</a:t>
            </a:r>
          </a:p>
        </p:txBody>
      </p:sp>
      <p:sp>
        <p:nvSpPr>
          <p:cNvPr id="48221" name="Rectangle 93"/>
          <p:cNvSpPr>
            <a:spLocks noChangeArrowheads="1"/>
          </p:cNvSpPr>
          <p:nvPr/>
        </p:nvSpPr>
        <p:spPr bwMode="auto">
          <a:xfrm>
            <a:off x="2119313" y="42672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Section header table</a:t>
            </a:r>
          </a:p>
        </p:txBody>
      </p:sp>
      <p:sp>
        <p:nvSpPr>
          <p:cNvPr id="48223" name="Rectangle 95"/>
          <p:cNvSpPr>
            <a:spLocks noChangeArrowheads="1"/>
          </p:cNvSpPr>
          <p:nvPr/>
        </p:nvSpPr>
        <p:spPr bwMode="auto">
          <a:xfrm>
            <a:off x="2119313" y="3505200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.line</a:t>
            </a:r>
          </a:p>
        </p:txBody>
      </p:sp>
      <p:sp>
        <p:nvSpPr>
          <p:cNvPr id="48224" name="Rectangle 96"/>
          <p:cNvSpPr>
            <a:spLocks noChangeArrowheads="1"/>
          </p:cNvSpPr>
          <p:nvPr/>
        </p:nvSpPr>
        <p:spPr bwMode="auto">
          <a:xfrm>
            <a:off x="2119313" y="485775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mtClean="0">
                <a:latin typeface="Helvetica" charset="0"/>
              </a:rPr>
              <a:t>Program </a:t>
            </a:r>
            <a:r>
              <a:rPr lang="en-US" dirty="0">
                <a:latin typeface="Helvetica" charset="0"/>
              </a:rPr>
              <a:t>header table</a:t>
            </a:r>
          </a:p>
        </p:txBody>
      </p:sp>
      <p:sp>
        <p:nvSpPr>
          <p:cNvPr id="48226" name="Rectangle 98"/>
          <p:cNvSpPr>
            <a:spLocks noChangeArrowheads="1"/>
          </p:cNvSpPr>
          <p:nvPr/>
        </p:nvSpPr>
        <p:spPr bwMode="auto">
          <a:xfrm>
            <a:off x="2119313" y="1247775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.text</a:t>
            </a:r>
          </a:p>
        </p:txBody>
      </p:sp>
      <p:sp>
        <p:nvSpPr>
          <p:cNvPr id="48227" name="Rectangle 99"/>
          <p:cNvSpPr>
            <a:spLocks noChangeArrowheads="1"/>
          </p:cNvSpPr>
          <p:nvPr/>
        </p:nvSpPr>
        <p:spPr bwMode="auto">
          <a:xfrm>
            <a:off x="2119313" y="866775"/>
            <a:ext cx="2971800" cy="381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Courier New" charset="0"/>
              </a:rPr>
              <a:t>.init</a:t>
            </a:r>
          </a:p>
        </p:txBody>
      </p:sp>
      <p:sp>
        <p:nvSpPr>
          <p:cNvPr id="48228" name="AutoShape 100"/>
          <p:cNvSpPr>
            <a:spLocks/>
          </p:cNvSpPr>
          <p:nvPr/>
        </p:nvSpPr>
        <p:spPr bwMode="auto">
          <a:xfrm>
            <a:off x="5181600" y="152400"/>
            <a:ext cx="76200" cy="1828800"/>
          </a:xfrm>
          <a:prstGeom prst="rightBrace">
            <a:avLst>
              <a:gd name="adj1" fmla="val 200000"/>
              <a:gd name="adj2" fmla="val 5047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29" name="AutoShape 101"/>
          <p:cNvSpPr>
            <a:spLocks/>
          </p:cNvSpPr>
          <p:nvPr/>
        </p:nvSpPr>
        <p:spPr bwMode="auto">
          <a:xfrm>
            <a:off x="5167313" y="2057400"/>
            <a:ext cx="90487" cy="657225"/>
          </a:xfrm>
          <a:prstGeom prst="rightBrace">
            <a:avLst>
              <a:gd name="adj1" fmla="val 60527"/>
              <a:gd name="adj2" fmla="val 5047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38" name="Text Box 110"/>
          <p:cNvSpPr txBox="1">
            <a:spLocks noChangeArrowheads="1"/>
          </p:cNvSpPr>
          <p:nvPr/>
        </p:nvSpPr>
        <p:spPr bwMode="auto">
          <a:xfrm>
            <a:off x="-228600" y="228600"/>
            <a:ext cx="22098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/>
              <a:t>Maps contiguous file sections to runtime memory segments</a:t>
            </a:r>
          </a:p>
        </p:txBody>
      </p:sp>
      <p:sp>
        <p:nvSpPr>
          <p:cNvPr id="48241" name="AutoShape 113"/>
          <p:cNvSpPr>
            <a:spLocks/>
          </p:cNvSpPr>
          <p:nvPr/>
        </p:nvSpPr>
        <p:spPr bwMode="auto">
          <a:xfrm flipH="1">
            <a:off x="1981200" y="4238625"/>
            <a:ext cx="76200" cy="381000"/>
          </a:xfrm>
          <a:prstGeom prst="rightBrace">
            <a:avLst>
              <a:gd name="adj1" fmla="val 41667"/>
              <a:gd name="adj2" fmla="val 5047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42" name="AutoShape 114"/>
          <p:cNvSpPr>
            <a:spLocks/>
          </p:cNvSpPr>
          <p:nvPr/>
        </p:nvSpPr>
        <p:spPr bwMode="auto">
          <a:xfrm flipH="1">
            <a:off x="1981200" y="457200"/>
            <a:ext cx="76200" cy="381000"/>
          </a:xfrm>
          <a:prstGeom prst="rightBrace">
            <a:avLst>
              <a:gd name="adj1" fmla="val 41667"/>
              <a:gd name="adj2" fmla="val 5047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43" name="Text Box 115"/>
          <p:cNvSpPr txBox="1">
            <a:spLocks noChangeArrowheads="1"/>
          </p:cNvSpPr>
          <p:nvPr/>
        </p:nvSpPr>
        <p:spPr bwMode="auto">
          <a:xfrm>
            <a:off x="5257800" y="838200"/>
            <a:ext cx="281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Read-only memory segment </a:t>
            </a:r>
          </a:p>
          <a:p>
            <a:r>
              <a:rPr lang="en-US"/>
              <a:t>(code segment)</a:t>
            </a:r>
          </a:p>
        </p:txBody>
      </p:sp>
      <p:sp>
        <p:nvSpPr>
          <p:cNvPr id="48244" name="Text Box 116"/>
          <p:cNvSpPr txBox="1">
            <a:spLocks noChangeArrowheads="1"/>
          </p:cNvSpPr>
          <p:nvPr/>
        </p:nvSpPr>
        <p:spPr bwMode="auto">
          <a:xfrm>
            <a:off x="5257800" y="2105025"/>
            <a:ext cx="281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Read/write memory segment</a:t>
            </a:r>
          </a:p>
          <a:p>
            <a:r>
              <a:rPr lang="en-US"/>
              <a:t>(data segment)</a:t>
            </a:r>
          </a:p>
        </p:txBody>
      </p:sp>
      <p:sp>
        <p:nvSpPr>
          <p:cNvPr id="48267" name="AutoShape 139"/>
          <p:cNvSpPr>
            <a:spLocks/>
          </p:cNvSpPr>
          <p:nvPr/>
        </p:nvSpPr>
        <p:spPr bwMode="auto">
          <a:xfrm>
            <a:off x="5181600" y="2790825"/>
            <a:ext cx="76200" cy="1828800"/>
          </a:xfrm>
          <a:prstGeom prst="rightBrace">
            <a:avLst>
              <a:gd name="adj1" fmla="val 200000"/>
              <a:gd name="adj2" fmla="val 5047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68" name="Text Box 140"/>
          <p:cNvSpPr txBox="1">
            <a:spLocks noChangeArrowheads="1"/>
          </p:cNvSpPr>
          <p:nvPr/>
        </p:nvSpPr>
        <p:spPr bwMode="auto">
          <a:xfrm>
            <a:off x="5257800" y="3324225"/>
            <a:ext cx="22098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Symbol table and debugging info are not</a:t>
            </a:r>
          </a:p>
          <a:p>
            <a:r>
              <a:rPr lang="en-US"/>
              <a:t>loaded into memory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14941</TotalTime>
  <Pages>20</Pages>
  <Words>67</Words>
  <Application>Microsoft Macintosh PowerPoint</Application>
  <PresentationFormat>Letter Paper (8.5x11 in)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295</cp:revision>
  <cp:lastPrinted>2002-01-26T21:07:59Z</cp:lastPrinted>
  <dcterms:created xsi:type="dcterms:W3CDTF">1998-08-11T09:18:51Z</dcterms:created>
  <dcterms:modified xsi:type="dcterms:W3CDTF">2014-05-28T19:20:12Z</dcterms:modified>
</cp:coreProperties>
</file>