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752" y="-576"/>
      </p:cViewPr>
      <p:guideLst>
        <p:guide orient="horz" pos="2816"/>
        <p:guide pos="53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algn="ctr" defTabSz="882650">
              <a:lnSpc>
                <a:spcPct val="90000"/>
              </a:lnSpc>
            </a:pPr>
            <a:r>
              <a:rPr lang="en-US" sz="1200"/>
              <a:t>Page </a:t>
            </a:r>
            <a:fld id="{4987E68B-6D6C-AC46-9BF5-41CB3B9FEBB4}" type="slidenum">
              <a:rPr lang="en-US" sz="1200"/>
              <a:pPr algn="ctr"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794298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algn="ctr"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700C5382-A8D5-294E-A78C-74341BF77C7D}" type="slidenum">
              <a:rPr lang="en-US" sz="1200">
                <a:latin typeface="Century Gothic" charset="0"/>
              </a:rPr>
              <a:pPr algn="ctr"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9466738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47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755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890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557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6342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101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842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908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6566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4271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6044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09" name="Rectangle 381"/>
          <p:cNvSpPr>
            <a:spLocks noChangeArrowheads="1"/>
          </p:cNvSpPr>
          <p:nvPr/>
        </p:nvSpPr>
        <p:spPr bwMode="auto">
          <a:xfrm>
            <a:off x="541338" y="1108075"/>
            <a:ext cx="609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8" name="Rectangle 390"/>
          <p:cNvSpPr>
            <a:spLocks noChangeArrowheads="1"/>
          </p:cNvSpPr>
          <p:nvPr/>
        </p:nvSpPr>
        <p:spPr bwMode="auto">
          <a:xfrm>
            <a:off x="541338" y="1336675"/>
            <a:ext cx="609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9" name="Rectangle 391"/>
          <p:cNvSpPr>
            <a:spLocks noChangeArrowheads="1"/>
          </p:cNvSpPr>
          <p:nvPr/>
        </p:nvSpPr>
        <p:spPr bwMode="auto">
          <a:xfrm>
            <a:off x="541338" y="1565275"/>
            <a:ext cx="609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0" name="Rectangle 392"/>
          <p:cNvSpPr>
            <a:spLocks noChangeArrowheads="1"/>
          </p:cNvSpPr>
          <p:nvPr/>
        </p:nvSpPr>
        <p:spPr bwMode="auto">
          <a:xfrm>
            <a:off x="541338" y="1793875"/>
            <a:ext cx="609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1" name="Rectangle 393"/>
          <p:cNvSpPr>
            <a:spLocks noChangeArrowheads="1"/>
          </p:cNvSpPr>
          <p:nvPr/>
        </p:nvSpPr>
        <p:spPr bwMode="auto">
          <a:xfrm>
            <a:off x="541338" y="2022475"/>
            <a:ext cx="609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5" name="Rectangle 397"/>
          <p:cNvSpPr>
            <a:spLocks noChangeArrowheads="1"/>
          </p:cNvSpPr>
          <p:nvPr/>
        </p:nvSpPr>
        <p:spPr bwMode="auto">
          <a:xfrm>
            <a:off x="-68263" y="1108075"/>
            <a:ext cx="609601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en-US" sz="1400"/>
              <a:t>fd 0</a:t>
            </a:r>
          </a:p>
        </p:txBody>
      </p:sp>
      <p:sp>
        <p:nvSpPr>
          <p:cNvPr id="48526" name="Rectangle 398"/>
          <p:cNvSpPr>
            <a:spLocks noChangeArrowheads="1"/>
          </p:cNvSpPr>
          <p:nvPr/>
        </p:nvSpPr>
        <p:spPr bwMode="auto">
          <a:xfrm>
            <a:off x="-68263" y="1336675"/>
            <a:ext cx="609601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en-US" sz="1400"/>
              <a:t>fd 1</a:t>
            </a:r>
          </a:p>
        </p:txBody>
      </p:sp>
      <p:sp>
        <p:nvSpPr>
          <p:cNvPr id="48527" name="Rectangle 399"/>
          <p:cNvSpPr>
            <a:spLocks noChangeArrowheads="1"/>
          </p:cNvSpPr>
          <p:nvPr/>
        </p:nvSpPr>
        <p:spPr bwMode="auto">
          <a:xfrm>
            <a:off x="-68263" y="1565275"/>
            <a:ext cx="609601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en-US" sz="1400"/>
              <a:t>fd 2</a:t>
            </a:r>
          </a:p>
        </p:txBody>
      </p:sp>
      <p:sp>
        <p:nvSpPr>
          <p:cNvPr id="48528" name="Rectangle 400"/>
          <p:cNvSpPr>
            <a:spLocks noChangeArrowheads="1"/>
          </p:cNvSpPr>
          <p:nvPr/>
        </p:nvSpPr>
        <p:spPr bwMode="auto">
          <a:xfrm>
            <a:off x="-68263" y="1793875"/>
            <a:ext cx="609601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en-US" sz="1400"/>
              <a:t>fd 3</a:t>
            </a:r>
          </a:p>
        </p:txBody>
      </p:sp>
      <p:sp>
        <p:nvSpPr>
          <p:cNvPr id="48529" name="Rectangle 401"/>
          <p:cNvSpPr>
            <a:spLocks noChangeArrowheads="1"/>
          </p:cNvSpPr>
          <p:nvPr/>
        </p:nvSpPr>
        <p:spPr bwMode="auto">
          <a:xfrm>
            <a:off x="-68263" y="2022475"/>
            <a:ext cx="609601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en-US" sz="1400"/>
              <a:t>fd 4</a:t>
            </a:r>
          </a:p>
        </p:txBody>
      </p:sp>
      <p:sp>
        <p:nvSpPr>
          <p:cNvPr id="48535" name="Text Box 407"/>
          <p:cNvSpPr txBox="1">
            <a:spLocks noChangeArrowheads="1"/>
          </p:cNvSpPr>
          <p:nvPr/>
        </p:nvSpPr>
        <p:spPr bwMode="auto">
          <a:xfrm>
            <a:off x="41275" y="-63500"/>
            <a:ext cx="160655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Descriptor table</a:t>
            </a:r>
          </a:p>
          <a:p>
            <a:pPr algn="ctr"/>
            <a:r>
              <a:rPr lang="en-US"/>
              <a:t>(one table </a:t>
            </a:r>
          </a:p>
          <a:p>
            <a:pPr algn="ctr"/>
            <a:r>
              <a:rPr lang="en-US"/>
              <a:t>per process)</a:t>
            </a:r>
          </a:p>
        </p:txBody>
      </p:sp>
      <p:sp>
        <p:nvSpPr>
          <p:cNvPr id="48536" name="Text Box 408"/>
          <p:cNvSpPr txBox="1">
            <a:spLocks noChangeArrowheads="1"/>
          </p:cNvSpPr>
          <p:nvPr/>
        </p:nvSpPr>
        <p:spPr bwMode="auto">
          <a:xfrm>
            <a:off x="2657475" y="-76200"/>
            <a:ext cx="1550988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Open file table </a:t>
            </a:r>
          </a:p>
          <a:p>
            <a:pPr algn="ctr"/>
            <a:r>
              <a:rPr lang="en-US"/>
              <a:t>(shared by </a:t>
            </a:r>
          </a:p>
          <a:p>
            <a:pPr algn="ctr"/>
            <a:r>
              <a:rPr lang="en-US"/>
              <a:t>all processes)</a:t>
            </a:r>
          </a:p>
        </p:txBody>
      </p:sp>
      <p:sp>
        <p:nvSpPr>
          <p:cNvPr id="48538" name="Text Box 410"/>
          <p:cNvSpPr txBox="1">
            <a:spLocks noChangeArrowheads="1"/>
          </p:cNvSpPr>
          <p:nvPr/>
        </p:nvSpPr>
        <p:spPr bwMode="auto">
          <a:xfrm>
            <a:off x="4976813" y="-76200"/>
            <a:ext cx="1436687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v-node table</a:t>
            </a:r>
          </a:p>
          <a:p>
            <a:pPr algn="ctr"/>
            <a:r>
              <a:rPr lang="en-US"/>
              <a:t>(shared by </a:t>
            </a:r>
          </a:p>
          <a:p>
            <a:pPr algn="ctr"/>
            <a:r>
              <a:rPr lang="en-US"/>
              <a:t>all processes)</a:t>
            </a:r>
          </a:p>
        </p:txBody>
      </p:sp>
      <p:sp>
        <p:nvSpPr>
          <p:cNvPr id="48539" name="Rectangle 411"/>
          <p:cNvSpPr>
            <a:spLocks noChangeArrowheads="1"/>
          </p:cNvSpPr>
          <p:nvPr/>
        </p:nvSpPr>
        <p:spPr bwMode="auto">
          <a:xfrm>
            <a:off x="2903538" y="1400175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File pos</a:t>
            </a:r>
          </a:p>
        </p:txBody>
      </p:sp>
      <p:sp>
        <p:nvSpPr>
          <p:cNvPr id="48544" name="Rectangle 416"/>
          <p:cNvSpPr>
            <a:spLocks noChangeArrowheads="1"/>
          </p:cNvSpPr>
          <p:nvPr/>
        </p:nvSpPr>
        <p:spPr bwMode="auto">
          <a:xfrm>
            <a:off x="2903538" y="1704975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Courier New" charset="0"/>
              </a:rPr>
              <a:t>refcnt=1</a:t>
            </a:r>
          </a:p>
        </p:txBody>
      </p:sp>
      <p:sp>
        <p:nvSpPr>
          <p:cNvPr id="48545" name="Rectangle 417"/>
          <p:cNvSpPr>
            <a:spLocks noChangeArrowheads="1"/>
          </p:cNvSpPr>
          <p:nvPr/>
        </p:nvSpPr>
        <p:spPr bwMode="auto">
          <a:xfrm>
            <a:off x="2903538" y="2009775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en-US"/>
              <a:t>...</a:t>
            </a:r>
          </a:p>
        </p:txBody>
      </p:sp>
      <p:sp>
        <p:nvSpPr>
          <p:cNvPr id="48557" name="Line 429"/>
          <p:cNvSpPr>
            <a:spLocks noChangeShapeType="1"/>
          </p:cNvSpPr>
          <p:nvPr/>
        </p:nvSpPr>
        <p:spPr bwMode="auto">
          <a:xfrm flipV="1">
            <a:off x="990600" y="1095375"/>
            <a:ext cx="1912938" cy="327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8" name="Line 430"/>
          <p:cNvSpPr>
            <a:spLocks noChangeShapeType="1"/>
          </p:cNvSpPr>
          <p:nvPr/>
        </p:nvSpPr>
        <p:spPr bwMode="auto">
          <a:xfrm flipV="1">
            <a:off x="3741738" y="1152525"/>
            <a:ext cx="1436687" cy="1771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9" name="Rectangle 431"/>
          <p:cNvSpPr>
            <a:spLocks noChangeArrowheads="1"/>
          </p:cNvSpPr>
          <p:nvPr/>
        </p:nvSpPr>
        <p:spPr bwMode="auto">
          <a:xfrm>
            <a:off x="2903538" y="1095375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8560" name="Rectangle 432"/>
          <p:cNvSpPr>
            <a:spLocks noChangeArrowheads="1"/>
          </p:cNvSpPr>
          <p:nvPr/>
        </p:nvSpPr>
        <p:spPr bwMode="auto">
          <a:xfrm>
            <a:off x="2903538" y="3076575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File pos</a:t>
            </a:r>
          </a:p>
        </p:txBody>
      </p:sp>
      <p:sp>
        <p:nvSpPr>
          <p:cNvPr id="48561" name="Rectangle 433"/>
          <p:cNvSpPr>
            <a:spLocks noChangeArrowheads="1"/>
          </p:cNvSpPr>
          <p:nvPr/>
        </p:nvSpPr>
        <p:spPr bwMode="auto">
          <a:xfrm>
            <a:off x="2903538" y="3381375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Courier New" charset="0"/>
              </a:rPr>
              <a:t>refcnt=1</a:t>
            </a:r>
          </a:p>
        </p:txBody>
      </p:sp>
      <p:sp>
        <p:nvSpPr>
          <p:cNvPr id="48562" name="Rectangle 434"/>
          <p:cNvSpPr>
            <a:spLocks noChangeArrowheads="1"/>
          </p:cNvSpPr>
          <p:nvPr/>
        </p:nvSpPr>
        <p:spPr bwMode="auto">
          <a:xfrm>
            <a:off x="2903538" y="3686175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en-US"/>
              <a:t>...</a:t>
            </a:r>
          </a:p>
        </p:txBody>
      </p:sp>
      <p:sp>
        <p:nvSpPr>
          <p:cNvPr id="48563" name="Rectangle 435"/>
          <p:cNvSpPr>
            <a:spLocks noChangeArrowheads="1"/>
          </p:cNvSpPr>
          <p:nvPr/>
        </p:nvSpPr>
        <p:spPr bwMode="auto">
          <a:xfrm>
            <a:off x="2903538" y="2771775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8568" name="Line 440"/>
          <p:cNvSpPr>
            <a:spLocks noChangeShapeType="1"/>
          </p:cNvSpPr>
          <p:nvPr/>
        </p:nvSpPr>
        <p:spPr bwMode="auto">
          <a:xfrm>
            <a:off x="990600" y="2120900"/>
            <a:ext cx="1930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0" name="Line 452"/>
          <p:cNvSpPr>
            <a:spLocks noChangeShapeType="1"/>
          </p:cNvSpPr>
          <p:nvPr/>
        </p:nvSpPr>
        <p:spPr bwMode="auto">
          <a:xfrm flipV="1">
            <a:off x="3821113" y="1085850"/>
            <a:ext cx="1366837" cy="1476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4" name="Rectangle 456"/>
          <p:cNvSpPr>
            <a:spLocks noChangeArrowheads="1"/>
          </p:cNvSpPr>
          <p:nvPr/>
        </p:nvSpPr>
        <p:spPr bwMode="auto">
          <a:xfrm>
            <a:off x="5207000" y="1092200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File access</a:t>
            </a:r>
          </a:p>
        </p:txBody>
      </p:sp>
      <p:sp>
        <p:nvSpPr>
          <p:cNvPr id="48585" name="Rectangle 457"/>
          <p:cNvSpPr>
            <a:spLocks noChangeArrowheads="1"/>
          </p:cNvSpPr>
          <p:nvPr/>
        </p:nvSpPr>
        <p:spPr bwMode="auto">
          <a:xfrm>
            <a:off x="5207000" y="2006600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en-US"/>
              <a:t>...</a:t>
            </a:r>
          </a:p>
        </p:txBody>
      </p:sp>
      <p:sp>
        <p:nvSpPr>
          <p:cNvPr id="48586" name="Rectangle 458"/>
          <p:cNvSpPr>
            <a:spLocks noChangeArrowheads="1"/>
          </p:cNvSpPr>
          <p:nvPr/>
        </p:nvSpPr>
        <p:spPr bwMode="auto">
          <a:xfrm>
            <a:off x="5207000" y="1397000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File size</a:t>
            </a:r>
          </a:p>
        </p:txBody>
      </p:sp>
      <p:sp>
        <p:nvSpPr>
          <p:cNvPr id="48587" name="Rectangle 459"/>
          <p:cNvSpPr>
            <a:spLocks noChangeArrowheads="1"/>
          </p:cNvSpPr>
          <p:nvPr/>
        </p:nvSpPr>
        <p:spPr bwMode="auto">
          <a:xfrm>
            <a:off x="5207000" y="1701800"/>
            <a:ext cx="1066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File type</a:t>
            </a:r>
          </a:p>
        </p:txBody>
      </p:sp>
      <p:sp>
        <p:nvSpPr>
          <p:cNvPr id="48588" name="Text Box 460"/>
          <p:cNvSpPr txBox="1">
            <a:spLocks noChangeArrowheads="1"/>
          </p:cNvSpPr>
          <p:nvPr/>
        </p:nvSpPr>
        <p:spPr bwMode="auto">
          <a:xfrm>
            <a:off x="3095625" y="809625"/>
            <a:ext cx="701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File A</a:t>
            </a:r>
          </a:p>
        </p:txBody>
      </p:sp>
      <p:sp>
        <p:nvSpPr>
          <p:cNvPr id="48589" name="Text Box 461"/>
          <p:cNvSpPr txBox="1">
            <a:spLocks noChangeArrowheads="1"/>
          </p:cNvSpPr>
          <p:nvPr/>
        </p:nvSpPr>
        <p:spPr bwMode="auto">
          <a:xfrm>
            <a:off x="3095625" y="2486025"/>
            <a:ext cx="701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File B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21185</TotalTime>
  <Pages>20</Pages>
  <Words>66</Words>
  <Application>Microsoft Macintosh PowerPoint</Application>
  <PresentationFormat>Letter Paper (8.5x11 in)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</vt:lpstr>
      <vt:lpstr>Helvetica</vt:lpstr>
      <vt:lpstr>Century Gothic</vt:lpstr>
      <vt:lpstr>Times New Roman</vt:lpstr>
      <vt:lpstr>Courier New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332</cp:revision>
  <cp:lastPrinted>2001-12-11T23:31:29Z</cp:lastPrinted>
  <dcterms:created xsi:type="dcterms:W3CDTF">1998-08-11T09:18:51Z</dcterms:created>
  <dcterms:modified xsi:type="dcterms:W3CDTF">2014-08-11T23:25:10Z</dcterms:modified>
</cp:coreProperties>
</file>