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960" y="-400"/>
      </p:cViewPr>
      <p:guideLst>
        <p:guide orient="horz" pos="1536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B56244F6-3ED5-1B47-958F-9C81D96B4576}" type="slidenum">
              <a:rPr lang="en-US" sz="1200">
                <a:latin typeface="Helvetica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767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87DDFC00-EA88-BE49-B6F3-25592EB49464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778814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01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2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92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15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7347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11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6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1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683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7518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872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21" name="Line 93"/>
          <p:cNvSpPr>
            <a:spLocks noChangeShapeType="1"/>
          </p:cNvSpPr>
          <p:nvPr/>
        </p:nvSpPr>
        <p:spPr bwMode="auto">
          <a:xfrm>
            <a:off x="2230438" y="13652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2" name="Line 94"/>
          <p:cNvSpPr>
            <a:spLocks noChangeShapeType="1"/>
          </p:cNvSpPr>
          <p:nvPr/>
        </p:nvSpPr>
        <p:spPr bwMode="auto">
          <a:xfrm>
            <a:off x="2236788" y="74136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3" name="Line 95"/>
          <p:cNvSpPr>
            <a:spLocks noChangeShapeType="1"/>
          </p:cNvSpPr>
          <p:nvPr/>
        </p:nvSpPr>
        <p:spPr bwMode="auto">
          <a:xfrm flipH="1">
            <a:off x="4635500" y="747713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4" name="Line 96"/>
          <p:cNvSpPr>
            <a:spLocks noChangeShapeType="1"/>
          </p:cNvSpPr>
          <p:nvPr/>
        </p:nvSpPr>
        <p:spPr bwMode="auto">
          <a:xfrm flipH="1" flipV="1">
            <a:off x="2233613" y="868363"/>
            <a:ext cx="2352675" cy="38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5" name="Line 97"/>
          <p:cNvSpPr>
            <a:spLocks noChangeShapeType="1"/>
          </p:cNvSpPr>
          <p:nvPr/>
        </p:nvSpPr>
        <p:spPr bwMode="auto">
          <a:xfrm>
            <a:off x="2232025" y="876300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6" name="Rectangle 98"/>
          <p:cNvSpPr>
            <a:spLocks noChangeArrowheads="1"/>
          </p:cNvSpPr>
          <p:nvPr/>
        </p:nvSpPr>
        <p:spPr bwMode="auto">
          <a:xfrm>
            <a:off x="2298700" y="-76200"/>
            <a:ext cx="2239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i="1">
                <a:latin typeface="Helvetica" charset="0"/>
              </a:rPr>
              <a:t>(2) Control passes </a:t>
            </a:r>
          </a:p>
          <a:p>
            <a:r>
              <a:rPr lang="en-US" i="1">
                <a:latin typeface="Helvetica" charset="0"/>
              </a:rPr>
              <a:t>to handler after current</a:t>
            </a:r>
          </a:p>
          <a:p>
            <a:r>
              <a:rPr lang="en-US" i="1">
                <a:latin typeface="Helvetica" charset="0"/>
              </a:rPr>
              <a:t>instruction finishes</a:t>
            </a:r>
          </a:p>
        </p:txBody>
      </p:sp>
      <p:sp>
        <p:nvSpPr>
          <p:cNvPr id="48227" name="Rectangle 99"/>
          <p:cNvSpPr>
            <a:spLocks noChangeArrowheads="1"/>
          </p:cNvSpPr>
          <p:nvPr/>
        </p:nvSpPr>
        <p:spPr bwMode="auto">
          <a:xfrm>
            <a:off x="4705350" y="685800"/>
            <a:ext cx="149225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r>
              <a:rPr lang="en-US" i="1">
                <a:latin typeface="Helvetica" charset="0"/>
              </a:rPr>
              <a:t>(3) Interrupt </a:t>
            </a:r>
          </a:p>
          <a:p>
            <a:r>
              <a:rPr lang="en-US" i="1">
                <a:latin typeface="Helvetica" charset="0"/>
              </a:rPr>
              <a:t>handler runs</a:t>
            </a:r>
          </a:p>
        </p:txBody>
      </p:sp>
      <p:sp>
        <p:nvSpPr>
          <p:cNvPr id="48228" name="Rectangle 100"/>
          <p:cNvSpPr>
            <a:spLocks noChangeArrowheads="1"/>
          </p:cNvSpPr>
          <p:nvPr/>
        </p:nvSpPr>
        <p:spPr bwMode="auto">
          <a:xfrm>
            <a:off x="2667000" y="1123950"/>
            <a:ext cx="15478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i="1">
                <a:latin typeface="Helvetica" charset="0"/>
              </a:rPr>
              <a:t>(4) Handler</a:t>
            </a:r>
          </a:p>
          <a:p>
            <a:r>
              <a:rPr lang="en-US" i="1">
                <a:latin typeface="Helvetica" charset="0"/>
              </a:rPr>
              <a:t>returns to </a:t>
            </a:r>
          </a:p>
          <a:p>
            <a:r>
              <a:rPr lang="en-US" i="1">
                <a:latin typeface="Helvetica" charset="0"/>
              </a:rPr>
              <a:t>next instruction</a:t>
            </a:r>
          </a:p>
        </p:txBody>
      </p:sp>
      <p:sp>
        <p:nvSpPr>
          <p:cNvPr id="48229" name="Text Box 101"/>
          <p:cNvSpPr txBox="1">
            <a:spLocks noChangeArrowheads="1"/>
          </p:cNvSpPr>
          <p:nvPr/>
        </p:nvSpPr>
        <p:spPr bwMode="auto">
          <a:xfrm>
            <a:off x="1727200" y="458788"/>
            <a:ext cx="481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i="1">
                <a:latin typeface="Helvetica" charset="0"/>
              </a:rPr>
              <a:t>I</a:t>
            </a:r>
            <a:r>
              <a:rPr lang="en-US" i="1" baseline="-25000">
                <a:latin typeface="Helvetica" charset="0"/>
              </a:rPr>
              <a:t>curr</a:t>
            </a:r>
            <a:endParaRPr lang="en-US" i="1">
              <a:latin typeface="Helvetica" charset="0"/>
            </a:endParaRPr>
          </a:p>
        </p:txBody>
      </p:sp>
      <p:sp>
        <p:nvSpPr>
          <p:cNvPr id="48230" name="Text Box 102"/>
          <p:cNvSpPr txBox="1">
            <a:spLocks noChangeArrowheads="1"/>
          </p:cNvSpPr>
          <p:nvPr/>
        </p:nvSpPr>
        <p:spPr bwMode="auto">
          <a:xfrm>
            <a:off x="1727200" y="655638"/>
            <a:ext cx="50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i="1">
                <a:latin typeface="Helvetica" charset="0"/>
              </a:rPr>
              <a:t>I</a:t>
            </a:r>
            <a:r>
              <a:rPr lang="en-US" i="1" baseline="-25000">
                <a:latin typeface="Helvetica" charset="0"/>
              </a:rPr>
              <a:t>next</a:t>
            </a:r>
            <a:endParaRPr lang="en-US" i="1">
              <a:latin typeface="Helvetica" charset="0"/>
            </a:endParaRPr>
          </a:p>
        </p:txBody>
      </p:sp>
      <p:sp>
        <p:nvSpPr>
          <p:cNvPr id="48231" name="Text Box 103"/>
          <p:cNvSpPr txBox="1">
            <a:spLocks noChangeArrowheads="1"/>
          </p:cNvSpPr>
          <p:nvPr/>
        </p:nvSpPr>
        <p:spPr bwMode="auto">
          <a:xfrm>
            <a:off x="-47625" y="157163"/>
            <a:ext cx="18002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>
                <a:latin typeface="Helvetica" charset="0"/>
              </a:rPr>
              <a:t>(1) Interrupt pin</a:t>
            </a:r>
          </a:p>
          <a:p>
            <a:r>
              <a:rPr lang="en-US" i="1">
                <a:latin typeface="Helvetica" charset="0"/>
              </a:rPr>
              <a:t>goes high during</a:t>
            </a:r>
          </a:p>
          <a:p>
            <a:r>
              <a:rPr lang="en-US" i="1">
                <a:latin typeface="Helvetica" charset="0"/>
              </a:rPr>
              <a:t>execution of </a:t>
            </a:r>
          </a:p>
          <a:p>
            <a:r>
              <a:rPr lang="en-US" i="1">
                <a:latin typeface="Helvetica" charset="0"/>
              </a:rPr>
              <a:t>current instruction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14870</TotalTime>
  <Pages>20</Pages>
  <Words>39</Words>
  <Application>Microsoft Macintosh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Arial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296</cp:revision>
  <cp:lastPrinted>2000-10-20T17:08:24Z</cp:lastPrinted>
  <dcterms:created xsi:type="dcterms:W3CDTF">1998-08-11T09:18:51Z</dcterms:created>
  <dcterms:modified xsi:type="dcterms:W3CDTF">2014-07-14T19:44:15Z</dcterms:modified>
</cp:coreProperties>
</file>