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35" autoAdjust="0"/>
    <p:restoredTop sz="90929"/>
  </p:normalViewPr>
  <p:slideViewPr>
    <p:cSldViewPr>
      <p:cViewPr>
        <p:scale>
          <a:sx n="100" d="100"/>
          <a:sy n="100" d="100"/>
        </p:scale>
        <p:origin x="-1656" y="-200"/>
      </p:cViewPr>
      <p:guideLst>
        <p:guide orient="horz" pos="211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BBAAC3-BC2B-4446-BADE-B3D5A7E7F8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89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42D58A-A68F-714E-8901-A994A4902E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312C58-A528-3B49-9164-EDFD8D4126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54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AD834-911B-D142-A22A-E846B4B1D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1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1CEB98-FAC8-0E42-AFBF-2A8DBDB308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851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C5F91E-DB17-E342-A28A-658DA3065D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394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881977-0971-0240-A9FC-EFE73F49AB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7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68F94-02B4-AC44-8B24-AE8F299A5F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509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3655F-528B-684F-942E-13BA80B712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038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BE4CC3-6F7E-6844-854F-3582678E25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29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9F59F-C124-A14C-A554-223AEEFA3C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606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81FC8D2-2006-3F4F-B910-03C211A8867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27" name="Group 231"/>
          <p:cNvGrpSpPr>
            <a:grpSpLocks/>
          </p:cNvGrpSpPr>
          <p:nvPr/>
        </p:nvGrpSpPr>
        <p:grpSpPr bwMode="auto">
          <a:xfrm>
            <a:off x="447675" y="3114675"/>
            <a:ext cx="8248650" cy="1171575"/>
            <a:chOff x="282" y="1962"/>
            <a:chExt cx="5196" cy="738"/>
          </a:xfrm>
        </p:grpSpPr>
        <p:sp>
          <p:nvSpPr>
            <p:cNvPr id="4265" name="Line 169"/>
            <p:cNvSpPr>
              <a:spLocks noChangeShapeType="1"/>
            </p:cNvSpPr>
            <p:nvPr/>
          </p:nvSpPr>
          <p:spPr bwMode="auto">
            <a:xfrm>
              <a:off x="438" y="2232"/>
              <a:ext cx="488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66" name="Line 170"/>
            <p:cNvSpPr>
              <a:spLocks noChangeShapeType="1"/>
            </p:cNvSpPr>
            <p:nvPr/>
          </p:nvSpPr>
          <p:spPr bwMode="auto">
            <a:xfrm flipV="1">
              <a:off x="438" y="2232"/>
              <a:ext cx="1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67" name="Line 171"/>
            <p:cNvSpPr>
              <a:spLocks noChangeShapeType="1"/>
            </p:cNvSpPr>
            <p:nvPr/>
          </p:nvSpPr>
          <p:spPr bwMode="auto">
            <a:xfrm flipV="1">
              <a:off x="924" y="2232"/>
              <a:ext cx="1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68" name="Line 172"/>
            <p:cNvSpPr>
              <a:spLocks noChangeShapeType="1"/>
            </p:cNvSpPr>
            <p:nvPr/>
          </p:nvSpPr>
          <p:spPr bwMode="auto">
            <a:xfrm flipV="1">
              <a:off x="1416" y="2232"/>
              <a:ext cx="1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69" name="Line 173"/>
            <p:cNvSpPr>
              <a:spLocks noChangeShapeType="1"/>
            </p:cNvSpPr>
            <p:nvPr/>
          </p:nvSpPr>
          <p:spPr bwMode="auto">
            <a:xfrm flipV="1">
              <a:off x="1902" y="2232"/>
              <a:ext cx="1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70" name="Line 174"/>
            <p:cNvSpPr>
              <a:spLocks noChangeShapeType="1"/>
            </p:cNvSpPr>
            <p:nvPr/>
          </p:nvSpPr>
          <p:spPr bwMode="auto">
            <a:xfrm flipV="1">
              <a:off x="2394" y="2232"/>
              <a:ext cx="1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71" name="Line 175"/>
            <p:cNvSpPr>
              <a:spLocks noChangeShapeType="1"/>
            </p:cNvSpPr>
            <p:nvPr/>
          </p:nvSpPr>
          <p:spPr bwMode="auto">
            <a:xfrm flipV="1">
              <a:off x="2880" y="2232"/>
              <a:ext cx="1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72" name="Line 176"/>
            <p:cNvSpPr>
              <a:spLocks noChangeShapeType="1"/>
            </p:cNvSpPr>
            <p:nvPr/>
          </p:nvSpPr>
          <p:spPr bwMode="auto">
            <a:xfrm flipV="1">
              <a:off x="3366" y="2232"/>
              <a:ext cx="1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73" name="Line 177"/>
            <p:cNvSpPr>
              <a:spLocks noChangeShapeType="1"/>
            </p:cNvSpPr>
            <p:nvPr/>
          </p:nvSpPr>
          <p:spPr bwMode="auto">
            <a:xfrm flipV="1">
              <a:off x="3858" y="2232"/>
              <a:ext cx="1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74" name="Line 178"/>
            <p:cNvSpPr>
              <a:spLocks noChangeShapeType="1"/>
            </p:cNvSpPr>
            <p:nvPr/>
          </p:nvSpPr>
          <p:spPr bwMode="auto">
            <a:xfrm flipV="1">
              <a:off x="4344" y="2232"/>
              <a:ext cx="1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75" name="Line 179"/>
            <p:cNvSpPr>
              <a:spLocks noChangeShapeType="1"/>
            </p:cNvSpPr>
            <p:nvPr/>
          </p:nvSpPr>
          <p:spPr bwMode="auto">
            <a:xfrm flipV="1">
              <a:off x="4836" y="2232"/>
              <a:ext cx="1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76" name="Line 180"/>
            <p:cNvSpPr>
              <a:spLocks noChangeShapeType="1"/>
            </p:cNvSpPr>
            <p:nvPr/>
          </p:nvSpPr>
          <p:spPr bwMode="auto">
            <a:xfrm flipV="1">
              <a:off x="5322" y="2232"/>
              <a:ext cx="1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77" name="Freeform 181"/>
            <p:cNvSpPr>
              <a:spLocks/>
            </p:cNvSpPr>
            <p:nvPr/>
          </p:nvSpPr>
          <p:spPr bwMode="auto">
            <a:xfrm>
              <a:off x="2874" y="2214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18 h 36"/>
                <a:gd name="T4" fmla="*/ 18 w 36"/>
                <a:gd name="T5" fmla="*/ 36 h 36"/>
                <a:gd name="T6" fmla="*/ 0 w 36"/>
                <a:gd name="T7" fmla="*/ 18 h 36"/>
                <a:gd name="T8" fmla="*/ 18 w 36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8" name="Freeform 182"/>
            <p:cNvSpPr>
              <a:spLocks/>
            </p:cNvSpPr>
            <p:nvPr/>
          </p:nvSpPr>
          <p:spPr bwMode="auto">
            <a:xfrm>
              <a:off x="3012" y="2214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18 h 36"/>
                <a:gd name="T4" fmla="*/ 18 w 36"/>
                <a:gd name="T5" fmla="*/ 36 h 36"/>
                <a:gd name="T6" fmla="*/ 0 w 36"/>
                <a:gd name="T7" fmla="*/ 18 h 36"/>
                <a:gd name="T8" fmla="*/ 18 w 36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9" name="Freeform 183"/>
            <p:cNvSpPr>
              <a:spLocks/>
            </p:cNvSpPr>
            <p:nvPr/>
          </p:nvSpPr>
          <p:spPr bwMode="auto">
            <a:xfrm>
              <a:off x="3168" y="2214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18 h 36"/>
                <a:gd name="T4" fmla="*/ 18 w 36"/>
                <a:gd name="T5" fmla="*/ 36 h 36"/>
                <a:gd name="T6" fmla="*/ 0 w 36"/>
                <a:gd name="T7" fmla="*/ 18 h 36"/>
                <a:gd name="T8" fmla="*/ 18 w 36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80" name="Freeform 184"/>
            <p:cNvSpPr>
              <a:spLocks/>
            </p:cNvSpPr>
            <p:nvPr/>
          </p:nvSpPr>
          <p:spPr bwMode="auto">
            <a:xfrm>
              <a:off x="3318" y="2214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18 h 36"/>
                <a:gd name="T4" fmla="*/ 18 w 36"/>
                <a:gd name="T5" fmla="*/ 36 h 36"/>
                <a:gd name="T6" fmla="*/ 0 w 36"/>
                <a:gd name="T7" fmla="*/ 18 h 36"/>
                <a:gd name="T8" fmla="*/ 18 w 36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81" name="Freeform 185"/>
            <p:cNvSpPr>
              <a:spLocks/>
            </p:cNvSpPr>
            <p:nvPr/>
          </p:nvSpPr>
          <p:spPr bwMode="auto">
            <a:xfrm>
              <a:off x="2850" y="2214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18 h 36"/>
                <a:gd name="T4" fmla="*/ 18 w 36"/>
                <a:gd name="T5" fmla="*/ 36 h 36"/>
                <a:gd name="T6" fmla="*/ 0 w 36"/>
                <a:gd name="T7" fmla="*/ 18 h 36"/>
                <a:gd name="T8" fmla="*/ 18 w 36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82" name="Freeform 186"/>
            <p:cNvSpPr>
              <a:spLocks/>
            </p:cNvSpPr>
            <p:nvPr/>
          </p:nvSpPr>
          <p:spPr bwMode="auto">
            <a:xfrm>
              <a:off x="2712" y="2214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18 h 36"/>
                <a:gd name="T4" fmla="*/ 18 w 36"/>
                <a:gd name="T5" fmla="*/ 36 h 36"/>
                <a:gd name="T6" fmla="*/ 0 w 36"/>
                <a:gd name="T7" fmla="*/ 18 h 36"/>
                <a:gd name="T8" fmla="*/ 18 w 36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83" name="Freeform 187"/>
            <p:cNvSpPr>
              <a:spLocks/>
            </p:cNvSpPr>
            <p:nvPr/>
          </p:nvSpPr>
          <p:spPr bwMode="auto">
            <a:xfrm>
              <a:off x="2556" y="2214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18 h 36"/>
                <a:gd name="T4" fmla="*/ 18 w 36"/>
                <a:gd name="T5" fmla="*/ 36 h 36"/>
                <a:gd name="T6" fmla="*/ 0 w 36"/>
                <a:gd name="T7" fmla="*/ 18 h 36"/>
                <a:gd name="T8" fmla="*/ 18 w 36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84" name="Freeform 188"/>
            <p:cNvSpPr>
              <a:spLocks/>
            </p:cNvSpPr>
            <p:nvPr/>
          </p:nvSpPr>
          <p:spPr bwMode="auto">
            <a:xfrm>
              <a:off x="2406" y="2214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18 h 36"/>
                <a:gd name="T4" fmla="*/ 18 w 36"/>
                <a:gd name="T5" fmla="*/ 36 h 36"/>
                <a:gd name="T6" fmla="*/ 0 w 36"/>
                <a:gd name="T7" fmla="*/ 18 h 36"/>
                <a:gd name="T8" fmla="*/ 18 w 36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85" name="Freeform 189"/>
            <p:cNvSpPr>
              <a:spLocks/>
            </p:cNvSpPr>
            <p:nvPr/>
          </p:nvSpPr>
          <p:spPr bwMode="auto">
            <a:xfrm>
              <a:off x="3474" y="2214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86" name="Freeform 190"/>
            <p:cNvSpPr>
              <a:spLocks/>
            </p:cNvSpPr>
            <p:nvPr/>
          </p:nvSpPr>
          <p:spPr bwMode="auto">
            <a:xfrm>
              <a:off x="3624" y="2214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87" name="Freeform 191"/>
            <p:cNvSpPr>
              <a:spLocks/>
            </p:cNvSpPr>
            <p:nvPr/>
          </p:nvSpPr>
          <p:spPr bwMode="auto">
            <a:xfrm>
              <a:off x="3780" y="2214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88" name="Freeform 192"/>
            <p:cNvSpPr>
              <a:spLocks/>
            </p:cNvSpPr>
            <p:nvPr/>
          </p:nvSpPr>
          <p:spPr bwMode="auto">
            <a:xfrm>
              <a:off x="3930" y="2214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89" name="Freeform 193"/>
            <p:cNvSpPr>
              <a:spLocks/>
            </p:cNvSpPr>
            <p:nvPr/>
          </p:nvSpPr>
          <p:spPr bwMode="auto">
            <a:xfrm>
              <a:off x="4086" y="2214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90" name="Freeform 194"/>
            <p:cNvSpPr>
              <a:spLocks/>
            </p:cNvSpPr>
            <p:nvPr/>
          </p:nvSpPr>
          <p:spPr bwMode="auto">
            <a:xfrm>
              <a:off x="4386" y="2214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91" name="Freeform 195"/>
            <p:cNvSpPr>
              <a:spLocks/>
            </p:cNvSpPr>
            <p:nvPr/>
          </p:nvSpPr>
          <p:spPr bwMode="auto">
            <a:xfrm>
              <a:off x="4692" y="2214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92" name="Freeform 196"/>
            <p:cNvSpPr>
              <a:spLocks/>
            </p:cNvSpPr>
            <p:nvPr/>
          </p:nvSpPr>
          <p:spPr bwMode="auto">
            <a:xfrm>
              <a:off x="4998" y="2214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93" name="Freeform 197"/>
            <p:cNvSpPr>
              <a:spLocks/>
            </p:cNvSpPr>
            <p:nvPr/>
          </p:nvSpPr>
          <p:spPr bwMode="auto">
            <a:xfrm>
              <a:off x="5304" y="2214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94" name="Freeform 198"/>
            <p:cNvSpPr>
              <a:spLocks/>
            </p:cNvSpPr>
            <p:nvPr/>
          </p:nvSpPr>
          <p:spPr bwMode="auto">
            <a:xfrm>
              <a:off x="2250" y="2214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95" name="Freeform 199"/>
            <p:cNvSpPr>
              <a:spLocks/>
            </p:cNvSpPr>
            <p:nvPr/>
          </p:nvSpPr>
          <p:spPr bwMode="auto">
            <a:xfrm>
              <a:off x="2100" y="2214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96" name="Freeform 200"/>
            <p:cNvSpPr>
              <a:spLocks/>
            </p:cNvSpPr>
            <p:nvPr/>
          </p:nvSpPr>
          <p:spPr bwMode="auto">
            <a:xfrm>
              <a:off x="1944" y="2214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97" name="Freeform 201"/>
            <p:cNvSpPr>
              <a:spLocks/>
            </p:cNvSpPr>
            <p:nvPr/>
          </p:nvSpPr>
          <p:spPr bwMode="auto">
            <a:xfrm>
              <a:off x="1794" y="2214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98" name="Freeform 202"/>
            <p:cNvSpPr>
              <a:spLocks/>
            </p:cNvSpPr>
            <p:nvPr/>
          </p:nvSpPr>
          <p:spPr bwMode="auto">
            <a:xfrm>
              <a:off x="1644" y="2214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99" name="Freeform 203"/>
            <p:cNvSpPr>
              <a:spLocks/>
            </p:cNvSpPr>
            <p:nvPr/>
          </p:nvSpPr>
          <p:spPr bwMode="auto">
            <a:xfrm>
              <a:off x="1338" y="2214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0" name="Freeform 204"/>
            <p:cNvSpPr>
              <a:spLocks/>
            </p:cNvSpPr>
            <p:nvPr/>
          </p:nvSpPr>
          <p:spPr bwMode="auto">
            <a:xfrm>
              <a:off x="1032" y="2214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1" name="Freeform 205"/>
            <p:cNvSpPr>
              <a:spLocks/>
            </p:cNvSpPr>
            <p:nvPr/>
          </p:nvSpPr>
          <p:spPr bwMode="auto">
            <a:xfrm>
              <a:off x="726" y="2214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2" name="Freeform 206"/>
            <p:cNvSpPr>
              <a:spLocks/>
            </p:cNvSpPr>
            <p:nvPr/>
          </p:nvSpPr>
          <p:spPr bwMode="auto">
            <a:xfrm>
              <a:off x="420" y="2214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3" name="Rectangle 207"/>
            <p:cNvSpPr>
              <a:spLocks noChangeArrowheads="1"/>
            </p:cNvSpPr>
            <p:nvPr/>
          </p:nvSpPr>
          <p:spPr bwMode="auto">
            <a:xfrm>
              <a:off x="396" y="2316"/>
              <a:ext cx="10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–1</a:t>
              </a:r>
              <a:endParaRPr lang="en-US"/>
            </a:p>
          </p:txBody>
        </p:sp>
        <p:sp>
          <p:nvSpPr>
            <p:cNvPr id="4304" name="Rectangle 208"/>
            <p:cNvSpPr>
              <a:spLocks noChangeArrowheads="1"/>
            </p:cNvSpPr>
            <p:nvPr/>
          </p:nvSpPr>
          <p:spPr bwMode="auto">
            <a:xfrm>
              <a:off x="846" y="2316"/>
              <a:ext cx="18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–0.8</a:t>
              </a:r>
              <a:endParaRPr lang="en-US"/>
            </a:p>
          </p:txBody>
        </p:sp>
        <p:sp>
          <p:nvSpPr>
            <p:cNvPr id="4305" name="Rectangle 209"/>
            <p:cNvSpPr>
              <a:spLocks noChangeArrowheads="1"/>
            </p:cNvSpPr>
            <p:nvPr/>
          </p:nvSpPr>
          <p:spPr bwMode="auto">
            <a:xfrm>
              <a:off x="1338" y="2316"/>
              <a:ext cx="18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–0.6</a:t>
              </a:r>
              <a:endParaRPr lang="en-US"/>
            </a:p>
          </p:txBody>
        </p:sp>
        <p:sp>
          <p:nvSpPr>
            <p:cNvPr id="4306" name="Rectangle 210"/>
            <p:cNvSpPr>
              <a:spLocks noChangeArrowheads="1"/>
            </p:cNvSpPr>
            <p:nvPr/>
          </p:nvSpPr>
          <p:spPr bwMode="auto">
            <a:xfrm>
              <a:off x="1824" y="2316"/>
              <a:ext cx="18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–0.4</a:t>
              </a:r>
              <a:endParaRPr lang="en-US"/>
            </a:p>
          </p:txBody>
        </p:sp>
        <p:sp>
          <p:nvSpPr>
            <p:cNvPr id="4307" name="Rectangle 211"/>
            <p:cNvSpPr>
              <a:spLocks noChangeArrowheads="1"/>
            </p:cNvSpPr>
            <p:nvPr/>
          </p:nvSpPr>
          <p:spPr bwMode="auto">
            <a:xfrm>
              <a:off x="2316" y="2316"/>
              <a:ext cx="18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–0.2</a:t>
              </a:r>
              <a:endParaRPr lang="en-US"/>
            </a:p>
          </p:txBody>
        </p:sp>
        <p:sp>
          <p:nvSpPr>
            <p:cNvPr id="4308" name="Rectangle 212"/>
            <p:cNvSpPr>
              <a:spLocks noChangeArrowheads="1"/>
            </p:cNvSpPr>
            <p:nvPr/>
          </p:nvSpPr>
          <p:spPr bwMode="auto">
            <a:xfrm>
              <a:off x="2856" y="2316"/>
              <a:ext cx="9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0</a:t>
              </a:r>
              <a:endParaRPr lang="en-US"/>
            </a:p>
          </p:txBody>
        </p:sp>
        <p:sp>
          <p:nvSpPr>
            <p:cNvPr id="4309" name="Rectangle 213"/>
            <p:cNvSpPr>
              <a:spLocks noChangeArrowheads="1"/>
            </p:cNvSpPr>
            <p:nvPr/>
          </p:nvSpPr>
          <p:spPr bwMode="auto">
            <a:xfrm>
              <a:off x="3300" y="2316"/>
              <a:ext cx="18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+0.2</a:t>
              </a:r>
              <a:endParaRPr lang="en-US"/>
            </a:p>
          </p:txBody>
        </p:sp>
        <p:sp>
          <p:nvSpPr>
            <p:cNvPr id="4310" name="Rectangle 214"/>
            <p:cNvSpPr>
              <a:spLocks noChangeArrowheads="1"/>
            </p:cNvSpPr>
            <p:nvPr/>
          </p:nvSpPr>
          <p:spPr bwMode="auto">
            <a:xfrm>
              <a:off x="3792" y="2316"/>
              <a:ext cx="18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+0.4</a:t>
              </a:r>
              <a:endParaRPr lang="en-US"/>
            </a:p>
          </p:txBody>
        </p:sp>
        <p:sp>
          <p:nvSpPr>
            <p:cNvPr id="4311" name="Rectangle 215"/>
            <p:cNvSpPr>
              <a:spLocks noChangeArrowheads="1"/>
            </p:cNvSpPr>
            <p:nvPr/>
          </p:nvSpPr>
          <p:spPr bwMode="auto">
            <a:xfrm>
              <a:off x="4278" y="2316"/>
              <a:ext cx="18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+0.6</a:t>
              </a:r>
              <a:endParaRPr lang="en-US"/>
            </a:p>
          </p:txBody>
        </p:sp>
        <p:sp>
          <p:nvSpPr>
            <p:cNvPr id="4312" name="Rectangle 216"/>
            <p:cNvSpPr>
              <a:spLocks noChangeArrowheads="1"/>
            </p:cNvSpPr>
            <p:nvPr/>
          </p:nvSpPr>
          <p:spPr bwMode="auto">
            <a:xfrm>
              <a:off x="4770" y="2316"/>
              <a:ext cx="18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+0.8</a:t>
              </a:r>
              <a:endParaRPr lang="en-US"/>
            </a:p>
          </p:txBody>
        </p:sp>
        <p:sp>
          <p:nvSpPr>
            <p:cNvPr id="4313" name="Rectangle 217"/>
            <p:cNvSpPr>
              <a:spLocks noChangeArrowheads="1"/>
            </p:cNvSpPr>
            <p:nvPr/>
          </p:nvSpPr>
          <p:spPr bwMode="auto">
            <a:xfrm>
              <a:off x="5298" y="2316"/>
              <a:ext cx="10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+1</a:t>
              </a:r>
              <a:endParaRPr lang="en-US"/>
            </a:p>
          </p:txBody>
        </p:sp>
        <p:sp>
          <p:nvSpPr>
            <p:cNvPr id="4314" name="Rectangle 218"/>
            <p:cNvSpPr>
              <a:spLocks noChangeArrowheads="1"/>
            </p:cNvSpPr>
            <p:nvPr/>
          </p:nvSpPr>
          <p:spPr bwMode="auto">
            <a:xfrm>
              <a:off x="2004" y="2514"/>
              <a:ext cx="1752" cy="16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15" name="Freeform 219"/>
            <p:cNvSpPr>
              <a:spLocks/>
            </p:cNvSpPr>
            <p:nvPr/>
          </p:nvSpPr>
          <p:spPr bwMode="auto">
            <a:xfrm>
              <a:off x="2052" y="2580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18 h 36"/>
                <a:gd name="T4" fmla="*/ 18 w 36"/>
                <a:gd name="T5" fmla="*/ 36 h 36"/>
                <a:gd name="T6" fmla="*/ 0 w 36"/>
                <a:gd name="T7" fmla="*/ 18 h 36"/>
                <a:gd name="T8" fmla="*/ 18 w 36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18"/>
                  </a:lnTo>
                  <a:lnTo>
                    <a:pt x="18" y="36"/>
                  </a:lnTo>
                  <a:lnTo>
                    <a:pt x="0" y="18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16" name="Rectangle 220"/>
            <p:cNvSpPr>
              <a:spLocks noChangeArrowheads="1"/>
            </p:cNvSpPr>
            <p:nvPr/>
          </p:nvSpPr>
          <p:spPr bwMode="auto">
            <a:xfrm>
              <a:off x="2124" y="2538"/>
              <a:ext cx="58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Denormalized</a:t>
              </a:r>
              <a:endParaRPr lang="en-US"/>
            </a:p>
          </p:txBody>
        </p:sp>
        <p:sp>
          <p:nvSpPr>
            <p:cNvPr id="4317" name="Freeform 221"/>
            <p:cNvSpPr>
              <a:spLocks/>
            </p:cNvSpPr>
            <p:nvPr/>
          </p:nvSpPr>
          <p:spPr bwMode="auto">
            <a:xfrm>
              <a:off x="2772" y="2580"/>
              <a:ext cx="36" cy="36"/>
            </a:xfrm>
            <a:custGeom>
              <a:avLst/>
              <a:gdLst>
                <a:gd name="T0" fmla="*/ 18 w 36"/>
                <a:gd name="T1" fmla="*/ 0 h 36"/>
                <a:gd name="T2" fmla="*/ 36 w 36"/>
                <a:gd name="T3" fmla="*/ 36 h 36"/>
                <a:gd name="T4" fmla="*/ 0 w 36"/>
                <a:gd name="T5" fmla="*/ 36 h 36"/>
                <a:gd name="T6" fmla="*/ 18 w 36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6">
                  <a:moveTo>
                    <a:pt x="18" y="0"/>
                  </a:moveTo>
                  <a:lnTo>
                    <a:pt x="36" y="36"/>
                  </a:lnTo>
                  <a:lnTo>
                    <a:pt x="0" y="3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33333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18" name="Rectangle 222"/>
            <p:cNvSpPr>
              <a:spLocks noChangeArrowheads="1"/>
            </p:cNvSpPr>
            <p:nvPr/>
          </p:nvSpPr>
          <p:spPr bwMode="auto">
            <a:xfrm>
              <a:off x="2844" y="2538"/>
              <a:ext cx="51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Normalized</a:t>
              </a:r>
              <a:endParaRPr lang="en-US"/>
            </a:p>
          </p:txBody>
        </p:sp>
        <p:sp>
          <p:nvSpPr>
            <p:cNvPr id="4319" name="Rectangle 223"/>
            <p:cNvSpPr>
              <a:spLocks noChangeArrowheads="1"/>
            </p:cNvSpPr>
            <p:nvPr/>
          </p:nvSpPr>
          <p:spPr bwMode="auto">
            <a:xfrm>
              <a:off x="3384" y="2580"/>
              <a:ext cx="36" cy="36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33333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20" name="Rectangle 224"/>
            <p:cNvSpPr>
              <a:spLocks noChangeArrowheads="1"/>
            </p:cNvSpPr>
            <p:nvPr/>
          </p:nvSpPr>
          <p:spPr bwMode="auto">
            <a:xfrm>
              <a:off x="3456" y="2538"/>
              <a:ext cx="294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Infinity</a:t>
              </a:r>
              <a:endParaRPr lang="en-US"/>
            </a:p>
          </p:txBody>
        </p:sp>
        <p:sp>
          <p:nvSpPr>
            <p:cNvPr id="4321" name="Rectangle 225"/>
            <p:cNvSpPr>
              <a:spLocks noChangeArrowheads="1"/>
            </p:cNvSpPr>
            <p:nvPr/>
          </p:nvSpPr>
          <p:spPr bwMode="auto">
            <a:xfrm>
              <a:off x="282" y="1962"/>
              <a:ext cx="5196" cy="73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2" name="Rectangle 226"/>
            <p:cNvSpPr>
              <a:spLocks noChangeArrowheads="1"/>
            </p:cNvSpPr>
            <p:nvPr/>
          </p:nvSpPr>
          <p:spPr bwMode="auto">
            <a:xfrm>
              <a:off x="2928" y="1997"/>
              <a:ext cx="10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+0</a:t>
              </a:r>
              <a:endParaRPr lang="en-US"/>
            </a:p>
          </p:txBody>
        </p:sp>
        <p:sp>
          <p:nvSpPr>
            <p:cNvPr id="4323" name="Rectangle 227"/>
            <p:cNvSpPr>
              <a:spLocks noChangeArrowheads="1"/>
            </p:cNvSpPr>
            <p:nvPr/>
          </p:nvSpPr>
          <p:spPr bwMode="auto">
            <a:xfrm>
              <a:off x="2688" y="1997"/>
              <a:ext cx="10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–0</a:t>
              </a:r>
              <a:endParaRPr lang="en-US"/>
            </a:p>
          </p:txBody>
        </p:sp>
        <p:sp>
          <p:nvSpPr>
            <p:cNvPr id="4324" name="Line 228"/>
            <p:cNvSpPr>
              <a:spLocks noChangeShapeType="1"/>
            </p:cNvSpPr>
            <p:nvPr/>
          </p:nvSpPr>
          <p:spPr bwMode="auto">
            <a:xfrm flipH="1">
              <a:off x="2880" y="2112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5" name="Line 229"/>
            <p:cNvSpPr>
              <a:spLocks noChangeShapeType="1"/>
            </p:cNvSpPr>
            <p:nvPr/>
          </p:nvSpPr>
          <p:spPr bwMode="auto">
            <a:xfrm>
              <a:off x="2784" y="2112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28</Words>
  <Application>Microsoft Macintosh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Arial</vt:lpstr>
      <vt:lpstr>Symbol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6</cp:revision>
  <cp:lastPrinted>2014-08-06T00:06:37Z</cp:lastPrinted>
  <dcterms:created xsi:type="dcterms:W3CDTF">2001-02-08T22:07:16Z</dcterms:created>
  <dcterms:modified xsi:type="dcterms:W3CDTF">2014-08-06T00:07:24Z</dcterms:modified>
</cp:coreProperties>
</file>