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B2B2"/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1384" y="-496"/>
      </p:cViewPr>
      <p:guideLst>
        <p:guide orient="horz" pos="2351"/>
        <p:guide pos="527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8B30A342-5BA8-ED49-8E72-2F1D6E16EBFE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070170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43349B51-34EA-E346-A681-14B82C5A23A8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4513519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28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597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688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852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345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037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576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343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1028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86491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6587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78" name="Rectangle 550" descr="Wide downward diagonal"/>
          <p:cNvSpPr>
            <a:spLocks noChangeArrowheads="1"/>
          </p:cNvSpPr>
          <p:nvPr/>
        </p:nvSpPr>
        <p:spPr bwMode="auto">
          <a:xfrm>
            <a:off x="2679700" y="3098800"/>
            <a:ext cx="1371600" cy="1371600"/>
          </a:xfrm>
          <a:prstGeom prst="rect">
            <a:avLst/>
          </a:prstGeom>
          <a:pattFill prst="wdDnDiag">
            <a:fgClr>
              <a:srgbClr val="C0C0C0"/>
            </a:fgClr>
            <a:bgClr>
              <a:schemeClr val="bg1"/>
            </a:bgClr>
          </a:pattFill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08" name="Line 380"/>
          <p:cNvSpPr>
            <a:spLocks noChangeAspect="1" noChangeShapeType="1"/>
          </p:cNvSpPr>
          <p:nvPr/>
        </p:nvSpPr>
        <p:spPr bwMode="auto">
          <a:xfrm flipV="1">
            <a:off x="1347788" y="5815013"/>
            <a:ext cx="58943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8509" name="Line 381"/>
          <p:cNvSpPr>
            <a:spLocks noChangeAspect="1" noChangeShapeType="1"/>
          </p:cNvSpPr>
          <p:nvPr/>
        </p:nvSpPr>
        <p:spPr bwMode="auto">
          <a:xfrm flipH="1" flipV="1">
            <a:off x="1347788" y="-69850"/>
            <a:ext cx="0" cy="58848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8516" name="Text Box 388"/>
          <p:cNvSpPr txBox="1">
            <a:spLocks noChangeAspect="1" noChangeArrowheads="1"/>
          </p:cNvSpPr>
          <p:nvPr/>
        </p:nvSpPr>
        <p:spPr bwMode="auto">
          <a:xfrm>
            <a:off x="2051050" y="5818188"/>
            <a:ext cx="5572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P(s)</a:t>
            </a:r>
          </a:p>
        </p:txBody>
      </p:sp>
      <p:sp>
        <p:nvSpPr>
          <p:cNvPr id="48519" name="Text Box 391"/>
          <p:cNvSpPr txBox="1">
            <a:spLocks noChangeAspect="1" noChangeArrowheads="1"/>
          </p:cNvSpPr>
          <p:nvPr/>
        </p:nvSpPr>
        <p:spPr bwMode="auto">
          <a:xfrm>
            <a:off x="3452813" y="5830888"/>
            <a:ext cx="512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P(t)</a:t>
            </a:r>
          </a:p>
        </p:txBody>
      </p:sp>
      <p:sp>
        <p:nvSpPr>
          <p:cNvPr id="48528" name="Text Box 400"/>
          <p:cNvSpPr txBox="1">
            <a:spLocks noChangeAspect="1" noChangeArrowheads="1"/>
          </p:cNvSpPr>
          <p:nvPr/>
        </p:nvSpPr>
        <p:spPr bwMode="auto">
          <a:xfrm>
            <a:off x="825500" y="4573588"/>
            <a:ext cx="5127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P(t)</a:t>
            </a:r>
          </a:p>
        </p:txBody>
      </p:sp>
      <p:sp>
        <p:nvSpPr>
          <p:cNvPr id="48531" name="Text Box 403"/>
          <p:cNvSpPr txBox="1">
            <a:spLocks noChangeAspect="1" noChangeArrowheads="1"/>
          </p:cNvSpPr>
          <p:nvPr/>
        </p:nvSpPr>
        <p:spPr bwMode="auto">
          <a:xfrm>
            <a:off x="846138" y="3228975"/>
            <a:ext cx="5572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P(s)</a:t>
            </a:r>
          </a:p>
        </p:txBody>
      </p:sp>
      <p:sp>
        <p:nvSpPr>
          <p:cNvPr id="48558" name="Text Box 430"/>
          <p:cNvSpPr txBox="1">
            <a:spLocks noChangeAspect="1" noChangeArrowheads="1"/>
          </p:cNvSpPr>
          <p:nvPr/>
        </p:nvSpPr>
        <p:spPr bwMode="auto">
          <a:xfrm>
            <a:off x="6848475" y="5818188"/>
            <a:ext cx="996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Thread 1</a:t>
            </a:r>
          </a:p>
        </p:txBody>
      </p:sp>
      <p:sp>
        <p:nvSpPr>
          <p:cNvPr id="48559" name="Text Box 431"/>
          <p:cNvSpPr txBox="1">
            <a:spLocks noChangeAspect="1" noChangeArrowheads="1"/>
          </p:cNvSpPr>
          <p:nvPr/>
        </p:nvSpPr>
        <p:spPr bwMode="auto">
          <a:xfrm>
            <a:off x="338138" y="-50800"/>
            <a:ext cx="996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Thread 2</a:t>
            </a:r>
          </a:p>
        </p:txBody>
      </p:sp>
      <p:sp>
        <p:nvSpPr>
          <p:cNvPr id="48562" name="Oval 434"/>
          <p:cNvSpPr>
            <a:spLocks noChangeAspect="1" noChangeArrowheads="1"/>
          </p:cNvSpPr>
          <p:nvPr/>
        </p:nvSpPr>
        <p:spPr bwMode="auto">
          <a:xfrm>
            <a:off x="2679700" y="5789613"/>
            <a:ext cx="38100" cy="381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63" name="Oval 435"/>
          <p:cNvSpPr>
            <a:spLocks noChangeAspect="1" noChangeArrowheads="1"/>
          </p:cNvSpPr>
          <p:nvPr/>
        </p:nvSpPr>
        <p:spPr bwMode="auto">
          <a:xfrm>
            <a:off x="3359150" y="5789613"/>
            <a:ext cx="36513" cy="381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64" name="Oval 436"/>
          <p:cNvSpPr>
            <a:spLocks noChangeAspect="1" noChangeArrowheads="1"/>
          </p:cNvSpPr>
          <p:nvPr/>
        </p:nvSpPr>
        <p:spPr bwMode="auto">
          <a:xfrm>
            <a:off x="4037013" y="5789613"/>
            <a:ext cx="36512" cy="381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66" name="Oval 438"/>
          <p:cNvSpPr>
            <a:spLocks noChangeAspect="1" noChangeArrowheads="1"/>
          </p:cNvSpPr>
          <p:nvPr/>
        </p:nvSpPr>
        <p:spPr bwMode="auto">
          <a:xfrm>
            <a:off x="1323975" y="5111750"/>
            <a:ext cx="36513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67" name="Oval 439"/>
          <p:cNvSpPr>
            <a:spLocks noChangeAspect="1" noChangeArrowheads="1"/>
          </p:cNvSpPr>
          <p:nvPr/>
        </p:nvSpPr>
        <p:spPr bwMode="auto">
          <a:xfrm>
            <a:off x="1323975" y="4433888"/>
            <a:ext cx="36513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68" name="Oval 440"/>
          <p:cNvSpPr>
            <a:spLocks noChangeAspect="1" noChangeArrowheads="1"/>
          </p:cNvSpPr>
          <p:nvPr/>
        </p:nvSpPr>
        <p:spPr bwMode="auto">
          <a:xfrm>
            <a:off x="1323975" y="3756025"/>
            <a:ext cx="36513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69" name="Oval 441"/>
          <p:cNvSpPr>
            <a:spLocks noChangeAspect="1" noChangeArrowheads="1"/>
          </p:cNvSpPr>
          <p:nvPr/>
        </p:nvSpPr>
        <p:spPr bwMode="auto">
          <a:xfrm>
            <a:off x="1323975" y="1041400"/>
            <a:ext cx="36513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72" name="Oval 444"/>
          <p:cNvSpPr>
            <a:spLocks noChangeAspect="1" noChangeArrowheads="1"/>
          </p:cNvSpPr>
          <p:nvPr/>
        </p:nvSpPr>
        <p:spPr bwMode="auto">
          <a:xfrm>
            <a:off x="1323975" y="5789613"/>
            <a:ext cx="36513" cy="381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654" name="Text Box 526"/>
          <p:cNvSpPr txBox="1">
            <a:spLocks noChangeAspect="1" noChangeArrowheads="1"/>
          </p:cNvSpPr>
          <p:nvPr/>
        </p:nvSpPr>
        <p:spPr bwMode="auto">
          <a:xfrm>
            <a:off x="4826000" y="5830888"/>
            <a:ext cx="5572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V(s)</a:t>
            </a:r>
          </a:p>
        </p:txBody>
      </p:sp>
      <p:sp>
        <p:nvSpPr>
          <p:cNvPr id="48656" name="Text Box 528"/>
          <p:cNvSpPr txBox="1">
            <a:spLocks noChangeAspect="1" noChangeArrowheads="1"/>
          </p:cNvSpPr>
          <p:nvPr/>
        </p:nvSpPr>
        <p:spPr bwMode="auto">
          <a:xfrm>
            <a:off x="6216650" y="5830888"/>
            <a:ext cx="5127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V(t)</a:t>
            </a:r>
          </a:p>
        </p:txBody>
      </p:sp>
      <p:sp>
        <p:nvSpPr>
          <p:cNvPr id="48661" name="Text Box 533"/>
          <p:cNvSpPr txBox="1">
            <a:spLocks noChangeAspect="1" noChangeArrowheads="1"/>
          </p:cNvSpPr>
          <p:nvPr/>
        </p:nvSpPr>
        <p:spPr bwMode="auto">
          <a:xfrm>
            <a:off x="871538" y="1885950"/>
            <a:ext cx="512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V(t)</a:t>
            </a:r>
          </a:p>
        </p:txBody>
      </p:sp>
      <p:sp>
        <p:nvSpPr>
          <p:cNvPr id="48663" name="Text Box 535"/>
          <p:cNvSpPr txBox="1">
            <a:spLocks noChangeAspect="1" noChangeArrowheads="1"/>
          </p:cNvSpPr>
          <p:nvPr/>
        </p:nvSpPr>
        <p:spPr bwMode="auto">
          <a:xfrm>
            <a:off x="827088" y="552450"/>
            <a:ext cx="5572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V(s)</a:t>
            </a:r>
          </a:p>
        </p:txBody>
      </p:sp>
      <p:sp>
        <p:nvSpPr>
          <p:cNvPr id="48664" name="Rectangle 536"/>
          <p:cNvSpPr>
            <a:spLocks noChangeArrowheads="1"/>
          </p:cNvSpPr>
          <p:nvPr/>
        </p:nvSpPr>
        <p:spPr bwMode="auto">
          <a:xfrm>
            <a:off x="2679700" y="1077913"/>
            <a:ext cx="2032000" cy="2036762"/>
          </a:xfrm>
          <a:prstGeom prst="rect">
            <a:avLst/>
          </a:prstGeom>
          <a:solidFill>
            <a:srgbClr val="C0C0C0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Forbidden</a:t>
            </a:r>
          </a:p>
          <a:p>
            <a:r>
              <a:rPr lang="en-US"/>
              <a:t>region</a:t>
            </a:r>
          </a:p>
          <a:p>
            <a:r>
              <a:rPr lang="en-US"/>
              <a:t>for s</a:t>
            </a:r>
          </a:p>
        </p:txBody>
      </p:sp>
      <p:sp>
        <p:nvSpPr>
          <p:cNvPr id="48680" name="Oval 552"/>
          <p:cNvSpPr>
            <a:spLocks noChangeAspect="1" noChangeArrowheads="1"/>
          </p:cNvSpPr>
          <p:nvPr/>
        </p:nvSpPr>
        <p:spPr bwMode="auto">
          <a:xfrm>
            <a:off x="5392738" y="5789613"/>
            <a:ext cx="36512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681" name="Oval 553"/>
          <p:cNvSpPr>
            <a:spLocks noChangeAspect="1" noChangeArrowheads="1"/>
          </p:cNvSpPr>
          <p:nvPr/>
        </p:nvSpPr>
        <p:spPr bwMode="auto">
          <a:xfrm>
            <a:off x="6070600" y="5789613"/>
            <a:ext cx="38100" cy="381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684" name="Oval 556"/>
          <p:cNvSpPr>
            <a:spLocks noChangeAspect="1" noChangeArrowheads="1"/>
          </p:cNvSpPr>
          <p:nvPr/>
        </p:nvSpPr>
        <p:spPr bwMode="auto">
          <a:xfrm>
            <a:off x="4714875" y="5789613"/>
            <a:ext cx="36513" cy="381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687" name="Oval 559"/>
          <p:cNvSpPr>
            <a:spLocks noChangeAspect="1" noChangeArrowheads="1"/>
          </p:cNvSpPr>
          <p:nvPr/>
        </p:nvSpPr>
        <p:spPr bwMode="auto">
          <a:xfrm>
            <a:off x="2000250" y="5789613"/>
            <a:ext cx="38100" cy="381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689" name="Oval 561"/>
          <p:cNvSpPr>
            <a:spLocks noChangeAspect="1" noChangeArrowheads="1"/>
          </p:cNvSpPr>
          <p:nvPr/>
        </p:nvSpPr>
        <p:spPr bwMode="auto">
          <a:xfrm>
            <a:off x="1323975" y="2397125"/>
            <a:ext cx="36513" cy="381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690" name="Oval 562"/>
          <p:cNvSpPr>
            <a:spLocks noChangeAspect="1" noChangeArrowheads="1"/>
          </p:cNvSpPr>
          <p:nvPr/>
        </p:nvSpPr>
        <p:spPr bwMode="auto">
          <a:xfrm>
            <a:off x="1323975" y="1719263"/>
            <a:ext cx="36513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692" name="Oval 564"/>
          <p:cNvSpPr>
            <a:spLocks noChangeAspect="1" noChangeArrowheads="1"/>
          </p:cNvSpPr>
          <p:nvPr/>
        </p:nvSpPr>
        <p:spPr bwMode="auto">
          <a:xfrm>
            <a:off x="1323975" y="3076575"/>
            <a:ext cx="36513" cy="381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693" name="Oval 565"/>
          <p:cNvSpPr>
            <a:spLocks noChangeAspect="1" noChangeArrowheads="1"/>
          </p:cNvSpPr>
          <p:nvPr/>
        </p:nvSpPr>
        <p:spPr bwMode="auto">
          <a:xfrm>
            <a:off x="6750050" y="5789613"/>
            <a:ext cx="38100" cy="381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695" name="Oval 567"/>
          <p:cNvSpPr>
            <a:spLocks noChangeAspect="1" noChangeArrowheads="1"/>
          </p:cNvSpPr>
          <p:nvPr/>
        </p:nvSpPr>
        <p:spPr bwMode="auto">
          <a:xfrm>
            <a:off x="1336675" y="361950"/>
            <a:ext cx="36513" cy="381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700" name="Text Box 572"/>
          <p:cNvSpPr txBox="1">
            <a:spLocks noChangeAspect="1" noChangeArrowheads="1"/>
          </p:cNvSpPr>
          <p:nvPr/>
        </p:nvSpPr>
        <p:spPr bwMode="auto">
          <a:xfrm>
            <a:off x="2865438" y="5815013"/>
            <a:ext cx="355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...</a:t>
            </a:r>
          </a:p>
        </p:txBody>
      </p:sp>
      <p:sp>
        <p:nvSpPr>
          <p:cNvPr id="48701" name="Text Box 573"/>
          <p:cNvSpPr txBox="1">
            <a:spLocks noChangeAspect="1" noChangeArrowheads="1"/>
          </p:cNvSpPr>
          <p:nvPr/>
        </p:nvSpPr>
        <p:spPr bwMode="auto">
          <a:xfrm>
            <a:off x="1504950" y="5815013"/>
            <a:ext cx="355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...</a:t>
            </a:r>
          </a:p>
        </p:txBody>
      </p:sp>
      <p:sp>
        <p:nvSpPr>
          <p:cNvPr id="48702" name="Text Box 574"/>
          <p:cNvSpPr txBox="1">
            <a:spLocks noChangeAspect="1" noChangeArrowheads="1"/>
          </p:cNvSpPr>
          <p:nvPr/>
        </p:nvSpPr>
        <p:spPr bwMode="auto">
          <a:xfrm>
            <a:off x="4241800" y="5789613"/>
            <a:ext cx="355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...</a:t>
            </a:r>
          </a:p>
        </p:txBody>
      </p:sp>
      <p:sp>
        <p:nvSpPr>
          <p:cNvPr id="48703" name="Text Box 575"/>
          <p:cNvSpPr txBox="1">
            <a:spLocks noChangeAspect="1" noChangeArrowheads="1"/>
          </p:cNvSpPr>
          <p:nvPr/>
        </p:nvSpPr>
        <p:spPr bwMode="auto">
          <a:xfrm>
            <a:off x="5575300" y="5815013"/>
            <a:ext cx="355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...</a:t>
            </a:r>
          </a:p>
        </p:txBody>
      </p:sp>
      <p:sp>
        <p:nvSpPr>
          <p:cNvPr id="48704" name="Text Box 576"/>
          <p:cNvSpPr txBox="1">
            <a:spLocks noChangeAspect="1" noChangeArrowheads="1"/>
          </p:cNvSpPr>
          <p:nvPr/>
        </p:nvSpPr>
        <p:spPr bwMode="auto">
          <a:xfrm>
            <a:off x="931863" y="5283200"/>
            <a:ext cx="42862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...</a:t>
            </a:r>
          </a:p>
        </p:txBody>
      </p:sp>
      <p:sp>
        <p:nvSpPr>
          <p:cNvPr id="48705" name="Text Box 577"/>
          <p:cNvSpPr txBox="1">
            <a:spLocks noChangeAspect="1" noChangeArrowheads="1"/>
          </p:cNvSpPr>
          <p:nvPr/>
        </p:nvSpPr>
        <p:spPr bwMode="auto">
          <a:xfrm>
            <a:off x="955675" y="3911600"/>
            <a:ext cx="42862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...</a:t>
            </a:r>
          </a:p>
        </p:txBody>
      </p:sp>
      <p:sp>
        <p:nvSpPr>
          <p:cNvPr id="48706" name="Text Box 578"/>
          <p:cNvSpPr txBox="1">
            <a:spLocks noChangeAspect="1" noChangeArrowheads="1"/>
          </p:cNvSpPr>
          <p:nvPr/>
        </p:nvSpPr>
        <p:spPr bwMode="auto">
          <a:xfrm>
            <a:off x="955675" y="2547938"/>
            <a:ext cx="42862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...</a:t>
            </a:r>
          </a:p>
        </p:txBody>
      </p:sp>
      <p:sp>
        <p:nvSpPr>
          <p:cNvPr id="48707" name="Text Box 579"/>
          <p:cNvSpPr txBox="1">
            <a:spLocks noChangeAspect="1" noChangeArrowheads="1"/>
          </p:cNvSpPr>
          <p:nvPr/>
        </p:nvSpPr>
        <p:spPr bwMode="auto">
          <a:xfrm>
            <a:off x="950913" y="1228725"/>
            <a:ext cx="42862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...</a:t>
            </a:r>
          </a:p>
        </p:txBody>
      </p:sp>
      <p:sp>
        <p:nvSpPr>
          <p:cNvPr id="48708" name="Rectangle 580"/>
          <p:cNvSpPr>
            <a:spLocks noChangeArrowheads="1"/>
          </p:cNvSpPr>
          <p:nvPr/>
        </p:nvSpPr>
        <p:spPr bwMode="auto">
          <a:xfrm>
            <a:off x="4051300" y="2433638"/>
            <a:ext cx="2032000" cy="2036762"/>
          </a:xfrm>
          <a:prstGeom prst="rect">
            <a:avLst/>
          </a:prstGeom>
          <a:solidFill>
            <a:srgbClr val="C0C0C0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Forbidden</a:t>
            </a:r>
          </a:p>
          <a:p>
            <a:r>
              <a:rPr lang="en-US"/>
              <a:t>region</a:t>
            </a:r>
          </a:p>
          <a:p>
            <a:r>
              <a:rPr lang="en-US"/>
              <a:t>for t</a:t>
            </a:r>
          </a:p>
        </p:txBody>
      </p:sp>
      <p:sp>
        <p:nvSpPr>
          <p:cNvPr id="48710" name="Text Box 582"/>
          <p:cNvSpPr txBox="1">
            <a:spLocks noChangeArrowheads="1"/>
          </p:cNvSpPr>
          <p:nvPr/>
        </p:nvSpPr>
        <p:spPr bwMode="auto">
          <a:xfrm>
            <a:off x="2882900" y="4492625"/>
            <a:ext cx="10858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b="1"/>
              <a:t>Deadlock</a:t>
            </a:r>
          </a:p>
          <a:p>
            <a:r>
              <a:rPr lang="en-US" b="1"/>
              <a:t>region</a:t>
            </a:r>
          </a:p>
        </p:txBody>
      </p:sp>
      <p:sp>
        <p:nvSpPr>
          <p:cNvPr id="48711" name="Text Box 583"/>
          <p:cNvSpPr txBox="1">
            <a:spLocks noChangeArrowheads="1"/>
          </p:cNvSpPr>
          <p:nvPr/>
        </p:nvSpPr>
        <p:spPr bwMode="auto">
          <a:xfrm>
            <a:off x="23813" y="4983163"/>
            <a:ext cx="815975" cy="838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Initially</a:t>
            </a:r>
          </a:p>
          <a:p>
            <a:r>
              <a:rPr lang="en-US"/>
              <a:t>s = 1</a:t>
            </a:r>
          </a:p>
          <a:p>
            <a:r>
              <a:rPr lang="en-US"/>
              <a:t>t = 1</a:t>
            </a:r>
          </a:p>
        </p:txBody>
      </p:sp>
      <p:sp>
        <p:nvSpPr>
          <p:cNvPr id="48712" name="Oval 584"/>
          <p:cNvSpPr>
            <a:spLocks noChangeAspect="1" noChangeArrowheads="1"/>
          </p:cNvSpPr>
          <p:nvPr/>
        </p:nvSpPr>
        <p:spPr bwMode="auto">
          <a:xfrm>
            <a:off x="2681288" y="3756025"/>
            <a:ext cx="36512" cy="381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713" name="Oval 585"/>
          <p:cNvSpPr>
            <a:spLocks noChangeAspect="1" noChangeArrowheads="1"/>
          </p:cNvSpPr>
          <p:nvPr/>
        </p:nvSpPr>
        <p:spPr bwMode="auto">
          <a:xfrm>
            <a:off x="2681288" y="4432300"/>
            <a:ext cx="36512" cy="381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714" name="Oval 586"/>
          <p:cNvSpPr>
            <a:spLocks noChangeAspect="1" noChangeArrowheads="1"/>
          </p:cNvSpPr>
          <p:nvPr/>
        </p:nvSpPr>
        <p:spPr bwMode="auto">
          <a:xfrm>
            <a:off x="3370263" y="4445000"/>
            <a:ext cx="36512" cy="381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715" name="Oval 587"/>
          <p:cNvSpPr>
            <a:spLocks noChangeAspect="1" noChangeArrowheads="1"/>
          </p:cNvSpPr>
          <p:nvPr/>
        </p:nvSpPr>
        <p:spPr bwMode="auto">
          <a:xfrm>
            <a:off x="2667000" y="5141913"/>
            <a:ext cx="38100" cy="381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716" name="Oval 588"/>
          <p:cNvSpPr>
            <a:spLocks noChangeAspect="1" noChangeArrowheads="1"/>
          </p:cNvSpPr>
          <p:nvPr/>
        </p:nvSpPr>
        <p:spPr bwMode="auto">
          <a:xfrm>
            <a:off x="1987550" y="5141913"/>
            <a:ext cx="38100" cy="381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717" name="Line 589"/>
          <p:cNvSpPr>
            <a:spLocks noChangeShapeType="1"/>
          </p:cNvSpPr>
          <p:nvPr/>
        </p:nvSpPr>
        <p:spPr bwMode="auto">
          <a:xfrm>
            <a:off x="1358900" y="5791200"/>
            <a:ext cx="635000" cy="12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719" name="Line 591"/>
          <p:cNvSpPr>
            <a:spLocks noChangeShapeType="1"/>
          </p:cNvSpPr>
          <p:nvPr/>
        </p:nvSpPr>
        <p:spPr bwMode="auto">
          <a:xfrm flipV="1">
            <a:off x="2019300" y="51816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720" name="Line 592"/>
          <p:cNvSpPr>
            <a:spLocks noChangeShapeType="1"/>
          </p:cNvSpPr>
          <p:nvPr/>
        </p:nvSpPr>
        <p:spPr bwMode="auto">
          <a:xfrm>
            <a:off x="2019300" y="5156200"/>
            <a:ext cx="6477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721" name="Line 593"/>
          <p:cNvSpPr>
            <a:spLocks noChangeShapeType="1"/>
          </p:cNvSpPr>
          <p:nvPr/>
        </p:nvSpPr>
        <p:spPr bwMode="auto">
          <a:xfrm flipV="1">
            <a:off x="2679700" y="4470400"/>
            <a:ext cx="0" cy="673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722" name="Line 594"/>
          <p:cNvSpPr>
            <a:spLocks noChangeShapeType="1"/>
          </p:cNvSpPr>
          <p:nvPr/>
        </p:nvSpPr>
        <p:spPr bwMode="auto">
          <a:xfrm>
            <a:off x="2717800" y="4457700"/>
            <a:ext cx="6604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723" name="Text Box 595"/>
          <p:cNvSpPr txBox="1">
            <a:spLocks noChangeArrowheads="1"/>
          </p:cNvSpPr>
          <p:nvPr/>
        </p:nvSpPr>
        <p:spPr bwMode="auto">
          <a:xfrm>
            <a:off x="2932113" y="3119438"/>
            <a:ext cx="95091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400" b="1"/>
              <a:t>deadlock</a:t>
            </a:r>
          </a:p>
          <a:p>
            <a:r>
              <a:rPr lang="en-US" sz="1400" b="1"/>
              <a:t>state</a:t>
            </a:r>
          </a:p>
        </p:txBody>
      </p:sp>
      <p:sp>
        <p:nvSpPr>
          <p:cNvPr id="48724" name="Text Box 596"/>
          <p:cNvSpPr txBox="1">
            <a:spLocks noChangeArrowheads="1"/>
          </p:cNvSpPr>
          <p:nvPr/>
        </p:nvSpPr>
        <p:spPr bwMode="auto">
          <a:xfrm>
            <a:off x="2136775" y="5254625"/>
            <a:ext cx="2579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i="1"/>
              <a:t>A trajectory that deadlocks</a:t>
            </a:r>
          </a:p>
        </p:txBody>
      </p:sp>
      <p:sp>
        <p:nvSpPr>
          <p:cNvPr id="48725" name="Line 597"/>
          <p:cNvSpPr>
            <a:spLocks noChangeShapeType="1"/>
          </p:cNvSpPr>
          <p:nvPr/>
        </p:nvSpPr>
        <p:spPr bwMode="auto">
          <a:xfrm flipV="1">
            <a:off x="1333500" y="5130800"/>
            <a:ext cx="0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726" name="Line 598"/>
          <p:cNvSpPr>
            <a:spLocks noChangeShapeType="1"/>
          </p:cNvSpPr>
          <p:nvPr/>
        </p:nvSpPr>
        <p:spPr bwMode="auto">
          <a:xfrm flipV="1">
            <a:off x="1333500" y="4445000"/>
            <a:ext cx="0" cy="673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727" name="Line 599"/>
          <p:cNvSpPr>
            <a:spLocks noChangeShapeType="1"/>
          </p:cNvSpPr>
          <p:nvPr/>
        </p:nvSpPr>
        <p:spPr bwMode="auto">
          <a:xfrm flipH="1" flipV="1">
            <a:off x="1346200" y="3732213"/>
            <a:ext cx="0" cy="7000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728" name="Line 600"/>
          <p:cNvSpPr>
            <a:spLocks noChangeShapeType="1"/>
          </p:cNvSpPr>
          <p:nvPr/>
        </p:nvSpPr>
        <p:spPr bwMode="auto">
          <a:xfrm flipV="1">
            <a:off x="2006600" y="3098800"/>
            <a:ext cx="0" cy="673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729" name="Line 601"/>
          <p:cNvSpPr>
            <a:spLocks noChangeShapeType="1"/>
          </p:cNvSpPr>
          <p:nvPr/>
        </p:nvSpPr>
        <p:spPr bwMode="auto">
          <a:xfrm flipV="1">
            <a:off x="2006600" y="2413000"/>
            <a:ext cx="0" cy="673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730" name="Line 602"/>
          <p:cNvSpPr>
            <a:spLocks noChangeShapeType="1"/>
          </p:cNvSpPr>
          <p:nvPr/>
        </p:nvSpPr>
        <p:spPr bwMode="auto">
          <a:xfrm flipV="1">
            <a:off x="2006600" y="1727200"/>
            <a:ext cx="0" cy="673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731" name="Line 603"/>
          <p:cNvSpPr>
            <a:spLocks noChangeShapeType="1"/>
          </p:cNvSpPr>
          <p:nvPr/>
        </p:nvSpPr>
        <p:spPr bwMode="auto">
          <a:xfrm flipV="1">
            <a:off x="2006600" y="1054100"/>
            <a:ext cx="0" cy="673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732" name="Line 604"/>
          <p:cNvSpPr>
            <a:spLocks noChangeShapeType="1"/>
          </p:cNvSpPr>
          <p:nvPr/>
        </p:nvSpPr>
        <p:spPr bwMode="auto">
          <a:xfrm flipH="1" flipV="1">
            <a:off x="2019300" y="419100"/>
            <a:ext cx="0" cy="6223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733" name="Line 605"/>
          <p:cNvSpPr>
            <a:spLocks noChangeShapeType="1"/>
          </p:cNvSpPr>
          <p:nvPr/>
        </p:nvSpPr>
        <p:spPr bwMode="auto">
          <a:xfrm>
            <a:off x="2692400" y="381000"/>
            <a:ext cx="6731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734" name="Line 606"/>
          <p:cNvSpPr>
            <a:spLocks noChangeShapeType="1"/>
          </p:cNvSpPr>
          <p:nvPr/>
        </p:nvSpPr>
        <p:spPr bwMode="auto">
          <a:xfrm>
            <a:off x="3390900" y="381000"/>
            <a:ext cx="6731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735" name="Line 607"/>
          <p:cNvSpPr>
            <a:spLocks noChangeShapeType="1"/>
          </p:cNvSpPr>
          <p:nvPr/>
        </p:nvSpPr>
        <p:spPr bwMode="auto">
          <a:xfrm>
            <a:off x="4076700" y="381000"/>
            <a:ext cx="6731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736" name="Line 608"/>
          <p:cNvSpPr>
            <a:spLocks noChangeShapeType="1"/>
          </p:cNvSpPr>
          <p:nvPr/>
        </p:nvSpPr>
        <p:spPr bwMode="auto">
          <a:xfrm>
            <a:off x="4749800" y="381000"/>
            <a:ext cx="6731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738" name="Text Box 610"/>
          <p:cNvSpPr txBox="1">
            <a:spLocks noChangeArrowheads="1"/>
          </p:cNvSpPr>
          <p:nvPr/>
        </p:nvSpPr>
        <p:spPr bwMode="auto">
          <a:xfrm>
            <a:off x="5446713" y="63500"/>
            <a:ext cx="4365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400"/>
              <a:t>...</a:t>
            </a:r>
          </a:p>
        </p:txBody>
      </p:sp>
      <p:sp>
        <p:nvSpPr>
          <p:cNvPr id="48739" name="Text Box 611"/>
          <p:cNvSpPr txBox="1">
            <a:spLocks noChangeArrowheads="1"/>
          </p:cNvSpPr>
          <p:nvPr/>
        </p:nvSpPr>
        <p:spPr bwMode="auto">
          <a:xfrm>
            <a:off x="2344738" y="0"/>
            <a:ext cx="33147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i="1"/>
              <a:t>A trajectory that does not deadlock</a:t>
            </a:r>
          </a:p>
        </p:txBody>
      </p:sp>
      <p:sp>
        <p:nvSpPr>
          <p:cNvPr id="48740" name="Text Box 612"/>
          <p:cNvSpPr txBox="1">
            <a:spLocks noChangeArrowheads="1"/>
          </p:cNvSpPr>
          <p:nvPr/>
        </p:nvSpPr>
        <p:spPr bwMode="auto">
          <a:xfrm>
            <a:off x="3251200" y="3540125"/>
            <a:ext cx="307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b="1"/>
              <a:t>d</a:t>
            </a:r>
          </a:p>
        </p:txBody>
      </p:sp>
      <p:sp>
        <p:nvSpPr>
          <p:cNvPr id="48741" name="Line 613"/>
          <p:cNvSpPr>
            <a:spLocks noChangeShapeType="1"/>
          </p:cNvSpPr>
          <p:nvPr/>
        </p:nvSpPr>
        <p:spPr bwMode="auto">
          <a:xfrm>
            <a:off x="1993900" y="393700"/>
            <a:ext cx="6731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742" name="Line 614"/>
          <p:cNvSpPr>
            <a:spLocks noChangeShapeType="1"/>
          </p:cNvSpPr>
          <p:nvPr/>
        </p:nvSpPr>
        <p:spPr bwMode="auto">
          <a:xfrm>
            <a:off x="1358900" y="3732213"/>
            <a:ext cx="635000" cy="12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743" name="Line 615"/>
          <p:cNvSpPr>
            <a:spLocks noChangeShapeType="1"/>
          </p:cNvSpPr>
          <p:nvPr/>
        </p:nvSpPr>
        <p:spPr bwMode="auto">
          <a:xfrm flipV="1">
            <a:off x="3403600" y="3783013"/>
            <a:ext cx="0" cy="673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20783</TotalTime>
  <Pages>20</Pages>
  <Words>93</Words>
  <Application>Microsoft Macintosh PowerPoint</Application>
  <PresentationFormat>Letter Paper (8.5x11 in)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</vt:lpstr>
      <vt:lpstr>Helvetica</vt:lpstr>
      <vt:lpstr>Century Gothic</vt:lpstr>
      <vt:lpstr>Times New Roman</vt:lpstr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346</cp:revision>
  <cp:lastPrinted>2001-07-13T15:05:35Z</cp:lastPrinted>
  <dcterms:created xsi:type="dcterms:W3CDTF">1998-08-11T09:18:51Z</dcterms:created>
  <dcterms:modified xsi:type="dcterms:W3CDTF">2014-09-22T17:52:06Z</dcterms:modified>
</cp:coreProperties>
</file>