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96" r:id="rId2"/>
  </p:sldIdLst>
  <p:sldSz cx="9144000" cy="6858000" type="letter"/>
  <p:notesSz cx="6831013" cy="9396413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5pPr>
    <a:lvl6pPr marL="22860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6pPr>
    <a:lvl7pPr marL="27432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7pPr>
    <a:lvl8pPr marL="32004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8pPr>
    <a:lvl9pPr marL="36576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EAEAEA"/>
    <a:srgbClr val="DDDDDD"/>
    <a:srgbClr val="000004"/>
    <a:srgbClr val="00048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384" y="-656"/>
      </p:cViewPr>
      <p:guideLst>
        <p:guide orient="horz" pos="3552"/>
        <p:guide pos="388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handoutMaster" Target="handoutMasters/handout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3040063" y="8951913"/>
            <a:ext cx="752475" cy="26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8753" tIns="45183" rIns="88753" bIns="45183">
            <a:spAutoFit/>
          </a:bodyPr>
          <a:lstStyle/>
          <a:p>
            <a:pPr defTabSz="882650">
              <a:lnSpc>
                <a:spcPct val="90000"/>
              </a:lnSpc>
            </a:pPr>
            <a:r>
              <a:rPr lang="en-US" sz="1200"/>
              <a:t>Page </a:t>
            </a:r>
            <a:fld id="{4FED9415-54AB-714E-AD36-82CDCCDAB2D5}" type="slidenum">
              <a:rPr lang="en-US" sz="1200"/>
              <a:pPr defTabSz="882650">
                <a:lnSpc>
                  <a:spcPct val="90000"/>
                </a:lnSpc>
              </a:pPr>
              <a:t>‹#›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4266935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1225" y="4462463"/>
            <a:ext cx="5008563" cy="422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980" tIns="45183" rIns="91980" bIns="4518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Body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3016250" y="8951913"/>
            <a:ext cx="798513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8753" tIns="45183" rIns="88753" bIns="45183">
            <a:spAutoFit/>
          </a:bodyPr>
          <a:lstStyle/>
          <a:p>
            <a:pPr defTabSz="882650">
              <a:lnSpc>
                <a:spcPct val="90000"/>
              </a:lnSpc>
            </a:pPr>
            <a:r>
              <a:rPr lang="en-US" sz="1200">
                <a:latin typeface="Century Gothic" charset="0"/>
              </a:rPr>
              <a:t>Page </a:t>
            </a:r>
            <a:fld id="{0EE8A673-5FD1-2041-94FA-AB93394C4B93}" type="slidenum">
              <a:rPr lang="en-US" sz="1200">
                <a:latin typeface="Century Gothic" charset="0"/>
              </a:rPr>
              <a:pPr defTabSz="882650">
                <a:lnSpc>
                  <a:spcPct val="90000"/>
                </a:lnSpc>
              </a:pPr>
              <a:t>‹#›</a:t>
            </a:fld>
            <a:endParaRPr lang="en-US" sz="1200">
              <a:latin typeface="Century Gothic" charset="0"/>
            </a:endParaRPr>
          </a:p>
        </p:txBody>
      </p:sp>
      <p:sp>
        <p:nvSpPr>
          <p:cNvPr id="2052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076325" y="711200"/>
            <a:ext cx="4679950" cy="35099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</p:spTree>
    <p:extLst>
      <p:ext uri="{BB962C8B-B14F-4D97-AF65-F5344CB8AC3E}">
        <p14:creationId xmlns:p14="http://schemas.microsoft.com/office/powerpoint/2010/main" val="265349982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484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27665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67109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6576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52254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57154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2946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5141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521828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070337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37537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2pPr>
      <a:lvl3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3pPr>
      <a:lvl4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4pPr>
      <a:lvl5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5pPr>
      <a:lvl6pPr marL="4572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6pPr>
      <a:lvl7pPr marL="9144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7pPr>
      <a:lvl8pPr marL="13716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8pPr>
      <a:lvl9pPr marL="18288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9pPr>
    </p:titleStyle>
    <p:bodyStyle>
      <a:lvl1pPr marL="223838" indent="-223838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defRPr sz="2400" b="1">
          <a:solidFill>
            <a:schemeClr val="tx2"/>
          </a:solidFill>
          <a:latin typeface="+mn-lt"/>
          <a:ea typeface="+mn-ea"/>
          <a:cs typeface="+mn-cs"/>
        </a:defRPr>
      </a:lvl1pPr>
      <a:lvl2pPr marL="560388" indent="-222250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b="1">
          <a:solidFill>
            <a:schemeClr val="tx1"/>
          </a:solidFill>
          <a:latin typeface="+mn-lt"/>
          <a:ea typeface="+mn-ea"/>
        </a:defRPr>
      </a:lvl2pPr>
      <a:lvl3pPr marL="839788" indent="-165100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>
          <a:solidFill>
            <a:schemeClr val="tx2"/>
          </a:solidFill>
          <a:latin typeface="+mn-lt"/>
          <a:ea typeface="+mn-ea"/>
        </a:defRPr>
      </a:lvl3pPr>
      <a:lvl4pPr marL="1120775" indent="-166688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>
          <a:solidFill>
            <a:schemeClr val="tx1"/>
          </a:solidFill>
          <a:latin typeface="+mn-lt"/>
          <a:ea typeface="+mn-ea"/>
        </a:defRPr>
      </a:lvl4pPr>
      <a:lvl5pPr marL="19605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5pPr>
      <a:lvl6pPr marL="24177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6pPr>
      <a:lvl7pPr marL="28749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7pPr>
      <a:lvl8pPr marL="33321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8pPr>
      <a:lvl9pPr marL="37893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557" name="Oval 429"/>
          <p:cNvSpPr>
            <a:spLocks noChangeAspect="1" noChangeArrowheads="1"/>
          </p:cNvSpPr>
          <p:nvPr/>
        </p:nvSpPr>
        <p:spPr bwMode="auto">
          <a:xfrm>
            <a:off x="1130300" y="2392363"/>
            <a:ext cx="128588" cy="128587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58" name="Rectangle 430"/>
          <p:cNvSpPr>
            <a:spLocks noChangeArrowheads="1"/>
          </p:cNvSpPr>
          <p:nvPr/>
        </p:nvSpPr>
        <p:spPr bwMode="auto">
          <a:xfrm>
            <a:off x="76200" y="2016125"/>
            <a:ext cx="1058863" cy="581025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chemeClr val="tx1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1430" tIns="45716" rIns="91430" bIns="45716" anchor="ctr"/>
          <a:lstStyle/>
          <a:p>
            <a:pPr defTabSz="912813"/>
            <a:r>
              <a:rPr lang="en-US"/>
              <a:t>Client 2</a:t>
            </a:r>
          </a:p>
        </p:txBody>
      </p:sp>
      <p:sp>
        <p:nvSpPr>
          <p:cNvPr id="48559" name="Text Box 431"/>
          <p:cNvSpPr txBox="1">
            <a:spLocks noChangeArrowheads="1"/>
          </p:cNvSpPr>
          <p:nvPr/>
        </p:nvSpPr>
        <p:spPr bwMode="auto">
          <a:xfrm>
            <a:off x="457200" y="2559050"/>
            <a:ext cx="11620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>
                <a:latin typeface="Courier New" charset="0"/>
              </a:rPr>
              <a:t>clientfd</a:t>
            </a:r>
          </a:p>
        </p:txBody>
      </p:sp>
      <p:sp>
        <p:nvSpPr>
          <p:cNvPr id="48568" name="Oval 440"/>
          <p:cNvSpPr>
            <a:spLocks noChangeAspect="1" noChangeArrowheads="1"/>
          </p:cNvSpPr>
          <p:nvPr/>
        </p:nvSpPr>
        <p:spPr bwMode="auto">
          <a:xfrm>
            <a:off x="1130300" y="1138238"/>
            <a:ext cx="128588" cy="128587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69" name="Rectangle 441"/>
          <p:cNvSpPr>
            <a:spLocks noChangeArrowheads="1"/>
          </p:cNvSpPr>
          <p:nvPr/>
        </p:nvSpPr>
        <p:spPr bwMode="auto">
          <a:xfrm>
            <a:off x="76200" y="762000"/>
            <a:ext cx="1058863" cy="581025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chemeClr val="tx1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1430" tIns="45716" rIns="91430" bIns="45716" anchor="ctr"/>
          <a:lstStyle/>
          <a:p>
            <a:pPr defTabSz="912813"/>
            <a:r>
              <a:rPr lang="en-US"/>
              <a:t>Client 1</a:t>
            </a:r>
          </a:p>
        </p:txBody>
      </p:sp>
      <p:sp>
        <p:nvSpPr>
          <p:cNvPr id="48570" name="Text Box 442"/>
          <p:cNvSpPr txBox="1">
            <a:spLocks noChangeArrowheads="1"/>
          </p:cNvSpPr>
          <p:nvPr/>
        </p:nvSpPr>
        <p:spPr bwMode="auto">
          <a:xfrm>
            <a:off x="457200" y="1304925"/>
            <a:ext cx="11620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>
                <a:latin typeface="Courier New" charset="0"/>
              </a:rPr>
              <a:t>clientfd</a:t>
            </a:r>
          </a:p>
        </p:txBody>
      </p:sp>
      <p:sp>
        <p:nvSpPr>
          <p:cNvPr id="48581" name="Oval 453"/>
          <p:cNvSpPr>
            <a:spLocks noChangeAspect="1" noChangeArrowheads="1"/>
          </p:cNvSpPr>
          <p:nvPr/>
        </p:nvSpPr>
        <p:spPr bwMode="auto">
          <a:xfrm>
            <a:off x="2919413" y="1401763"/>
            <a:ext cx="128587" cy="128587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82" name="Rectangle 454"/>
          <p:cNvSpPr>
            <a:spLocks noChangeArrowheads="1"/>
          </p:cNvSpPr>
          <p:nvPr/>
        </p:nvSpPr>
        <p:spPr bwMode="auto">
          <a:xfrm>
            <a:off x="3055938" y="1317625"/>
            <a:ext cx="1058862" cy="581025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chemeClr val="tx1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1430" tIns="45716" rIns="91430" bIns="45716" anchor="ctr"/>
          <a:lstStyle/>
          <a:p>
            <a:pPr defTabSz="912813"/>
            <a:r>
              <a:rPr lang="en-US"/>
              <a:t>Server</a:t>
            </a:r>
          </a:p>
        </p:txBody>
      </p:sp>
      <p:sp>
        <p:nvSpPr>
          <p:cNvPr id="48585" name="Text Box 457"/>
          <p:cNvSpPr txBox="1">
            <a:spLocks noChangeArrowheads="1"/>
          </p:cNvSpPr>
          <p:nvPr/>
        </p:nvSpPr>
        <p:spPr bwMode="auto">
          <a:xfrm>
            <a:off x="2738438" y="1035050"/>
            <a:ext cx="15287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>
                <a:latin typeface="Courier New" charset="0"/>
              </a:rPr>
              <a:t>listenfd(3)</a:t>
            </a:r>
          </a:p>
        </p:txBody>
      </p:sp>
      <p:sp>
        <p:nvSpPr>
          <p:cNvPr id="48589" name="Rectangle 461"/>
          <p:cNvSpPr>
            <a:spLocks noChangeArrowheads="1"/>
          </p:cNvSpPr>
          <p:nvPr/>
        </p:nvSpPr>
        <p:spPr bwMode="auto">
          <a:xfrm>
            <a:off x="3055938" y="53975"/>
            <a:ext cx="1058862" cy="581025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chemeClr val="tx1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1430" tIns="45716" rIns="91430" bIns="45716" anchor="ctr"/>
          <a:lstStyle/>
          <a:p>
            <a:pPr defTabSz="912813"/>
            <a:r>
              <a:rPr lang="en-US"/>
              <a:t> Child 1</a:t>
            </a:r>
          </a:p>
        </p:txBody>
      </p:sp>
      <p:sp>
        <p:nvSpPr>
          <p:cNvPr id="48590" name="Oval 462"/>
          <p:cNvSpPr>
            <a:spLocks noChangeAspect="1" noChangeArrowheads="1"/>
          </p:cNvSpPr>
          <p:nvPr/>
        </p:nvSpPr>
        <p:spPr bwMode="auto">
          <a:xfrm>
            <a:off x="2933700" y="455613"/>
            <a:ext cx="128588" cy="128587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91" name="Text Box 463"/>
          <p:cNvSpPr txBox="1">
            <a:spLocks noChangeArrowheads="1"/>
          </p:cNvSpPr>
          <p:nvPr/>
        </p:nvSpPr>
        <p:spPr bwMode="auto">
          <a:xfrm>
            <a:off x="2738438" y="609600"/>
            <a:ext cx="128428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>
                <a:latin typeface="Courier New" charset="0"/>
              </a:rPr>
              <a:t>connfd(4)</a:t>
            </a:r>
          </a:p>
        </p:txBody>
      </p:sp>
      <p:sp>
        <p:nvSpPr>
          <p:cNvPr id="48593" name="Line 465"/>
          <p:cNvSpPr>
            <a:spLocks noChangeShapeType="1"/>
          </p:cNvSpPr>
          <p:nvPr/>
        </p:nvSpPr>
        <p:spPr bwMode="auto">
          <a:xfrm flipV="1">
            <a:off x="1257300" y="520700"/>
            <a:ext cx="167640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97" name="Line 469"/>
          <p:cNvSpPr>
            <a:spLocks noChangeShapeType="1"/>
          </p:cNvSpPr>
          <p:nvPr/>
        </p:nvSpPr>
        <p:spPr bwMode="auto">
          <a:xfrm flipV="1">
            <a:off x="1143000" y="1524000"/>
            <a:ext cx="1752600" cy="6858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98" name="Text Box 470"/>
          <p:cNvSpPr txBox="1">
            <a:spLocks noChangeArrowheads="1"/>
          </p:cNvSpPr>
          <p:nvPr/>
        </p:nvSpPr>
        <p:spPr bwMode="auto">
          <a:xfrm>
            <a:off x="1457325" y="2009775"/>
            <a:ext cx="120967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/>
              <a:t>Connection</a:t>
            </a:r>
          </a:p>
          <a:p>
            <a:r>
              <a:rPr lang="en-US"/>
              <a:t>request</a:t>
            </a:r>
          </a:p>
        </p:txBody>
      </p:sp>
      <p:sp>
        <p:nvSpPr>
          <p:cNvPr id="48599" name="Oval 471"/>
          <p:cNvSpPr>
            <a:spLocks noChangeAspect="1" noChangeArrowheads="1"/>
          </p:cNvSpPr>
          <p:nvPr/>
        </p:nvSpPr>
        <p:spPr bwMode="auto">
          <a:xfrm>
            <a:off x="2938463" y="1719263"/>
            <a:ext cx="128587" cy="128587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600" name="Text Box 472"/>
          <p:cNvSpPr txBox="1">
            <a:spLocks noChangeArrowheads="1"/>
          </p:cNvSpPr>
          <p:nvPr/>
        </p:nvSpPr>
        <p:spPr bwMode="auto">
          <a:xfrm>
            <a:off x="2743200" y="1873250"/>
            <a:ext cx="12842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>
                <a:latin typeface="Courier New" charset="0"/>
              </a:rPr>
              <a:t>connfd(5)</a:t>
            </a:r>
          </a:p>
        </p:txBody>
      </p:sp>
      <p:sp>
        <p:nvSpPr>
          <p:cNvPr id="48601" name="Text Box 473"/>
          <p:cNvSpPr txBox="1">
            <a:spLocks noChangeArrowheads="1"/>
          </p:cNvSpPr>
          <p:nvPr/>
        </p:nvSpPr>
        <p:spPr bwMode="auto">
          <a:xfrm>
            <a:off x="1462088" y="180975"/>
            <a:ext cx="976312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/>
              <a:t>Data </a:t>
            </a:r>
          </a:p>
          <a:p>
            <a:r>
              <a:rPr lang="en-US"/>
              <a:t>transfers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icrosoft Office 98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474747"/>
      </a:accent1>
      <a:accent2>
        <a:srgbClr val="DADADA"/>
      </a:accent2>
      <a:accent3>
        <a:srgbClr val="FFFFFF"/>
      </a:accent3>
      <a:accent4>
        <a:srgbClr val="000000"/>
      </a:accent4>
      <a:accent5>
        <a:srgbClr val="B1B1B1"/>
      </a:accent5>
      <a:accent6>
        <a:srgbClr val="C5C5C5"/>
      </a:accent6>
      <a:hlink>
        <a:srgbClr val="000000"/>
      </a:hlink>
      <a:folHlink>
        <a:srgbClr val="919191"/>
      </a:folHlink>
    </a:clrScheme>
    <a:fontScheme name="Microsoft Office 98">
      <a:majorFont>
        <a:latin typeface="Helvetica"/>
        <a:ea typeface="ＭＳ Ｐゴシック"/>
        <a:cs typeface=""/>
      </a:majorFont>
      <a:minorFont>
        <a:latin typeface="Helvetic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bg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Helvetica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bg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Helvetica" charset="0"/>
            <a:ea typeface="ＭＳ Ｐゴシック" charset="0"/>
          </a:defRPr>
        </a:defPPr>
      </a:lstStyle>
    </a:lnDef>
  </a:objectDefaults>
  <a:extraClrSchemeLst>
    <a:extraClrScheme>
      <a:clrScheme name="Microsoft Office 98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crosoft Office 98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20720</TotalTime>
  <Pages>20</Pages>
  <Words>26</Words>
  <Application>Microsoft Macintosh PowerPoint</Application>
  <PresentationFormat>Letter Paper (8.5x11 in)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Times</vt:lpstr>
      <vt:lpstr>Helvetica</vt:lpstr>
      <vt:lpstr>Century Gothic</vt:lpstr>
      <vt:lpstr>Courier New</vt:lpstr>
      <vt:lpstr>Times New Roman</vt:lpstr>
      <vt:lpstr>Microsoft Office 98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Building and running programs</dc:title>
  <dc:subject/>
  <dc:creator>David O'Hallaron</dc:creator>
  <cp:keywords/>
  <dc:description/>
  <cp:lastModifiedBy>Dave</cp:lastModifiedBy>
  <cp:revision>326</cp:revision>
  <cp:lastPrinted>2001-01-02T23:14:13Z</cp:lastPrinted>
  <dcterms:created xsi:type="dcterms:W3CDTF">1998-08-11T09:18:51Z</dcterms:created>
  <dcterms:modified xsi:type="dcterms:W3CDTF">2014-09-22T17:52:37Z</dcterms:modified>
</cp:coreProperties>
</file>