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100" d="100"/>
          <a:sy n="100" d="100"/>
        </p:scale>
        <p:origin x="-80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729006-3EAA-A149-A716-F4B3F5A2FA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31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0EA330-CCD1-7B4E-9584-13EBF635EB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91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C9164D-C09D-9341-B3FA-1B4C318C2E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96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01E786-31EF-F944-82B5-D1EFB8770E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089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AB328B-DF1A-9347-8CF7-90574F304A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32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B83F76-E1C7-E44B-B485-074F4AD8E6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03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A3C1E0-74AA-9441-9F39-4ADFE44E27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89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367AF4-A867-3E4B-A81D-F6C173619F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53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3405D9-9B72-5A42-B108-450D41104E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93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743F28-CF76-A643-8FD6-17CFC7ED3D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88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3FFE19-EF77-1247-BFE2-1809B30F55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07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1AA6E9F-EB1B-8A4D-A70D-BB4567BA98C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15"/>
          <p:cNvSpPr>
            <a:spLocks noChangeArrowheads="1"/>
          </p:cNvSpPr>
          <p:nvPr/>
        </p:nvSpPr>
        <p:spPr bwMode="auto">
          <a:xfrm>
            <a:off x="2514600" y="2133600"/>
            <a:ext cx="3035300" cy="914400"/>
          </a:xfrm>
          <a:prstGeom prst="rect">
            <a:avLst/>
          </a:prstGeom>
          <a:solidFill>
            <a:srgbClr val="CCFFFF"/>
          </a:solidFill>
          <a:ln w="28575">
            <a:solidFill>
              <a:srgbClr val="0066CC"/>
            </a:solidFill>
            <a:miter lim="800000"/>
            <a:headEnd/>
            <a:tailEnd/>
          </a:ln>
        </p:spPr>
        <p:txBody>
          <a:bodyPr wrap="none" anchor="b"/>
          <a:lstStyle/>
          <a:p>
            <a:pPr algn="ctr"/>
            <a:endParaRPr lang="en-US" sz="1600">
              <a:latin typeface="Courier New" charset="0"/>
            </a:endParaRPr>
          </a:p>
        </p:txBody>
      </p:sp>
      <p:sp>
        <p:nvSpPr>
          <p:cNvPr id="2050" name="Rectangle 15"/>
          <p:cNvSpPr>
            <a:spLocks noChangeArrowheads="1"/>
          </p:cNvSpPr>
          <p:nvPr/>
        </p:nvSpPr>
        <p:spPr bwMode="auto">
          <a:xfrm>
            <a:off x="2527300" y="685800"/>
            <a:ext cx="3035300" cy="1143000"/>
          </a:xfrm>
          <a:prstGeom prst="rect">
            <a:avLst/>
          </a:prstGeom>
          <a:solidFill>
            <a:srgbClr val="CCFFFF"/>
          </a:solidFill>
          <a:ln w="28575">
            <a:solidFill>
              <a:srgbClr val="0066CC"/>
            </a:solidFill>
            <a:miter lim="800000"/>
            <a:headEnd/>
            <a:tailEnd/>
          </a:ln>
        </p:spPr>
        <p:txBody>
          <a:bodyPr wrap="none" anchor="b"/>
          <a:lstStyle/>
          <a:p>
            <a:pPr algn="ctr"/>
            <a:endParaRPr lang="en-US" sz="1600">
              <a:latin typeface="Courier New" charset="0"/>
            </a:endParaRPr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2514600" y="1828800"/>
            <a:ext cx="3048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Return address</a:t>
            </a: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5899227" y="2667000"/>
            <a:ext cx="141597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 smtClean="0">
                <a:latin typeface="Courier New" charset="0"/>
              </a:rPr>
              <a:t>buf</a:t>
            </a:r>
            <a:r>
              <a:rPr lang="en-US" sz="1600" dirty="0" smtClean="0">
                <a:latin typeface="Courier New" charset="0"/>
              </a:rPr>
              <a:t> = %</a:t>
            </a:r>
            <a:r>
              <a:rPr lang="en-US" sz="1600" dirty="0" err="1" smtClean="0">
                <a:latin typeface="Courier New" charset="0"/>
              </a:rPr>
              <a:t>rsp</a:t>
            </a:r>
            <a:endParaRPr lang="en-US" sz="1600" dirty="0">
              <a:latin typeface="Courier New" charset="0"/>
            </a:endParaRPr>
          </a:p>
        </p:txBody>
      </p:sp>
      <p:sp>
        <p:nvSpPr>
          <p:cNvPr id="2062" name="AutoShape 16"/>
          <p:cNvSpPr>
            <a:spLocks/>
          </p:cNvSpPr>
          <p:nvPr/>
        </p:nvSpPr>
        <p:spPr bwMode="auto">
          <a:xfrm flipH="1">
            <a:off x="2070100" y="2133600"/>
            <a:ext cx="361950" cy="914400"/>
          </a:xfrm>
          <a:prstGeom prst="rightBrace">
            <a:avLst>
              <a:gd name="adj1" fmla="val 38596"/>
              <a:gd name="adj2" fmla="val 50000"/>
            </a:avLst>
          </a:prstGeom>
          <a:noFill/>
          <a:ln w="28575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Text Box 17"/>
          <p:cNvSpPr txBox="1">
            <a:spLocks noChangeArrowheads="1"/>
          </p:cNvSpPr>
          <p:nvPr/>
        </p:nvSpPr>
        <p:spPr bwMode="auto">
          <a:xfrm>
            <a:off x="304800" y="2286000"/>
            <a:ext cx="16764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600">
                <a:latin typeface="Helvetica" charset="0"/>
              </a:rPr>
              <a:t>Stack frame</a:t>
            </a:r>
          </a:p>
          <a:p>
            <a:pPr algn="r" eaLnBrk="1" hangingPunct="1"/>
            <a:r>
              <a:rPr lang="en-US" sz="1600">
                <a:latin typeface="Helvetica" charset="0"/>
              </a:rPr>
              <a:t>for </a:t>
            </a:r>
            <a:r>
              <a:rPr lang="en-US" sz="1600">
                <a:latin typeface="Courier New" charset="0"/>
              </a:rPr>
              <a:t>echo</a:t>
            </a:r>
          </a:p>
        </p:txBody>
      </p:sp>
      <p:sp>
        <p:nvSpPr>
          <p:cNvPr id="2064" name="AutoShape 18"/>
          <p:cNvSpPr>
            <a:spLocks/>
          </p:cNvSpPr>
          <p:nvPr/>
        </p:nvSpPr>
        <p:spPr bwMode="auto">
          <a:xfrm flipH="1">
            <a:off x="2070100" y="685800"/>
            <a:ext cx="361950" cy="1447800"/>
          </a:xfrm>
          <a:prstGeom prst="rightBrace">
            <a:avLst>
              <a:gd name="adj1" fmla="val 33333"/>
              <a:gd name="adj2" fmla="val 50000"/>
            </a:avLst>
          </a:prstGeom>
          <a:noFill/>
          <a:ln w="28575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Text Box 19"/>
          <p:cNvSpPr txBox="1">
            <a:spLocks noChangeArrowheads="1"/>
          </p:cNvSpPr>
          <p:nvPr/>
        </p:nvSpPr>
        <p:spPr bwMode="auto">
          <a:xfrm>
            <a:off x="304800" y="1143000"/>
            <a:ext cx="16764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600">
                <a:latin typeface="Helvetica" charset="0"/>
              </a:rPr>
              <a:t>Stack frame</a:t>
            </a:r>
          </a:p>
          <a:p>
            <a:pPr algn="r" eaLnBrk="1" hangingPunct="1"/>
            <a:r>
              <a:rPr lang="en-US" sz="1600">
                <a:latin typeface="Helvetica" charset="0"/>
              </a:rPr>
              <a:t>for caller</a:t>
            </a:r>
            <a:endParaRPr lang="en-US" sz="1600">
              <a:latin typeface="Courier New" charset="0"/>
            </a:endParaRP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2514600" y="27432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 smtClean="0">
                <a:latin typeface="Courier New" charset="0"/>
              </a:rPr>
              <a:t>[7]</a:t>
            </a:r>
            <a:endParaRPr lang="en-US" sz="1600" dirty="0">
              <a:latin typeface="Courier New" charset="0"/>
            </a:endParaRPr>
          </a:p>
        </p:txBody>
      </p: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2895600" y="27432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 smtClean="0">
                <a:latin typeface="Courier New" charset="0"/>
              </a:rPr>
              <a:t>[6]</a:t>
            </a:r>
            <a:endParaRPr lang="en-US" sz="1600" dirty="0">
              <a:latin typeface="Courier New" charset="0"/>
            </a:endParaRPr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3276600" y="27432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 smtClean="0">
                <a:latin typeface="Courier New" charset="0"/>
              </a:rPr>
              <a:t>[5]</a:t>
            </a:r>
            <a:endParaRPr lang="en-US" sz="1600" dirty="0">
              <a:latin typeface="Courier New" charset="0"/>
            </a:endParaRPr>
          </a:p>
        </p:txBody>
      </p: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3657600" y="27432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 smtClean="0">
                <a:latin typeface="Courier New" charset="0"/>
              </a:rPr>
              <a:t>[4]</a:t>
            </a:r>
            <a:endParaRPr lang="en-US" sz="1600" dirty="0">
              <a:latin typeface="Courier New" charset="0"/>
            </a:endParaRPr>
          </a:p>
        </p:txBody>
      </p:sp>
      <p:sp>
        <p:nvSpPr>
          <p:cNvPr id="32" name="Rectangle 4"/>
          <p:cNvSpPr>
            <a:spLocks noChangeArrowheads="1"/>
          </p:cNvSpPr>
          <p:nvPr/>
        </p:nvSpPr>
        <p:spPr bwMode="auto">
          <a:xfrm>
            <a:off x="4038600" y="27432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 smtClean="0">
                <a:latin typeface="Courier New" charset="0"/>
              </a:rPr>
              <a:t>[3]</a:t>
            </a:r>
            <a:endParaRPr lang="en-US" sz="1600" dirty="0">
              <a:latin typeface="Courier New" charset="0"/>
            </a:endParaRPr>
          </a:p>
        </p:txBody>
      </p:sp>
      <p:sp>
        <p:nvSpPr>
          <p:cNvPr id="33" name="Rectangle 4"/>
          <p:cNvSpPr>
            <a:spLocks noChangeArrowheads="1"/>
          </p:cNvSpPr>
          <p:nvPr/>
        </p:nvSpPr>
        <p:spPr bwMode="auto">
          <a:xfrm>
            <a:off x="4419600" y="27432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 smtClean="0">
                <a:latin typeface="Courier New" charset="0"/>
              </a:rPr>
              <a:t>[2]</a:t>
            </a:r>
            <a:endParaRPr lang="en-US" sz="1600" dirty="0">
              <a:latin typeface="Courier New" charset="0"/>
            </a:endParaRP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4800600" y="27432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 smtClean="0">
                <a:latin typeface="Courier New" charset="0"/>
              </a:rPr>
              <a:t>[1]</a:t>
            </a:r>
            <a:endParaRPr lang="en-US" sz="1600" dirty="0">
              <a:latin typeface="Courier New" charset="0"/>
            </a:endParaRPr>
          </a:p>
        </p:txBody>
      </p: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5181600" y="27432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 smtClean="0">
                <a:latin typeface="Courier New" charset="0"/>
              </a:rPr>
              <a:t>[0]</a:t>
            </a:r>
            <a:endParaRPr lang="en-US" sz="1600" dirty="0">
              <a:latin typeface="Courier New" charset="0"/>
            </a:endParaRPr>
          </a:p>
        </p:txBody>
      </p:sp>
      <p:sp>
        <p:nvSpPr>
          <p:cNvPr id="2071" name="Rectangle 11"/>
          <p:cNvSpPr>
            <a:spLocks noChangeArrowheads="1"/>
          </p:cNvSpPr>
          <p:nvPr/>
        </p:nvSpPr>
        <p:spPr bwMode="auto">
          <a:xfrm>
            <a:off x="2527300" y="2133600"/>
            <a:ext cx="3035300" cy="914400"/>
          </a:xfrm>
          <a:prstGeom prst="rect">
            <a:avLst/>
          </a:prstGeom>
          <a:noFill/>
          <a:ln w="28575">
            <a:solidFill>
              <a:srgbClr val="0066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/>
          <a:lstStyle/>
          <a:p>
            <a:pPr algn="ctr"/>
            <a:endParaRPr lang="en-US" sz="1600">
              <a:latin typeface="Courier New" charset="0"/>
            </a:endParaRPr>
          </a:p>
        </p:txBody>
      </p:sp>
      <p:sp>
        <p:nvSpPr>
          <p:cNvPr id="2061" name="Rectangle 12"/>
          <p:cNvSpPr>
            <a:spLocks noChangeArrowheads="1"/>
          </p:cNvSpPr>
          <p:nvPr/>
        </p:nvSpPr>
        <p:spPr bwMode="auto">
          <a:xfrm>
            <a:off x="2514600" y="685800"/>
            <a:ext cx="3048000" cy="1447800"/>
          </a:xfrm>
          <a:prstGeom prst="rect">
            <a:avLst/>
          </a:prstGeom>
          <a:noFill/>
          <a:ln w="28575">
            <a:solidFill>
              <a:srgbClr val="0066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 algn="ctr"/>
            <a:endParaRPr lang="en-US" sz="1600">
              <a:latin typeface="Courier New" charset="0"/>
            </a:endParaRPr>
          </a:p>
        </p:txBody>
      </p:sp>
      <p:sp>
        <p:nvSpPr>
          <p:cNvPr id="53" name="Line 9"/>
          <p:cNvSpPr>
            <a:spLocks noChangeShapeType="1"/>
          </p:cNvSpPr>
          <p:nvPr/>
        </p:nvSpPr>
        <p:spPr bwMode="auto">
          <a:xfrm flipH="1">
            <a:off x="5562600" y="1981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Rectangle 10"/>
          <p:cNvSpPr>
            <a:spLocks noChangeArrowheads="1"/>
          </p:cNvSpPr>
          <p:nvPr/>
        </p:nvSpPr>
        <p:spPr bwMode="auto">
          <a:xfrm>
            <a:off x="5899227" y="1752600"/>
            <a:ext cx="104658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Courier New" charset="0"/>
              </a:rPr>
              <a:t>%rsp</a:t>
            </a:r>
            <a:r>
              <a:rPr lang="en-US" sz="1600" dirty="0">
                <a:latin typeface="Courier New" charset="0"/>
              </a:rPr>
              <a:t>+</a:t>
            </a:r>
            <a:r>
              <a:rPr lang="en-US" sz="1600" dirty="0" smtClean="0">
                <a:latin typeface="Courier New" charset="0"/>
              </a:rPr>
              <a:t>24</a:t>
            </a:r>
            <a:endParaRPr lang="en-US" sz="1600" dirty="0">
              <a:latin typeface="Courier New" charset="0"/>
            </a:endParaRPr>
          </a:p>
        </p:txBody>
      </p:sp>
      <p:sp>
        <p:nvSpPr>
          <p:cNvPr id="55" name="Line 9"/>
          <p:cNvSpPr>
            <a:spLocks noChangeShapeType="1"/>
          </p:cNvSpPr>
          <p:nvPr/>
        </p:nvSpPr>
        <p:spPr bwMode="auto">
          <a:xfrm flipH="1">
            <a:off x="5562600" y="2895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42</Words>
  <Application>Microsoft Macintosh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 New Roman</vt:lpstr>
      <vt:lpstr>Arial</vt:lpstr>
      <vt:lpstr>Calibri</vt:lpstr>
      <vt:lpstr>Courier New</vt:lpstr>
      <vt:lpstr>Helvetica</vt:lpstr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11</cp:revision>
  <dcterms:created xsi:type="dcterms:W3CDTF">2001-07-09T13:23:15Z</dcterms:created>
  <dcterms:modified xsi:type="dcterms:W3CDTF">2014-07-22T15:45:54Z</dcterms:modified>
</cp:coreProperties>
</file>