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>
        <p:scale>
          <a:sx n="100" d="100"/>
          <a:sy n="100" d="100"/>
        </p:scale>
        <p:origin x="-80" y="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729006-3EAA-A149-A716-F4B3F5A2FAE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431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0EA330-CCD1-7B4E-9584-13EBF635EB7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991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C9164D-C09D-9341-B3FA-1B4C318C2E4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596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01E786-31EF-F944-82B5-D1EFB8770E8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089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AB328B-DF1A-9347-8CF7-90574F304A0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232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B83F76-E1C7-E44B-B485-074F4AD8E61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103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A3C1E0-74AA-9441-9F39-4ADFE44E27C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689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367AF4-A867-3E4B-A81D-F6C173619F9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153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3405D9-9B72-5A42-B108-450D41104E5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1933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743F28-CF76-A643-8FD6-17CFC7ED3DB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388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3FFE19-EF77-1247-BFE2-1809B30F55E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707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1AA6E9F-EB1B-8A4D-A70D-BB4567BA98C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Rectangle 15"/>
          <p:cNvSpPr>
            <a:spLocks noChangeArrowheads="1"/>
          </p:cNvSpPr>
          <p:nvPr/>
        </p:nvSpPr>
        <p:spPr bwMode="auto">
          <a:xfrm>
            <a:off x="2514600" y="2133600"/>
            <a:ext cx="3035300" cy="914400"/>
          </a:xfrm>
          <a:prstGeom prst="rect">
            <a:avLst/>
          </a:prstGeom>
          <a:solidFill>
            <a:srgbClr val="CCFFFF"/>
          </a:solidFill>
          <a:ln w="28575">
            <a:solidFill>
              <a:srgbClr val="0066CC"/>
            </a:solidFill>
            <a:miter lim="800000"/>
            <a:headEnd/>
            <a:tailEnd/>
          </a:ln>
        </p:spPr>
        <p:txBody>
          <a:bodyPr wrap="none" anchor="b"/>
          <a:lstStyle/>
          <a:p>
            <a:pPr algn="ctr"/>
            <a:endParaRPr lang="en-US" sz="1600">
              <a:latin typeface="Courier New" charset="0"/>
            </a:endParaRPr>
          </a:p>
        </p:txBody>
      </p:sp>
      <p:sp>
        <p:nvSpPr>
          <p:cNvPr id="2050" name="Rectangle 15"/>
          <p:cNvSpPr>
            <a:spLocks noChangeArrowheads="1"/>
          </p:cNvSpPr>
          <p:nvPr/>
        </p:nvSpPr>
        <p:spPr bwMode="auto">
          <a:xfrm>
            <a:off x="2527300" y="685800"/>
            <a:ext cx="3035300" cy="1143000"/>
          </a:xfrm>
          <a:prstGeom prst="rect">
            <a:avLst/>
          </a:prstGeom>
          <a:solidFill>
            <a:srgbClr val="CCFFFF"/>
          </a:solidFill>
          <a:ln w="28575">
            <a:solidFill>
              <a:srgbClr val="0066CC"/>
            </a:solidFill>
            <a:miter lim="800000"/>
            <a:headEnd/>
            <a:tailEnd/>
          </a:ln>
        </p:spPr>
        <p:txBody>
          <a:bodyPr wrap="none" anchor="b"/>
          <a:lstStyle/>
          <a:p>
            <a:pPr algn="ctr"/>
            <a:endParaRPr lang="en-US" sz="1600">
              <a:latin typeface="Courier New" charset="0"/>
            </a:endParaRPr>
          </a:p>
        </p:txBody>
      </p:sp>
      <p:sp>
        <p:nvSpPr>
          <p:cNvPr id="2052" name="Rectangle 2"/>
          <p:cNvSpPr>
            <a:spLocks noChangeArrowheads="1"/>
          </p:cNvSpPr>
          <p:nvPr/>
        </p:nvSpPr>
        <p:spPr bwMode="auto">
          <a:xfrm>
            <a:off x="2514600" y="1828800"/>
            <a:ext cx="30480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Return address</a:t>
            </a:r>
          </a:p>
        </p:txBody>
      </p:sp>
      <p:sp>
        <p:nvSpPr>
          <p:cNvPr id="2053" name="Rectangle 8"/>
          <p:cNvSpPr>
            <a:spLocks noChangeArrowheads="1"/>
          </p:cNvSpPr>
          <p:nvPr/>
        </p:nvSpPr>
        <p:spPr bwMode="auto">
          <a:xfrm>
            <a:off x="5899227" y="2667000"/>
            <a:ext cx="141597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600" dirty="0" err="1" smtClean="0">
                <a:latin typeface="Courier New" charset="0"/>
              </a:rPr>
              <a:t>buf</a:t>
            </a:r>
            <a:r>
              <a:rPr lang="en-US" sz="1600" dirty="0" smtClean="0">
                <a:latin typeface="Courier New" charset="0"/>
              </a:rPr>
              <a:t> = %</a:t>
            </a:r>
            <a:r>
              <a:rPr lang="en-US" sz="1600" dirty="0" err="1" smtClean="0">
                <a:latin typeface="Courier New" charset="0"/>
              </a:rPr>
              <a:t>rsp</a:t>
            </a:r>
            <a:endParaRPr lang="en-US" sz="1600" dirty="0">
              <a:latin typeface="Courier New" charset="0"/>
            </a:endParaRPr>
          </a:p>
        </p:txBody>
      </p:sp>
      <p:sp>
        <p:nvSpPr>
          <p:cNvPr id="2062" name="AutoShape 16"/>
          <p:cNvSpPr>
            <a:spLocks/>
          </p:cNvSpPr>
          <p:nvPr/>
        </p:nvSpPr>
        <p:spPr bwMode="auto">
          <a:xfrm flipH="1">
            <a:off x="2070100" y="2133600"/>
            <a:ext cx="361950" cy="914400"/>
          </a:xfrm>
          <a:prstGeom prst="rightBrace">
            <a:avLst>
              <a:gd name="adj1" fmla="val 38596"/>
              <a:gd name="adj2" fmla="val 50000"/>
            </a:avLst>
          </a:prstGeom>
          <a:noFill/>
          <a:ln w="28575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3" name="Text Box 17"/>
          <p:cNvSpPr txBox="1">
            <a:spLocks noChangeArrowheads="1"/>
          </p:cNvSpPr>
          <p:nvPr/>
        </p:nvSpPr>
        <p:spPr bwMode="auto">
          <a:xfrm>
            <a:off x="304800" y="2286000"/>
            <a:ext cx="16764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1600">
                <a:latin typeface="Helvetica" charset="0"/>
              </a:rPr>
              <a:t>Stack frame</a:t>
            </a:r>
          </a:p>
          <a:p>
            <a:pPr algn="r" eaLnBrk="1" hangingPunct="1"/>
            <a:r>
              <a:rPr lang="en-US" sz="1600">
                <a:latin typeface="Helvetica" charset="0"/>
              </a:rPr>
              <a:t>for </a:t>
            </a:r>
            <a:r>
              <a:rPr lang="en-US" sz="1600">
                <a:latin typeface="Courier New" charset="0"/>
              </a:rPr>
              <a:t>echo</a:t>
            </a:r>
          </a:p>
        </p:txBody>
      </p:sp>
      <p:sp>
        <p:nvSpPr>
          <p:cNvPr id="2064" name="AutoShape 18"/>
          <p:cNvSpPr>
            <a:spLocks/>
          </p:cNvSpPr>
          <p:nvPr/>
        </p:nvSpPr>
        <p:spPr bwMode="auto">
          <a:xfrm flipH="1">
            <a:off x="2070100" y="685800"/>
            <a:ext cx="361950" cy="1447800"/>
          </a:xfrm>
          <a:prstGeom prst="rightBrace">
            <a:avLst>
              <a:gd name="adj1" fmla="val 33333"/>
              <a:gd name="adj2" fmla="val 50000"/>
            </a:avLst>
          </a:prstGeom>
          <a:noFill/>
          <a:ln w="28575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5" name="Text Box 19"/>
          <p:cNvSpPr txBox="1">
            <a:spLocks noChangeArrowheads="1"/>
          </p:cNvSpPr>
          <p:nvPr/>
        </p:nvSpPr>
        <p:spPr bwMode="auto">
          <a:xfrm>
            <a:off x="304800" y="1143000"/>
            <a:ext cx="16764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1600">
                <a:latin typeface="Helvetica" charset="0"/>
              </a:rPr>
              <a:t>Stack frame</a:t>
            </a:r>
          </a:p>
          <a:p>
            <a:pPr algn="r" eaLnBrk="1" hangingPunct="1"/>
            <a:r>
              <a:rPr lang="en-US" sz="1600">
                <a:latin typeface="Helvetica" charset="0"/>
              </a:rPr>
              <a:t>for caller</a:t>
            </a:r>
            <a:endParaRPr lang="en-US" sz="1600">
              <a:latin typeface="Courier New" charset="0"/>
            </a:endParaRPr>
          </a:p>
        </p:txBody>
      </p:sp>
      <p:sp>
        <p:nvSpPr>
          <p:cNvPr id="28" name="Rectangle 4"/>
          <p:cNvSpPr>
            <a:spLocks noChangeArrowheads="1"/>
          </p:cNvSpPr>
          <p:nvPr/>
        </p:nvSpPr>
        <p:spPr bwMode="auto">
          <a:xfrm>
            <a:off x="2514600" y="2743200"/>
            <a:ext cx="3810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dirty="0" smtClean="0">
                <a:latin typeface="Courier New" charset="0"/>
              </a:rPr>
              <a:t>[7]</a:t>
            </a:r>
            <a:endParaRPr lang="en-US" sz="1600" dirty="0">
              <a:latin typeface="Courier New" charset="0"/>
            </a:endParaRPr>
          </a:p>
        </p:txBody>
      </p:sp>
      <p:sp>
        <p:nvSpPr>
          <p:cNvPr id="29" name="Rectangle 4"/>
          <p:cNvSpPr>
            <a:spLocks noChangeArrowheads="1"/>
          </p:cNvSpPr>
          <p:nvPr/>
        </p:nvSpPr>
        <p:spPr bwMode="auto">
          <a:xfrm>
            <a:off x="2895600" y="2743200"/>
            <a:ext cx="3810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dirty="0" smtClean="0">
                <a:latin typeface="Courier New" charset="0"/>
              </a:rPr>
              <a:t>[6]</a:t>
            </a:r>
            <a:endParaRPr lang="en-US" sz="1600" dirty="0">
              <a:latin typeface="Courier New" charset="0"/>
            </a:endParaRPr>
          </a:p>
        </p:txBody>
      </p:sp>
      <p:sp>
        <p:nvSpPr>
          <p:cNvPr id="30" name="Rectangle 4"/>
          <p:cNvSpPr>
            <a:spLocks noChangeArrowheads="1"/>
          </p:cNvSpPr>
          <p:nvPr/>
        </p:nvSpPr>
        <p:spPr bwMode="auto">
          <a:xfrm>
            <a:off x="3276600" y="2743200"/>
            <a:ext cx="3810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dirty="0" smtClean="0">
                <a:latin typeface="Courier New" charset="0"/>
              </a:rPr>
              <a:t>[5]</a:t>
            </a:r>
            <a:endParaRPr lang="en-US" sz="1600" dirty="0">
              <a:latin typeface="Courier New" charset="0"/>
            </a:endParaRPr>
          </a:p>
        </p:txBody>
      </p:sp>
      <p:sp>
        <p:nvSpPr>
          <p:cNvPr id="31" name="Rectangle 4"/>
          <p:cNvSpPr>
            <a:spLocks noChangeArrowheads="1"/>
          </p:cNvSpPr>
          <p:nvPr/>
        </p:nvSpPr>
        <p:spPr bwMode="auto">
          <a:xfrm>
            <a:off x="3657600" y="2743200"/>
            <a:ext cx="3810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dirty="0" smtClean="0">
                <a:latin typeface="Courier New" charset="0"/>
              </a:rPr>
              <a:t>[4]</a:t>
            </a:r>
            <a:endParaRPr lang="en-US" sz="1600" dirty="0">
              <a:latin typeface="Courier New" charset="0"/>
            </a:endParaRPr>
          </a:p>
        </p:txBody>
      </p:sp>
      <p:sp>
        <p:nvSpPr>
          <p:cNvPr id="32" name="Rectangle 4"/>
          <p:cNvSpPr>
            <a:spLocks noChangeArrowheads="1"/>
          </p:cNvSpPr>
          <p:nvPr/>
        </p:nvSpPr>
        <p:spPr bwMode="auto">
          <a:xfrm>
            <a:off x="4038600" y="2743200"/>
            <a:ext cx="3810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dirty="0" smtClean="0">
                <a:latin typeface="Courier New" charset="0"/>
              </a:rPr>
              <a:t>[3]</a:t>
            </a:r>
            <a:endParaRPr lang="en-US" sz="1600" dirty="0">
              <a:latin typeface="Courier New" charset="0"/>
            </a:endParaRPr>
          </a:p>
        </p:txBody>
      </p:sp>
      <p:sp>
        <p:nvSpPr>
          <p:cNvPr id="33" name="Rectangle 4"/>
          <p:cNvSpPr>
            <a:spLocks noChangeArrowheads="1"/>
          </p:cNvSpPr>
          <p:nvPr/>
        </p:nvSpPr>
        <p:spPr bwMode="auto">
          <a:xfrm>
            <a:off x="4419600" y="2743200"/>
            <a:ext cx="3810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dirty="0" smtClean="0">
                <a:latin typeface="Courier New" charset="0"/>
              </a:rPr>
              <a:t>[2]</a:t>
            </a:r>
            <a:endParaRPr lang="en-US" sz="1600" dirty="0">
              <a:latin typeface="Courier New" charset="0"/>
            </a:endParaRPr>
          </a:p>
        </p:txBody>
      </p:sp>
      <p:sp>
        <p:nvSpPr>
          <p:cNvPr id="34" name="Rectangle 4"/>
          <p:cNvSpPr>
            <a:spLocks noChangeArrowheads="1"/>
          </p:cNvSpPr>
          <p:nvPr/>
        </p:nvSpPr>
        <p:spPr bwMode="auto">
          <a:xfrm>
            <a:off x="4800600" y="2743200"/>
            <a:ext cx="3810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dirty="0" smtClean="0">
                <a:latin typeface="Courier New" charset="0"/>
              </a:rPr>
              <a:t>[1]</a:t>
            </a:r>
            <a:endParaRPr lang="en-US" sz="1600" dirty="0">
              <a:latin typeface="Courier New" charset="0"/>
            </a:endParaRPr>
          </a:p>
        </p:txBody>
      </p:sp>
      <p:sp>
        <p:nvSpPr>
          <p:cNvPr id="35" name="Rectangle 4"/>
          <p:cNvSpPr>
            <a:spLocks noChangeArrowheads="1"/>
          </p:cNvSpPr>
          <p:nvPr/>
        </p:nvSpPr>
        <p:spPr bwMode="auto">
          <a:xfrm>
            <a:off x="5181600" y="2743200"/>
            <a:ext cx="3810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dirty="0" smtClean="0">
                <a:latin typeface="Courier New" charset="0"/>
              </a:rPr>
              <a:t>[0]</a:t>
            </a:r>
            <a:endParaRPr lang="en-US" sz="1600" dirty="0">
              <a:latin typeface="Courier New" charset="0"/>
            </a:endParaRPr>
          </a:p>
        </p:txBody>
      </p:sp>
      <p:sp>
        <p:nvSpPr>
          <p:cNvPr id="2071" name="Rectangle 11"/>
          <p:cNvSpPr>
            <a:spLocks noChangeArrowheads="1"/>
          </p:cNvSpPr>
          <p:nvPr/>
        </p:nvSpPr>
        <p:spPr bwMode="auto">
          <a:xfrm>
            <a:off x="2527300" y="2133600"/>
            <a:ext cx="3035300" cy="914400"/>
          </a:xfrm>
          <a:prstGeom prst="rect">
            <a:avLst/>
          </a:prstGeom>
          <a:noFill/>
          <a:ln w="28575">
            <a:solidFill>
              <a:srgbClr val="0066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b"/>
          <a:lstStyle/>
          <a:p>
            <a:pPr algn="ctr"/>
            <a:endParaRPr lang="en-US" sz="1600">
              <a:latin typeface="Courier New" charset="0"/>
            </a:endParaRPr>
          </a:p>
        </p:txBody>
      </p:sp>
      <p:sp>
        <p:nvSpPr>
          <p:cNvPr id="2061" name="Rectangle 12"/>
          <p:cNvSpPr>
            <a:spLocks noChangeArrowheads="1"/>
          </p:cNvSpPr>
          <p:nvPr/>
        </p:nvSpPr>
        <p:spPr bwMode="auto">
          <a:xfrm>
            <a:off x="2514600" y="685800"/>
            <a:ext cx="3048000" cy="1447800"/>
          </a:xfrm>
          <a:prstGeom prst="rect">
            <a:avLst/>
          </a:prstGeom>
          <a:noFill/>
          <a:ln w="28575">
            <a:solidFill>
              <a:srgbClr val="0066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pPr algn="ctr"/>
            <a:endParaRPr lang="en-US" sz="1600">
              <a:latin typeface="Courier New" charset="0"/>
            </a:endParaRPr>
          </a:p>
        </p:txBody>
      </p:sp>
      <p:sp>
        <p:nvSpPr>
          <p:cNvPr id="53" name="Line 9"/>
          <p:cNvSpPr>
            <a:spLocks noChangeShapeType="1"/>
          </p:cNvSpPr>
          <p:nvPr/>
        </p:nvSpPr>
        <p:spPr bwMode="auto">
          <a:xfrm flipH="1">
            <a:off x="5562600" y="1981200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" name="Rectangle 10"/>
          <p:cNvSpPr>
            <a:spLocks noChangeArrowheads="1"/>
          </p:cNvSpPr>
          <p:nvPr/>
        </p:nvSpPr>
        <p:spPr bwMode="auto">
          <a:xfrm>
            <a:off x="5899227" y="1752600"/>
            <a:ext cx="104658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600" dirty="0" smtClean="0">
                <a:latin typeface="Courier New" charset="0"/>
              </a:rPr>
              <a:t>%rsp</a:t>
            </a:r>
            <a:r>
              <a:rPr lang="en-US" sz="1600" dirty="0">
                <a:latin typeface="Courier New" charset="0"/>
              </a:rPr>
              <a:t>+</a:t>
            </a:r>
            <a:r>
              <a:rPr lang="en-US" sz="1600" dirty="0" smtClean="0">
                <a:latin typeface="Courier New" charset="0"/>
              </a:rPr>
              <a:t>24</a:t>
            </a:r>
            <a:endParaRPr lang="en-US" sz="1600" dirty="0">
              <a:latin typeface="Courier New" charset="0"/>
            </a:endParaRPr>
          </a:p>
        </p:txBody>
      </p:sp>
      <p:sp>
        <p:nvSpPr>
          <p:cNvPr id="55" name="Line 9"/>
          <p:cNvSpPr>
            <a:spLocks noChangeShapeType="1"/>
          </p:cNvSpPr>
          <p:nvPr/>
        </p:nvSpPr>
        <p:spPr bwMode="auto">
          <a:xfrm flipH="1">
            <a:off x="5562600" y="2895600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42</Words>
  <Application>Microsoft Macintosh PowerPoint</Application>
  <PresentationFormat>On-screen Show 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Times New Roman</vt:lpstr>
      <vt:lpstr>Arial</vt:lpstr>
      <vt:lpstr>Calibri</vt:lpstr>
      <vt:lpstr>Courier New</vt:lpstr>
      <vt:lpstr>Helvetica</vt:lpstr>
      <vt:lpstr>Default Design</vt:lpstr>
      <vt:lpstr>PowerPoint Presentation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Randal E. Bryant</dc:creator>
  <cp:lastModifiedBy>Randy Bryant</cp:lastModifiedBy>
  <cp:revision>11</cp:revision>
  <dcterms:created xsi:type="dcterms:W3CDTF">2001-07-09T13:23:15Z</dcterms:created>
  <dcterms:modified xsi:type="dcterms:W3CDTF">2014-07-22T15:45:54Z</dcterms:modified>
</cp:coreProperties>
</file>