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56" r:id="rId2"/>
  </p:sldIdLst>
  <p:sldSz cx="9144000" cy="18288000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Helvetica" charset="0"/>
        <a:ea typeface="ＭＳ Ｐゴシック" charset="0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Helvetica" charset="0"/>
        <a:ea typeface="ＭＳ Ｐゴシック" charset="0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Helvetica" charset="0"/>
        <a:ea typeface="ＭＳ Ｐゴシック" charset="0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Helvetica" charset="0"/>
        <a:ea typeface="ＭＳ Ｐゴシック" charset="0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Helvetica" charset="0"/>
        <a:ea typeface="ＭＳ Ｐゴシック" charset="0"/>
        <a:cs typeface="+mn-cs"/>
      </a:defRPr>
    </a:lvl5pPr>
    <a:lvl6pPr marL="2286000" algn="l" defTabSz="457200" rtl="0" eaLnBrk="1" latinLnBrk="0" hangingPunct="1">
      <a:defRPr sz="1400" kern="1200">
        <a:solidFill>
          <a:schemeClr val="tx1"/>
        </a:solidFill>
        <a:latin typeface="Helvetica" charset="0"/>
        <a:ea typeface="ＭＳ Ｐゴシック" charset="0"/>
        <a:cs typeface="+mn-cs"/>
      </a:defRPr>
    </a:lvl6pPr>
    <a:lvl7pPr marL="2743200" algn="l" defTabSz="457200" rtl="0" eaLnBrk="1" latinLnBrk="0" hangingPunct="1">
      <a:defRPr sz="1400" kern="1200">
        <a:solidFill>
          <a:schemeClr val="tx1"/>
        </a:solidFill>
        <a:latin typeface="Helvetica" charset="0"/>
        <a:ea typeface="ＭＳ Ｐゴシック" charset="0"/>
        <a:cs typeface="+mn-cs"/>
      </a:defRPr>
    </a:lvl7pPr>
    <a:lvl8pPr marL="3200400" algn="l" defTabSz="457200" rtl="0" eaLnBrk="1" latinLnBrk="0" hangingPunct="1">
      <a:defRPr sz="1400" kern="1200">
        <a:solidFill>
          <a:schemeClr val="tx1"/>
        </a:solidFill>
        <a:latin typeface="Helvetica" charset="0"/>
        <a:ea typeface="ＭＳ Ｐゴシック" charset="0"/>
        <a:cs typeface="+mn-cs"/>
      </a:defRPr>
    </a:lvl8pPr>
    <a:lvl9pPr marL="3657600" algn="l" defTabSz="457200" rtl="0" eaLnBrk="1" latinLnBrk="0" hangingPunct="1">
      <a:defRPr sz="1400" kern="1200">
        <a:solidFill>
          <a:schemeClr val="tx1"/>
        </a:solidFill>
        <a:latin typeface="Helvetica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8080"/>
    <a:srgbClr val="66CCFF"/>
    <a:srgbClr val="99FFCC"/>
    <a:srgbClr val="66FFFF"/>
    <a:srgbClr val="66FFCC"/>
    <a:srgbClr val="4D4D4D"/>
    <a:srgbClr val="777777"/>
    <a:srgbClr val="1C1C1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32787"/>
    <p:restoredTop sz="90929"/>
  </p:normalViewPr>
  <p:slideViewPr>
    <p:cSldViewPr>
      <p:cViewPr>
        <p:scale>
          <a:sx n="120" d="100"/>
          <a:sy n="120" d="100"/>
        </p:scale>
        <p:origin x="-768" y="3752"/>
      </p:cViewPr>
      <p:guideLst>
        <p:guide orient="horz" pos="4848"/>
        <p:guide pos="547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Helvetica" pitchFamily="34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itchFamily="34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Helvetica" pitchFamily="34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5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3163C9B-7907-6C48-B2EC-8BFB884CFC1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3757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681663"/>
            <a:ext cx="7772400" cy="39195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0363200"/>
            <a:ext cx="6400800" cy="4673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F1EB8EF-4A32-DB46-883F-D41DB7C0907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9218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D431E5-2C5E-AA4F-B7C9-D166BE6A74B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06755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1625600"/>
            <a:ext cx="1943100" cy="14630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625600"/>
            <a:ext cx="5676900" cy="14630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906D663-2AF3-2B41-A262-23A47218F39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90828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2722D6-4E0C-654C-B347-7930A6FB235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9264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1752263"/>
            <a:ext cx="7772400" cy="36322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7751763"/>
            <a:ext cx="7772400" cy="40005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0B66754-8F36-D24E-BECF-DCD675C0503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2014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5283200"/>
            <a:ext cx="3810000" cy="10972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5283200"/>
            <a:ext cx="3810000" cy="10972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2B9963-DFF5-5241-94F8-C29E7867A84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006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31838"/>
            <a:ext cx="8229600" cy="3048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4094163"/>
            <a:ext cx="4040188" cy="17049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5799138"/>
            <a:ext cx="4040188" cy="105378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4094163"/>
            <a:ext cx="4041775" cy="17049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5799138"/>
            <a:ext cx="4041775" cy="105378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B5BF45F-30BA-E14A-9304-3DECD942E66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11172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EAE9913-54B6-A249-932D-1976F72B3F9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1337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B3A2AB-7567-C84D-A271-ADB894C2BE9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6457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28663"/>
            <a:ext cx="3008313" cy="30988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728663"/>
            <a:ext cx="5111750" cy="156083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3827463"/>
            <a:ext cx="3008313" cy="125095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68871E-5BC3-E946-AD30-9B42A232C3E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4622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12801600"/>
            <a:ext cx="5486400" cy="15113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633538"/>
            <a:ext cx="5486400" cy="10972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14312900"/>
            <a:ext cx="5486400" cy="21463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7C55DFF-41BF-C544-8982-5ACCA16B79D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78302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625600"/>
            <a:ext cx="7772400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5283200"/>
            <a:ext cx="7772400" cy="1097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16662400"/>
            <a:ext cx="19050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16662400"/>
            <a:ext cx="28956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16662400"/>
            <a:ext cx="19050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>
                <a:latin typeface="Times New Roman" charset="0"/>
              </a:defRPr>
            </a:lvl1pPr>
          </a:lstStyle>
          <a:p>
            <a:fld id="{4743E6B4-8574-814A-A0E4-7D8F3E83D951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Line 80"/>
          <p:cNvSpPr>
            <a:spLocks noChangeShapeType="1"/>
          </p:cNvSpPr>
          <p:nvPr/>
        </p:nvSpPr>
        <p:spPr bwMode="auto">
          <a:xfrm flipH="1" flipV="1">
            <a:off x="4495800" y="8229600"/>
            <a:ext cx="0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26" name="Rectangle 78"/>
          <p:cNvSpPr>
            <a:spLocks noChangeArrowheads="1"/>
          </p:cNvSpPr>
          <p:nvPr/>
        </p:nvSpPr>
        <p:spPr bwMode="auto">
          <a:xfrm>
            <a:off x="3657600" y="6629400"/>
            <a:ext cx="1066800" cy="8382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none" lIns="91430" tIns="45715" rIns="91430" bIns="45715" anchor="ctr"/>
          <a:lstStyle/>
          <a:p>
            <a:pPr>
              <a:defRPr/>
            </a:pPr>
            <a:r>
              <a:rPr lang="en-US">
                <a:latin typeface="Helvetica" pitchFamily="34" charset="0"/>
                <a:ea typeface="+mn-ea"/>
              </a:rPr>
              <a:t>Data</a:t>
            </a:r>
          </a:p>
          <a:p>
            <a:pPr>
              <a:defRPr/>
            </a:pPr>
            <a:r>
              <a:rPr lang="en-US">
                <a:latin typeface="Helvetica" pitchFamily="34" charset="0"/>
                <a:ea typeface="+mn-ea"/>
              </a:rPr>
              <a:t>memory</a:t>
            </a:r>
          </a:p>
        </p:txBody>
      </p:sp>
      <p:sp>
        <p:nvSpPr>
          <p:cNvPr id="2052" name="Line 62"/>
          <p:cNvSpPr>
            <a:spLocks noChangeShapeType="1"/>
          </p:cNvSpPr>
          <p:nvPr/>
        </p:nvSpPr>
        <p:spPr bwMode="auto">
          <a:xfrm flipV="1">
            <a:off x="3810000" y="8229600"/>
            <a:ext cx="0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3" name="Line 82"/>
          <p:cNvSpPr>
            <a:spLocks noChangeShapeType="1"/>
          </p:cNvSpPr>
          <p:nvPr/>
        </p:nvSpPr>
        <p:spPr bwMode="auto">
          <a:xfrm flipH="1" flipV="1">
            <a:off x="3886200" y="74676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4" name="Freeform 83"/>
          <p:cNvSpPr>
            <a:spLocks/>
          </p:cNvSpPr>
          <p:nvPr/>
        </p:nvSpPr>
        <p:spPr bwMode="auto">
          <a:xfrm>
            <a:off x="4038600" y="8229600"/>
            <a:ext cx="457200" cy="381000"/>
          </a:xfrm>
          <a:custGeom>
            <a:avLst/>
            <a:gdLst>
              <a:gd name="T0" fmla="*/ 2147483647 w 384"/>
              <a:gd name="T1" fmla="*/ 2147483647 h 48"/>
              <a:gd name="T2" fmla="*/ 0 w 384"/>
              <a:gd name="T3" fmla="*/ 2147483647 h 48"/>
              <a:gd name="T4" fmla="*/ 0 w 384"/>
              <a:gd name="T5" fmla="*/ 0 h 48"/>
              <a:gd name="T6" fmla="*/ 0 60000 65536"/>
              <a:gd name="T7" fmla="*/ 0 60000 65536"/>
              <a:gd name="T8" fmla="*/ 0 60000 65536"/>
              <a:gd name="T9" fmla="*/ 0 w 384"/>
              <a:gd name="T10" fmla="*/ 0 h 48"/>
              <a:gd name="T11" fmla="*/ 384 w 384"/>
              <a:gd name="T12" fmla="*/ 48 h 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84" h="48">
                <a:moveTo>
                  <a:pt x="384" y="48"/>
                </a:moveTo>
                <a:lnTo>
                  <a:pt x="0" y="48"/>
                </a:lnTo>
                <a:lnTo>
                  <a:pt x="0" y="0"/>
                </a:ln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5" name="AutoShape 84"/>
          <p:cNvSpPr>
            <a:spLocks noChangeArrowheads="1"/>
          </p:cNvSpPr>
          <p:nvPr/>
        </p:nvSpPr>
        <p:spPr bwMode="auto">
          <a:xfrm>
            <a:off x="2514600" y="6553200"/>
            <a:ext cx="685800" cy="457200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/>
              <a:t>Mem.</a:t>
            </a:r>
          </a:p>
          <a:p>
            <a:r>
              <a:rPr lang="en-US" sz="1200"/>
              <a:t>read</a:t>
            </a:r>
          </a:p>
        </p:txBody>
      </p:sp>
      <p:sp>
        <p:nvSpPr>
          <p:cNvPr id="2056" name="Line 86"/>
          <p:cNvSpPr>
            <a:spLocks noChangeShapeType="1"/>
          </p:cNvSpPr>
          <p:nvPr/>
        </p:nvSpPr>
        <p:spPr bwMode="auto">
          <a:xfrm flipV="1">
            <a:off x="4191000" y="6248400"/>
            <a:ext cx="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7" name="Freeform 89"/>
          <p:cNvSpPr>
            <a:spLocks/>
          </p:cNvSpPr>
          <p:nvPr/>
        </p:nvSpPr>
        <p:spPr bwMode="auto">
          <a:xfrm flipH="1">
            <a:off x="2209800" y="8229600"/>
            <a:ext cx="2133600" cy="228600"/>
          </a:xfrm>
          <a:custGeom>
            <a:avLst/>
            <a:gdLst>
              <a:gd name="T0" fmla="*/ 2147483647 w 384"/>
              <a:gd name="T1" fmla="*/ 2147483647 h 48"/>
              <a:gd name="T2" fmla="*/ 0 w 384"/>
              <a:gd name="T3" fmla="*/ 2147483647 h 48"/>
              <a:gd name="T4" fmla="*/ 0 w 384"/>
              <a:gd name="T5" fmla="*/ 0 h 48"/>
              <a:gd name="T6" fmla="*/ 0 60000 65536"/>
              <a:gd name="T7" fmla="*/ 0 60000 65536"/>
              <a:gd name="T8" fmla="*/ 0 60000 65536"/>
              <a:gd name="T9" fmla="*/ 0 w 384"/>
              <a:gd name="T10" fmla="*/ 0 h 48"/>
              <a:gd name="T11" fmla="*/ 384 w 384"/>
              <a:gd name="T12" fmla="*/ 48 h 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84" h="48">
                <a:moveTo>
                  <a:pt x="384" y="48"/>
                </a:moveTo>
                <a:lnTo>
                  <a:pt x="0" y="48"/>
                </a:lnTo>
                <a:lnTo>
                  <a:pt x="0" y="0"/>
                </a:ln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8" name="Line 94"/>
          <p:cNvSpPr>
            <a:spLocks noChangeShapeType="1"/>
          </p:cNvSpPr>
          <p:nvPr/>
        </p:nvSpPr>
        <p:spPr bwMode="auto">
          <a:xfrm rot="-5400000" flipH="1" flipV="1">
            <a:off x="3429000" y="6553200"/>
            <a:ext cx="0" cy="45720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 type="triangle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9" name="Line 95"/>
          <p:cNvSpPr>
            <a:spLocks noChangeShapeType="1"/>
          </p:cNvSpPr>
          <p:nvPr/>
        </p:nvSpPr>
        <p:spPr bwMode="auto">
          <a:xfrm rot="-5400000" flipH="1" flipV="1">
            <a:off x="3429000" y="7086600"/>
            <a:ext cx="0" cy="45720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 type="triangle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0" name="AutoShape 79"/>
          <p:cNvSpPr>
            <a:spLocks noChangeArrowheads="1"/>
          </p:cNvSpPr>
          <p:nvPr/>
        </p:nvSpPr>
        <p:spPr bwMode="auto">
          <a:xfrm>
            <a:off x="3581400" y="7772400"/>
            <a:ext cx="609600" cy="457200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/>
              <a:t>Mem.</a:t>
            </a:r>
          </a:p>
          <a:p>
            <a:r>
              <a:rPr lang="en-US" sz="1200"/>
              <a:t>addr</a:t>
            </a:r>
          </a:p>
        </p:txBody>
      </p:sp>
      <p:sp>
        <p:nvSpPr>
          <p:cNvPr id="2061" name="Text Box 153"/>
          <p:cNvSpPr txBox="1">
            <a:spLocks noChangeArrowheads="1"/>
          </p:cNvSpPr>
          <p:nvPr/>
        </p:nvSpPr>
        <p:spPr bwMode="auto">
          <a:xfrm>
            <a:off x="3200400" y="6553200"/>
            <a:ext cx="6096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sz="1000"/>
              <a:t>read</a:t>
            </a:r>
          </a:p>
        </p:txBody>
      </p:sp>
      <p:sp>
        <p:nvSpPr>
          <p:cNvPr id="2062" name="Text Box 154"/>
          <p:cNvSpPr txBox="1">
            <a:spLocks noChangeArrowheads="1"/>
          </p:cNvSpPr>
          <p:nvPr/>
        </p:nvSpPr>
        <p:spPr bwMode="auto">
          <a:xfrm>
            <a:off x="3200400" y="7299325"/>
            <a:ext cx="5334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sz="1000"/>
              <a:t>write</a:t>
            </a:r>
          </a:p>
        </p:txBody>
      </p:sp>
      <p:sp>
        <p:nvSpPr>
          <p:cNvPr id="2063" name="Text Box 179"/>
          <p:cNvSpPr txBox="1">
            <a:spLocks noChangeArrowheads="1"/>
          </p:cNvSpPr>
          <p:nvPr/>
        </p:nvSpPr>
        <p:spPr bwMode="auto">
          <a:xfrm>
            <a:off x="4191000" y="6384925"/>
            <a:ext cx="7620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sz="1000"/>
              <a:t>data out</a:t>
            </a:r>
          </a:p>
        </p:txBody>
      </p:sp>
      <p:grpSp>
        <p:nvGrpSpPr>
          <p:cNvPr id="2064" name="Group 210"/>
          <p:cNvGrpSpPr>
            <a:grpSpLocks/>
          </p:cNvGrpSpPr>
          <p:nvPr/>
        </p:nvGrpSpPr>
        <p:grpSpPr bwMode="auto">
          <a:xfrm>
            <a:off x="4419600" y="8534400"/>
            <a:ext cx="152400" cy="152400"/>
            <a:chOff x="240" y="4176"/>
            <a:chExt cx="192" cy="192"/>
          </a:xfrm>
        </p:grpSpPr>
        <p:sp>
          <p:nvSpPr>
            <p:cNvPr id="2102" name="Oval 211"/>
            <p:cNvSpPr>
              <a:spLocks noChangeArrowheads="1"/>
            </p:cNvSpPr>
            <p:nvPr/>
          </p:nvSpPr>
          <p:spPr bwMode="auto">
            <a:xfrm>
              <a:off x="288" y="4224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03" name="Rectangle 212"/>
            <p:cNvSpPr>
              <a:spLocks noChangeArrowheads="1"/>
            </p:cNvSpPr>
            <p:nvPr/>
          </p:nvSpPr>
          <p:spPr bwMode="auto">
            <a:xfrm>
              <a:off x="240" y="4176"/>
              <a:ext cx="19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065" name="AutoShape 239"/>
          <p:cNvSpPr>
            <a:spLocks noChangeArrowheads="1"/>
          </p:cNvSpPr>
          <p:nvPr/>
        </p:nvSpPr>
        <p:spPr bwMode="auto">
          <a:xfrm>
            <a:off x="4267200" y="7772400"/>
            <a:ext cx="609600" cy="457200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/>
              <a:t>Mem.</a:t>
            </a:r>
          </a:p>
          <a:p>
            <a:r>
              <a:rPr lang="en-US" sz="1200"/>
              <a:t>data</a:t>
            </a:r>
          </a:p>
        </p:txBody>
      </p:sp>
      <p:sp>
        <p:nvSpPr>
          <p:cNvPr id="2066" name="Oval 246"/>
          <p:cNvSpPr>
            <a:spLocks noChangeArrowheads="1"/>
          </p:cNvSpPr>
          <p:nvPr/>
        </p:nvSpPr>
        <p:spPr bwMode="auto">
          <a:xfrm>
            <a:off x="3581400" y="8686800"/>
            <a:ext cx="457200" cy="3810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1430" tIns="45715" rIns="91430" bIns="45715" anchor="ctr"/>
          <a:lstStyle/>
          <a:p>
            <a:r>
              <a:rPr lang="en-US" sz="1200"/>
              <a:t>valE</a:t>
            </a:r>
          </a:p>
        </p:txBody>
      </p:sp>
      <p:sp>
        <p:nvSpPr>
          <p:cNvPr id="2067" name="Oval 250"/>
          <p:cNvSpPr>
            <a:spLocks noChangeArrowheads="1"/>
          </p:cNvSpPr>
          <p:nvPr/>
        </p:nvSpPr>
        <p:spPr bwMode="auto">
          <a:xfrm>
            <a:off x="3962400" y="5943600"/>
            <a:ext cx="457200" cy="3810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1430" tIns="45715" rIns="91430" bIns="45715" anchor="ctr"/>
          <a:lstStyle/>
          <a:p>
            <a:r>
              <a:rPr lang="en-US" sz="1200"/>
              <a:t>valM</a:t>
            </a:r>
          </a:p>
        </p:txBody>
      </p:sp>
      <p:sp>
        <p:nvSpPr>
          <p:cNvPr id="2068" name="Oval 294"/>
          <p:cNvSpPr>
            <a:spLocks noChangeArrowheads="1"/>
          </p:cNvSpPr>
          <p:nvPr/>
        </p:nvSpPr>
        <p:spPr bwMode="auto">
          <a:xfrm>
            <a:off x="4191000" y="8686800"/>
            <a:ext cx="457200" cy="3810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1430" tIns="45715" rIns="91430" bIns="45715" anchor="ctr"/>
          <a:lstStyle/>
          <a:p>
            <a:r>
              <a:rPr lang="en-US" sz="1200"/>
              <a:t>valA</a:t>
            </a:r>
          </a:p>
        </p:txBody>
      </p:sp>
      <p:sp>
        <p:nvSpPr>
          <p:cNvPr id="2069" name="Oval 295"/>
          <p:cNvSpPr>
            <a:spLocks noChangeArrowheads="1"/>
          </p:cNvSpPr>
          <p:nvPr/>
        </p:nvSpPr>
        <p:spPr bwMode="auto">
          <a:xfrm>
            <a:off x="4572000" y="8686800"/>
            <a:ext cx="457200" cy="3810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1430" tIns="45715" rIns="91430" bIns="45715" anchor="ctr"/>
          <a:lstStyle/>
          <a:p>
            <a:r>
              <a:rPr lang="en-US" sz="1200"/>
              <a:t>valP</a:t>
            </a:r>
          </a:p>
        </p:txBody>
      </p:sp>
      <p:sp>
        <p:nvSpPr>
          <p:cNvPr id="2070" name="Line 296"/>
          <p:cNvSpPr>
            <a:spLocks noChangeShapeType="1"/>
          </p:cNvSpPr>
          <p:nvPr/>
        </p:nvSpPr>
        <p:spPr bwMode="auto">
          <a:xfrm flipH="1" flipV="1">
            <a:off x="4572000" y="74676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1" name="AutoShape 297"/>
          <p:cNvSpPr>
            <a:spLocks noChangeArrowheads="1"/>
          </p:cNvSpPr>
          <p:nvPr/>
        </p:nvSpPr>
        <p:spPr bwMode="auto">
          <a:xfrm>
            <a:off x="2514600" y="7086600"/>
            <a:ext cx="685800" cy="457200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/>
              <a:t>Mem.</a:t>
            </a:r>
          </a:p>
          <a:p>
            <a:r>
              <a:rPr lang="en-US" sz="1200"/>
              <a:t>write</a:t>
            </a:r>
          </a:p>
        </p:txBody>
      </p:sp>
      <p:sp>
        <p:nvSpPr>
          <p:cNvPr id="2072" name="Text Box 298"/>
          <p:cNvSpPr txBox="1">
            <a:spLocks noChangeArrowheads="1"/>
          </p:cNvSpPr>
          <p:nvPr/>
        </p:nvSpPr>
        <p:spPr bwMode="auto">
          <a:xfrm>
            <a:off x="4572000" y="7467600"/>
            <a:ext cx="7620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sz="1000"/>
              <a:t>data in</a:t>
            </a:r>
          </a:p>
        </p:txBody>
      </p:sp>
      <p:sp>
        <p:nvSpPr>
          <p:cNvPr id="2073" name="Oval 299"/>
          <p:cNvSpPr>
            <a:spLocks noChangeArrowheads="1"/>
          </p:cNvSpPr>
          <p:nvPr/>
        </p:nvSpPr>
        <p:spPr bwMode="auto">
          <a:xfrm>
            <a:off x="1981200" y="8686800"/>
            <a:ext cx="457200" cy="3810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1430" tIns="45715" rIns="91430" bIns="45715" anchor="ctr"/>
          <a:lstStyle/>
          <a:p>
            <a:r>
              <a:rPr lang="en-US" sz="1200"/>
              <a:t>icode</a:t>
            </a:r>
          </a:p>
        </p:txBody>
      </p:sp>
      <p:sp>
        <p:nvSpPr>
          <p:cNvPr id="2074" name="Freeform 301"/>
          <p:cNvSpPr>
            <a:spLocks/>
          </p:cNvSpPr>
          <p:nvPr/>
        </p:nvSpPr>
        <p:spPr bwMode="auto">
          <a:xfrm>
            <a:off x="2209800" y="6781800"/>
            <a:ext cx="304800" cy="1981200"/>
          </a:xfrm>
          <a:custGeom>
            <a:avLst/>
            <a:gdLst>
              <a:gd name="T0" fmla="*/ 0 w 192"/>
              <a:gd name="T1" fmla="*/ 2147483647 h 1248"/>
              <a:gd name="T2" fmla="*/ 0 w 192"/>
              <a:gd name="T3" fmla="*/ 0 h 1248"/>
              <a:gd name="T4" fmla="*/ 2147483647 w 192"/>
              <a:gd name="T5" fmla="*/ 0 h 1248"/>
              <a:gd name="T6" fmla="*/ 0 60000 65536"/>
              <a:gd name="T7" fmla="*/ 0 60000 65536"/>
              <a:gd name="T8" fmla="*/ 0 60000 65536"/>
              <a:gd name="T9" fmla="*/ 0 w 192"/>
              <a:gd name="T10" fmla="*/ 0 h 1248"/>
              <a:gd name="T11" fmla="*/ 192 w 192"/>
              <a:gd name="T12" fmla="*/ 1248 h 12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1248">
                <a:moveTo>
                  <a:pt x="0" y="1248"/>
                </a:moveTo>
                <a:lnTo>
                  <a:pt x="0" y="0"/>
                </a:lnTo>
                <a:lnTo>
                  <a:pt x="192" y="0"/>
                </a:lnTo>
              </a:path>
            </a:pathLst>
          </a:cu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5" name="Line 302"/>
          <p:cNvSpPr>
            <a:spLocks noChangeShapeType="1"/>
          </p:cNvSpPr>
          <p:nvPr/>
        </p:nvSpPr>
        <p:spPr bwMode="auto">
          <a:xfrm>
            <a:off x="2209800" y="7315200"/>
            <a:ext cx="30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6" name="Line 303"/>
          <p:cNvSpPr>
            <a:spLocks noChangeShapeType="1"/>
          </p:cNvSpPr>
          <p:nvPr/>
        </p:nvSpPr>
        <p:spPr bwMode="auto">
          <a:xfrm rot="-5400000">
            <a:off x="3543300" y="8343900"/>
            <a:ext cx="22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7" name="Line 304"/>
          <p:cNvSpPr>
            <a:spLocks noChangeShapeType="1"/>
          </p:cNvSpPr>
          <p:nvPr/>
        </p:nvSpPr>
        <p:spPr bwMode="auto">
          <a:xfrm flipV="1">
            <a:off x="4724400" y="8229600"/>
            <a:ext cx="0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078" name="Group 305"/>
          <p:cNvGrpSpPr>
            <a:grpSpLocks/>
          </p:cNvGrpSpPr>
          <p:nvPr/>
        </p:nvGrpSpPr>
        <p:grpSpPr bwMode="auto">
          <a:xfrm>
            <a:off x="3581400" y="8382000"/>
            <a:ext cx="152400" cy="152400"/>
            <a:chOff x="240" y="4176"/>
            <a:chExt cx="192" cy="192"/>
          </a:xfrm>
        </p:grpSpPr>
        <p:sp>
          <p:nvSpPr>
            <p:cNvPr id="2100" name="Oval 306"/>
            <p:cNvSpPr>
              <a:spLocks noChangeArrowheads="1"/>
            </p:cNvSpPr>
            <p:nvPr/>
          </p:nvSpPr>
          <p:spPr bwMode="auto">
            <a:xfrm>
              <a:off x="288" y="4224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01" name="Rectangle 307"/>
            <p:cNvSpPr>
              <a:spLocks noChangeArrowheads="1"/>
            </p:cNvSpPr>
            <p:nvPr/>
          </p:nvSpPr>
          <p:spPr bwMode="auto">
            <a:xfrm>
              <a:off x="240" y="4176"/>
              <a:ext cx="19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079" name="Group 308"/>
          <p:cNvGrpSpPr>
            <a:grpSpLocks/>
          </p:cNvGrpSpPr>
          <p:nvPr/>
        </p:nvGrpSpPr>
        <p:grpSpPr bwMode="auto">
          <a:xfrm>
            <a:off x="2133600" y="7239000"/>
            <a:ext cx="152400" cy="152400"/>
            <a:chOff x="240" y="4176"/>
            <a:chExt cx="192" cy="192"/>
          </a:xfrm>
        </p:grpSpPr>
        <p:sp>
          <p:nvSpPr>
            <p:cNvPr id="2098" name="Oval 309"/>
            <p:cNvSpPr>
              <a:spLocks noChangeArrowheads="1"/>
            </p:cNvSpPr>
            <p:nvPr/>
          </p:nvSpPr>
          <p:spPr bwMode="auto">
            <a:xfrm>
              <a:off x="288" y="4224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99" name="Rectangle 310"/>
            <p:cNvSpPr>
              <a:spLocks noChangeArrowheads="1"/>
            </p:cNvSpPr>
            <p:nvPr/>
          </p:nvSpPr>
          <p:spPr bwMode="auto">
            <a:xfrm>
              <a:off x="240" y="4176"/>
              <a:ext cx="19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080" name="Group 311"/>
          <p:cNvGrpSpPr>
            <a:grpSpLocks/>
          </p:cNvGrpSpPr>
          <p:nvPr/>
        </p:nvGrpSpPr>
        <p:grpSpPr bwMode="auto">
          <a:xfrm>
            <a:off x="2133600" y="8382000"/>
            <a:ext cx="152400" cy="152400"/>
            <a:chOff x="240" y="4176"/>
            <a:chExt cx="192" cy="192"/>
          </a:xfrm>
        </p:grpSpPr>
        <p:sp>
          <p:nvSpPr>
            <p:cNvPr id="2096" name="Oval 312"/>
            <p:cNvSpPr>
              <a:spLocks noChangeArrowheads="1"/>
            </p:cNvSpPr>
            <p:nvPr/>
          </p:nvSpPr>
          <p:spPr bwMode="auto">
            <a:xfrm>
              <a:off x="288" y="4224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97" name="Rectangle 313"/>
            <p:cNvSpPr>
              <a:spLocks noChangeArrowheads="1"/>
            </p:cNvSpPr>
            <p:nvPr/>
          </p:nvSpPr>
          <p:spPr bwMode="auto">
            <a:xfrm>
              <a:off x="240" y="4176"/>
              <a:ext cx="19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081" name="Oval 71"/>
          <p:cNvSpPr>
            <a:spLocks noChangeArrowheads="1"/>
          </p:cNvSpPr>
          <p:nvPr/>
        </p:nvSpPr>
        <p:spPr bwMode="auto">
          <a:xfrm>
            <a:off x="1905000" y="5486400"/>
            <a:ext cx="457200" cy="3810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/>
              <a:t>Stat</a:t>
            </a:r>
          </a:p>
        </p:txBody>
      </p:sp>
      <p:cxnSp>
        <p:nvCxnSpPr>
          <p:cNvPr id="2082" name="Straight Connector 119"/>
          <p:cNvCxnSpPr>
            <a:cxnSpLocks noChangeShapeType="1"/>
          </p:cNvCxnSpPr>
          <p:nvPr/>
        </p:nvCxnSpPr>
        <p:spPr bwMode="auto">
          <a:xfrm>
            <a:off x="2362200" y="6477000"/>
            <a:ext cx="1447800" cy="1588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83" name="Straight Connector 125"/>
          <p:cNvCxnSpPr>
            <a:cxnSpLocks noChangeShapeType="1"/>
          </p:cNvCxnSpPr>
          <p:nvPr/>
        </p:nvCxnSpPr>
        <p:spPr bwMode="auto">
          <a:xfrm rot="5400000">
            <a:off x="3732213" y="6553200"/>
            <a:ext cx="153988" cy="1587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84" name="Text Box 153"/>
          <p:cNvSpPr txBox="1">
            <a:spLocks noChangeArrowheads="1"/>
          </p:cNvSpPr>
          <p:nvPr/>
        </p:nvSpPr>
        <p:spPr bwMode="auto">
          <a:xfrm>
            <a:off x="2438400" y="6248400"/>
            <a:ext cx="12192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en-US" sz="1000"/>
              <a:t>dmem_error</a:t>
            </a:r>
          </a:p>
        </p:txBody>
      </p:sp>
      <p:cxnSp>
        <p:nvCxnSpPr>
          <p:cNvPr id="2085" name="Straight Connector 120"/>
          <p:cNvCxnSpPr>
            <a:cxnSpLocks noChangeShapeType="1"/>
          </p:cNvCxnSpPr>
          <p:nvPr/>
        </p:nvCxnSpPr>
        <p:spPr bwMode="auto">
          <a:xfrm rot="5400000">
            <a:off x="1754188" y="6627812"/>
            <a:ext cx="609600" cy="3175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 type="triangl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86" name="Straight Connector 120"/>
          <p:cNvCxnSpPr>
            <a:cxnSpLocks noChangeShapeType="1"/>
          </p:cNvCxnSpPr>
          <p:nvPr/>
        </p:nvCxnSpPr>
        <p:spPr bwMode="auto">
          <a:xfrm rot="5400000">
            <a:off x="2297906" y="6390482"/>
            <a:ext cx="130175" cy="1588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 type="triangl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87" name="Straight Connector 119"/>
          <p:cNvCxnSpPr>
            <a:cxnSpLocks noChangeShapeType="1"/>
          </p:cNvCxnSpPr>
          <p:nvPr/>
        </p:nvCxnSpPr>
        <p:spPr bwMode="auto">
          <a:xfrm rot="5400000">
            <a:off x="1754188" y="6475412"/>
            <a:ext cx="304800" cy="3175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 type="triangl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88" name="Text Box 153"/>
          <p:cNvSpPr txBox="1">
            <a:spLocks noChangeArrowheads="1"/>
          </p:cNvSpPr>
          <p:nvPr/>
        </p:nvSpPr>
        <p:spPr bwMode="auto">
          <a:xfrm>
            <a:off x="1295400" y="6629400"/>
            <a:ext cx="7620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en-US" sz="1000"/>
              <a:t>instr_valid</a:t>
            </a:r>
          </a:p>
        </p:txBody>
      </p:sp>
      <p:sp>
        <p:nvSpPr>
          <p:cNvPr id="2089" name="Text Box 153"/>
          <p:cNvSpPr txBox="1">
            <a:spLocks noChangeArrowheads="1"/>
          </p:cNvSpPr>
          <p:nvPr/>
        </p:nvSpPr>
        <p:spPr bwMode="auto">
          <a:xfrm>
            <a:off x="1371600" y="6934200"/>
            <a:ext cx="8382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en-US" sz="1000"/>
              <a:t>imem_error</a:t>
            </a:r>
          </a:p>
        </p:txBody>
      </p:sp>
      <p:sp>
        <p:nvSpPr>
          <p:cNvPr id="2090" name="Line 302"/>
          <p:cNvSpPr>
            <a:spLocks noChangeShapeType="1"/>
          </p:cNvSpPr>
          <p:nvPr/>
        </p:nvSpPr>
        <p:spPr bwMode="auto">
          <a:xfrm flipV="1">
            <a:off x="2209800" y="63246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091" name="Group 308"/>
          <p:cNvGrpSpPr>
            <a:grpSpLocks/>
          </p:cNvGrpSpPr>
          <p:nvPr/>
        </p:nvGrpSpPr>
        <p:grpSpPr bwMode="auto">
          <a:xfrm>
            <a:off x="2133600" y="6705600"/>
            <a:ext cx="152400" cy="152400"/>
            <a:chOff x="240" y="4176"/>
            <a:chExt cx="192" cy="192"/>
          </a:xfrm>
        </p:grpSpPr>
        <p:sp>
          <p:nvSpPr>
            <p:cNvPr id="2094" name="Oval 309"/>
            <p:cNvSpPr>
              <a:spLocks noChangeArrowheads="1"/>
            </p:cNvSpPr>
            <p:nvPr/>
          </p:nvSpPr>
          <p:spPr bwMode="auto">
            <a:xfrm>
              <a:off x="288" y="4224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95" name="Rectangle 310"/>
            <p:cNvSpPr>
              <a:spLocks noChangeArrowheads="1"/>
            </p:cNvSpPr>
            <p:nvPr/>
          </p:nvSpPr>
          <p:spPr bwMode="auto">
            <a:xfrm>
              <a:off x="240" y="4176"/>
              <a:ext cx="19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092" name="AutoShape 44"/>
          <p:cNvSpPr>
            <a:spLocks noChangeArrowheads="1"/>
          </p:cNvSpPr>
          <p:nvPr/>
        </p:nvSpPr>
        <p:spPr bwMode="auto">
          <a:xfrm>
            <a:off x="1828800" y="6019800"/>
            <a:ext cx="609600" cy="304800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 dirty="0"/>
              <a:t>S</a:t>
            </a:r>
            <a:r>
              <a:rPr lang="en-US" sz="1200" dirty="0" smtClean="0"/>
              <a:t>tat</a:t>
            </a:r>
            <a:endParaRPr lang="en-US" sz="1200" dirty="0"/>
          </a:p>
        </p:txBody>
      </p:sp>
      <p:sp>
        <p:nvSpPr>
          <p:cNvPr id="2093" name="Line 303"/>
          <p:cNvSpPr>
            <a:spLocks noChangeShapeType="1"/>
          </p:cNvSpPr>
          <p:nvPr/>
        </p:nvSpPr>
        <p:spPr bwMode="auto">
          <a:xfrm rot="-5400000">
            <a:off x="2057400" y="5943600"/>
            <a:ext cx="15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solidFill>
            <a:schemeClr val="tx1"/>
          </a:solidFill>
          <a:prstDash val="solid"/>
          <a:round/>
          <a:headEnd type="none" w="sm" len="sm"/>
          <a:tailEnd type="triangl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solidFill>
            <a:schemeClr val="tx1"/>
          </a:solidFill>
          <a:prstDash val="solid"/>
          <a:round/>
          <a:headEnd type="none" w="sm" len="sm"/>
          <a:tailEnd type="triangl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2246</TotalTime>
  <Words>30</Words>
  <Application>Microsoft Macintosh PowerPoint</Application>
  <PresentationFormat>Custom</PresentationFormat>
  <Paragraphs>24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Design</vt:lpstr>
      <vt:lpstr>PowerPoint Presentation</vt:lpstr>
    </vt:vector>
  </TitlesOfParts>
  <Manager/>
  <Company>Carnegie Mellon University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Randal E. Bryant</dc:creator>
  <cp:keywords/>
  <dc:description/>
  <cp:lastModifiedBy>Randy Bryant</cp:lastModifiedBy>
  <cp:revision>40</cp:revision>
  <dcterms:created xsi:type="dcterms:W3CDTF">2001-12-20T15:11:49Z</dcterms:created>
  <dcterms:modified xsi:type="dcterms:W3CDTF">2014-11-14T23:32:24Z</dcterms:modified>
  <cp:category/>
</cp:coreProperties>
</file>