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182880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08080"/>
    <a:srgbClr val="66CCFF"/>
    <a:srgbClr val="99FFCC"/>
    <a:srgbClr val="66FFFF"/>
    <a:srgbClr val="66FFCC"/>
    <a:srgbClr val="4D4D4D"/>
    <a:srgbClr val="777777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32787"/>
    <p:restoredTop sz="90929"/>
  </p:normalViewPr>
  <p:slideViewPr>
    <p:cSldViewPr>
      <p:cViewPr>
        <p:scale>
          <a:sx n="100" d="100"/>
          <a:sy n="100" d="100"/>
        </p:scale>
        <p:origin x="-440" y="240"/>
      </p:cViewPr>
      <p:guideLst>
        <p:guide orient="horz" pos="5424"/>
        <p:guide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BDC33BC-87FA-7E41-8986-9075E529AA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311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681663"/>
            <a:ext cx="7772400" cy="3919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363200"/>
            <a:ext cx="6400800" cy="4673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6FA21E-07A1-824E-AA0C-2662CF6369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069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16953E-D282-024A-B3D2-A28D21C913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826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625600"/>
            <a:ext cx="1943100" cy="14630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625600"/>
            <a:ext cx="5676900" cy="14630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8F49A0-780A-A04C-9C08-F2716E9681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688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8E8798-B251-3442-A5BD-23C587CF83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418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1752263"/>
            <a:ext cx="7772400" cy="36322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7751763"/>
            <a:ext cx="7772400" cy="40005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6BEB37-4187-0946-8ECA-AC8C152DCC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599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5283200"/>
            <a:ext cx="3810000" cy="1097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283200"/>
            <a:ext cx="3810000" cy="1097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7A4100-EDDD-FD43-9592-593D78E19D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516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3048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094163"/>
            <a:ext cx="4040188" cy="1704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5799138"/>
            <a:ext cx="4040188" cy="10537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4094163"/>
            <a:ext cx="4041775" cy="1704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5799138"/>
            <a:ext cx="4041775" cy="10537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E195AB-6AF9-E14F-9A12-0B43916408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837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C8063F-B044-8042-8DE9-18F3433353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370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8981BA-F496-4C41-A942-5C893A9938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96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28663"/>
            <a:ext cx="3008313" cy="3098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28663"/>
            <a:ext cx="5111750" cy="156083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827463"/>
            <a:ext cx="3008313" cy="12509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6AE0FC-ED0F-1542-97E3-3E76CF8A33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817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2801600"/>
            <a:ext cx="5486400" cy="1511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633538"/>
            <a:ext cx="5486400" cy="10972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14312900"/>
            <a:ext cx="5486400" cy="2146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6BC4B7-67DD-0246-BDBF-927C742CBA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619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625600"/>
            <a:ext cx="77724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5283200"/>
            <a:ext cx="7772400" cy="1097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166624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mtClean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16662400"/>
            <a:ext cx="2895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166624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charset="0"/>
              </a:defRPr>
            </a:lvl1pPr>
          </a:lstStyle>
          <a:p>
            <a:fld id="{D687DB89-6ACC-E54E-B291-09F98B937B3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" name="Text Box 425"/>
          <p:cNvSpPr txBox="1">
            <a:spLocks noChangeArrowheads="1"/>
          </p:cNvSpPr>
          <p:nvPr/>
        </p:nvSpPr>
        <p:spPr bwMode="auto">
          <a:xfrm>
            <a:off x="457200" y="3911600"/>
            <a:ext cx="20335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Wingdings 2" charset="0"/>
              </a:rPr>
              <a:t>j</a:t>
            </a:r>
            <a:r>
              <a:rPr lang="en-US" sz="1800"/>
              <a:t> </a:t>
            </a:r>
            <a:r>
              <a:rPr lang="en-US"/>
              <a:t>Beginning of cycle 3</a:t>
            </a:r>
          </a:p>
        </p:txBody>
      </p:sp>
      <p:sp>
        <p:nvSpPr>
          <p:cNvPr id="2089" name="Text Box 426"/>
          <p:cNvSpPr txBox="1">
            <a:spLocks noChangeArrowheads="1"/>
          </p:cNvSpPr>
          <p:nvPr/>
        </p:nvSpPr>
        <p:spPr bwMode="auto">
          <a:xfrm>
            <a:off x="4687888" y="3911600"/>
            <a:ext cx="15605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Wingdings 2" charset="0"/>
              </a:rPr>
              <a:t>k</a:t>
            </a:r>
            <a:r>
              <a:rPr lang="en-US" sz="1800"/>
              <a:t> </a:t>
            </a:r>
            <a:r>
              <a:rPr lang="en-US"/>
              <a:t>End of cycle 3</a:t>
            </a:r>
          </a:p>
        </p:txBody>
      </p:sp>
      <p:sp>
        <p:nvSpPr>
          <p:cNvPr id="2090" name="Text Box 427"/>
          <p:cNvSpPr txBox="1">
            <a:spLocks noChangeArrowheads="1"/>
          </p:cNvSpPr>
          <p:nvPr/>
        </p:nvSpPr>
        <p:spPr bwMode="auto">
          <a:xfrm>
            <a:off x="457200" y="8331200"/>
            <a:ext cx="20335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Wingdings 2" charset="0"/>
              </a:rPr>
              <a:t>l</a:t>
            </a:r>
            <a:r>
              <a:rPr lang="en-US" sz="1800"/>
              <a:t> </a:t>
            </a:r>
            <a:r>
              <a:rPr lang="en-US"/>
              <a:t>Beginning of cycle 4</a:t>
            </a:r>
          </a:p>
        </p:txBody>
      </p:sp>
      <p:sp>
        <p:nvSpPr>
          <p:cNvPr id="2111" name="Text Box 428"/>
          <p:cNvSpPr txBox="1">
            <a:spLocks noChangeArrowheads="1"/>
          </p:cNvSpPr>
          <p:nvPr/>
        </p:nvSpPr>
        <p:spPr bwMode="auto">
          <a:xfrm>
            <a:off x="4687888" y="8331200"/>
            <a:ext cx="15605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Wingdings 2" charset="0"/>
              </a:rPr>
              <a:t>m</a:t>
            </a:r>
            <a:r>
              <a:rPr lang="en-US" sz="1800"/>
              <a:t> </a:t>
            </a:r>
            <a:r>
              <a:rPr lang="en-US"/>
              <a:t>End of cycle 4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800600" y="4343400"/>
            <a:ext cx="4036366" cy="3733800"/>
            <a:chOff x="4800600" y="4343400"/>
            <a:chExt cx="4036366" cy="3733800"/>
          </a:xfrm>
        </p:grpSpPr>
        <p:sp>
          <p:nvSpPr>
            <p:cNvPr id="2420" name="AutoShape 372"/>
            <p:cNvSpPr>
              <a:spLocks noChangeArrowheads="1"/>
            </p:cNvSpPr>
            <p:nvPr/>
          </p:nvSpPr>
          <p:spPr bwMode="auto">
            <a:xfrm>
              <a:off x="4800600" y="43434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rgbClr val="99FFCC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</a:t>
              </a:r>
              <a:r>
                <a:rPr lang="en-US" dirty="0" smtClean="0">
                  <a:latin typeface="Helvetica" pitchFamily="34" charset="0"/>
                  <a:ea typeface="+mn-ea"/>
                </a:rPr>
                <a:t>ogic</a:t>
              </a:r>
              <a:endParaRPr lang="en-US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2421" name="AutoShape 373"/>
            <p:cNvSpPr>
              <a:spLocks noChangeArrowheads="1"/>
            </p:cNvSpPr>
            <p:nvPr/>
          </p:nvSpPr>
          <p:spPr bwMode="auto">
            <a:xfrm>
              <a:off x="5105400" y="54102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2116" name="Rectangle 374"/>
            <p:cNvSpPr>
              <a:spLocks noChangeArrowheads="1"/>
            </p:cNvSpPr>
            <p:nvPr/>
          </p:nvSpPr>
          <p:spPr bwMode="auto">
            <a:xfrm rot="5400000" flipV="1">
              <a:off x="7847013" y="63230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7" name="AutoShape 375"/>
            <p:cNvSpPr>
              <a:spLocks noChangeArrowheads="1"/>
            </p:cNvSpPr>
            <p:nvPr/>
          </p:nvSpPr>
          <p:spPr bwMode="auto">
            <a:xfrm>
              <a:off x="6400800" y="6781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99FFCC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8" name="AutoShape 376"/>
            <p:cNvSpPr>
              <a:spLocks noChangeArrowheads="1"/>
            </p:cNvSpPr>
            <p:nvPr/>
          </p:nvSpPr>
          <p:spPr bwMode="auto">
            <a:xfrm flipH="1">
              <a:off x="6400800" y="6400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99FFCC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" name="AutoShape 377"/>
            <p:cNvSpPr>
              <a:spLocks noChangeArrowheads="1"/>
            </p:cNvSpPr>
            <p:nvPr/>
          </p:nvSpPr>
          <p:spPr bwMode="auto">
            <a:xfrm>
              <a:off x="6400800" y="5334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99FFCC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" name="AutoShape 378"/>
            <p:cNvSpPr>
              <a:spLocks noChangeArrowheads="1"/>
            </p:cNvSpPr>
            <p:nvPr/>
          </p:nvSpPr>
          <p:spPr bwMode="auto">
            <a:xfrm flipH="1">
              <a:off x="6400800" y="4953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99FFCC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1" name="AutoShape 379"/>
            <p:cNvSpPr>
              <a:spLocks noChangeArrowheads="1"/>
            </p:cNvSpPr>
            <p:nvPr/>
          </p:nvSpPr>
          <p:spPr bwMode="auto">
            <a:xfrm rot="5400000" flipH="1">
              <a:off x="5410200" y="6096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99FFCC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2" name="AutoShape 380"/>
            <p:cNvSpPr>
              <a:spLocks noChangeArrowheads="1"/>
            </p:cNvSpPr>
            <p:nvPr/>
          </p:nvSpPr>
          <p:spPr bwMode="auto">
            <a:xfrm rot="5400000" flipH="1">
              <a:off x="5410200" y="54102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99FFCC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3" name="AutoShape 381"/>
            <p:cNvSpPr>
              <a:spLocks noChangeArrowheads="1"/>
            </p:cNvSpPr>
            <p:nvPr/>
          </p:nvSpPr>
          <p:spPr bwMode="auto">
            <a:xfrm rot="5400000" flipH="1">
              <a:off x="5486400" y="739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99FFCC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4" name="Freeform 382"/>
            <p:cNvSpPr>
              <a:spLocks/>
            </p:cNvSpPr>
            <p:nvPr/>
          </p:nvSpPr>
          <p:spPr bwMode="auto">
            <a:xfrm>
              <a:off x="6019800" y="45720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99FFCC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31" name="Rectangle 383"/>
            <p:cNvSpPr>
              <a:spLocks noChangeArrowheads="1"/>
            </p:cNvSpPr>
            <p:nvPr/>
          </p:nvSpPr>
          <p:spPr bwMode="auto">
            <a:xfrm>
              <a:off x="6705600" y="4953000"/>
              <a:ext cx="1066800" cy="6858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2432" name="Rectangle 384"/>
            <p:cNvSpPr>
              <a:spLocks noChangeArrowheads="1"/>
            </p:cNvSpPr>
            <p:nvPr/>
          </p:nvSpPr>
          <p:spPr bwMode="auto">
            <a:xfrm>
              <a:off x="6705600" y="6416675"/>
              <a:ext cx="990600" cy="6858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 smtClean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 smtClean="0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 smtClean="0">
                  <a:latin typeface="Courier New" pitchFamily="49" charset="0"/>
                  <a:ea typeface="+mn-ea"/>
                </a:rPr>
                <a:t> </a:t>
              </a:r>
              <a:r>
                <a:rPr lang="en-US" sz="1000" dirty="0">
                  <a:latin typeface="Courier New" pitchFamily="49" charset="0"/>
                  <a:ea typeface="+mn-ea"/>
                </a:rPr>
                <a:t>= 0x100</a:t>
              </a:r>
            </a:p>
          </p:txBody>
        </p:sp>
        <p:sp>
          <p:nvSpPr>
            <p:cNvPr id="2433" name="Rectangle 385"/>
            <p:cNvSpPr>
              <a:spLocks noChangeArrowheads="1"/>
            </p:cNvSpPr>
            <p:nvPr/>
          </p:nvSpPr>
          <p:spPr bwMode="auto">
            <a:xfrm>
              <a:off x="5257800" y="7696200"/>
              <a:ext cx="762000" cy="3810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 smtClean="0">
                  <a:latin typeface="Courier New" pitchFamily="49" charset="0"/>
                  <a:ea typeface="+mn-ea"/>
                </a:rPr>
                <a:t>0x014</a:t>
              </a:r>
              <a:endParaRPr lang="en-US" sz="1200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2434" name="Rectangle 386"/>
            <p:cNvSpPr>
              <a:spLocks noChangeArrowheads="1"/>
            </p:cNvSpPr>
            <p:nvPr/>
          </p:nvSpPr>
          <p:spPr bwMode="auto">
            <a:xfrm>
              <a:off x="5257800" y="5715000"/>
              <a:ext cx="609600" cy="3810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100</a:t>
              </a: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2129" name="Text Box 387"/>
            <p:cNvSpPr txBox="1">
              <a:spLocks noChangeArrowheads="1"/>
            </p:cNvSpPr>
            <p:nvPr/>
          </p:nvSpPr>
          <p:spPr bwMode="auto">
            <a:xfrm>
              <a:off x="6398068" y="60198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sp>
          <p:nvSpPr>
            <p:cNvPr id="2130" name="Text Box 388"/>
            <p:cNvSpPr txBox="1">
              <a:spLocks noChangeArrowheads="1"/>
            </p:cNvSpPr>
            <p:nvPr/>
          </p:nvSpPr>
          <p:spPr bwMode="auto">
            <a:xfrm>
              <a:off x="7620000" y="60198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sp>
          <p:nvSpPr>
            <p:cNvPr id="2131" name="Rectangle 437"/>
            <p:cNvSpPr>
              <a:spLocks noChangeArrowheads="1"/>
            </p:cNvSpPr>
            <p:nvPr/>
          </p:nvSpPr>
          <p:spPr bwMode="auto">
            <a:xfrm>
              <a:off x="6018859" y="7497763"/>
              <a:ext cx="64640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Courier New" charset="0"/>
                </a:rPr>
                <a:t>0x016</a:t>
              </a:r>
              <a:endParaRPr lang="en-US" sz="1200" dirty="0">
                <a:latin typeface="Courier New" charset="0"/>
              </a:endParaRPr>
            </a:p>
          </p:txBody>
        </p:sp>
        <p:sp>
          <p:nvSpPr>
            <p:cNvPr id="2132" name="Rectangle 439"/>
            <p:cNvSpPr>
              <a:spLocks noChangeArrowheads="1"/>
            </p:cNvSpPr>
            <p:nvPr/>
          </p:nvSpPr>
          <p:spPr bwMode="auto">
            <a:xfrm>
              <a:off x="5668963" y="6096000"/>
              <a:ext cx="50323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Courier New" charset="0"/>
                </a:rPr>
                <a:t>000</a:t>
              </a:r>
            </a:p>
          </p:txBody>
        </p:sp>
        <p:sp>
          <p:nvSpPr>
            <p:cNvPr id="2133" name="Rectangle 442"/>
            <p:cNvSpPr>
              <a:spLocks noChangeArrowheads="1"/>
            </p:cNvSpPr>
            <p:nvPr/>
          </p:nvSpPr>
          <p:spPr bwMode="auto">
            <a:xfrm>
              <a:off x="8190560" y="6446838"/>
              <a:ext cx="64640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Courier New" charset="0"/>
                </a:rPr>
                <a:t>%</a:t>
              </a:r>
              <a:r>
                <a:rPr lang="en-US" sz="1200" dirty="0" err="1" smtClean="0">
                  <a:latin typeface="Courier New" charset="0"/>
                </a:rPr>
                <a:t>rbx</a:t>
              </a:r>
              <a:endParaRPr lang="en-US" sz="1200" dirty="0">
                <a:latin typeface="Courier New" charset="0"/>
              </a:endParaRPr>
            </a:p>
            <a:p>
              <a:r>
                <a:rPr lang="en-US" sz="1200" dirty="0">
                  <a:latin typeface="Courier New" charset="0"/>
                </a:rPr>
                <a:t>&lt;--</a:t>
              </a:r>
            </a:p>
            <a:p>
              <a:r>
                <a:rPr lang="en-US" sz="1200" dirty="0">
                  <a:latin typeface="Courier New" charset="0"/>
                </a:rPr>
                <a:t>0x300</a:t>
              </a:r>
            </a:p>
          </p:txBody>
        </p:sp>
        <p:grpSp>
          <p:nvGrpSpPr>
            <p:cNvPr id="2144" name="Group 452"/>
            <p:cNvGrpSpPr>
              <a:grpSpLocks/>
            </p:cNvGrpSpPr>
            <p:nvPr/>
          </p:nvGrpSpPr>
          <p:grpSpPr bwMode="auto">
            <a:xfrm>
              <a:off x="6400800" y="4724400"/>
              <a:ext cx="1704975" cy="244475"/>
              <a:chOff x="4032" y="2976"/>
              <a:chExt cx="1074" cy="154"/>
            </a:xfrm>
          </p:grpSpPr>
          <p:sp>
            <p:nvSpPr>
              <p:cNvPr id="2181" name="Text Box 45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2182" name="Text Box 45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  <p:grpSp>
        <p:nvGrpSpPr>
          <p:cNvPr id="2" name="Group 1"/>
          <p:cNvGrpSpPr/>
          <p:nvPr/>
        </p:nvGrpSpPr>
        <p:grpSpPr>
          <a:xfrm>
            <a:off x="609600" y="4343400"/>
            <a:ext cx="3429000" cy="3733800"/>
            <a:chOff x="609600" y="4343400"/>
            <a:chExt cx="3429000" cy="3733800"/>
          </a:xfrm>
        </p:grpSpPr>
        <p:sp>
          <p:nvSpPr>
            <p:cNvPr id="2344" name="AutoShape 296"/>
            <p:cNvSpPr>
              <a:spLocks noChangeArrowheads="1"/>
            </p:cNvSpPr>
            <p:nvPr/>
          </p:nvSpPr>
          <p:spPr bwMode="auto">
            <a:xfrm>
              <a:off x="609600" y="43434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</a:t>
              </a:r>
              <a:r>
                <a:rPr lang="en-US" dirty="0" smtClean="0">
                  <a:latin typeface="Helvetica" pitchFamily="34" charset="0"/>
                  <a:ea typeface="+mn-ea"/>
                </a:rPr>
                <a:t>ogic</a:t>
              </a:r>
              <a:endParaRPr lang="en-US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2345" name="AutoShape 297"/>
            <p:cNvSpPr>
              <a:spLocks noChangeArrowheads="1"/>
            </p:cNvSpPr>
            <p:nvPr/>
          </p:nvSpPr>
          <p:spPr bwMode="auto">
            <a:xfrm>
              <a:off x="914400" y="54102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2054" name="Rectangle 334"/>
            <p:cNvSpPr>
              <a:spLocks noChangeArrowheads="1"/>
            </p:cNvSpPr>
            <p:nvPr/>
          </p:nvSpPr>
          <p:spPr bwMode="auto">
            <a:xfrm rot="5400000" flipV="1">
              <a:off x="3656013" y="63230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" name="AutoShape 360"/>
            <p:cNvSpPr>
              <a:spLocks noChangeArrowheads="1"/>
            </p:cNvSpPr>
            <p:nvPr/>
          </p:nvSpPr>
          <p:spPr bwMode="auto">
            <a:xfrm>
              <a:off x="2209800" y="6781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6" name="AutoShape 361"/>
            <p:cNvSpPr>
              <a:spLocks noChangeArrowheads="1"/>
            </p:cNvSpPr>
            <p:nvPr/>
          </p:nvSpPr>
          <p:spPr bwMode="auto">
            <a:xfrm flipH="1">
              <a:off x="2209800" y="6400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7" name="AutoShape 362"/>
            <p:cNvSpPr>
              <a:spLocks noChangeArrowheads="1"/>
            </p:cNvSpPr>
            <p:nvPr/>
          </p:nvSpPr>
          <p:spPr bwMode="auto">
            <a:xfrm>
              <a:off x="2209800" y="5334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" name="AutoShape 363"/>
            <p:cNvSpPr>
              <a:spLocks noChangeArrowheads="1"/>
            </p:cNvSpPr>
            <p:nvPr/>
          </p:nvSpPr>
          <p:spPr bwMode="auto">
            <a:xfrm flipH="1">
              <a:off x="2209800" y="4953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9" name="AutoShape 364"/>
            <p:cNvSpPr>
              <a:spLocks noChangeArrowheads="1"/>
            </p:cNvSpPr>
            <p:nvPr/>
          </p:nvSpPr>
          <p:spPr bwMode="auto">
            <a:xfrm rot="5400000" flipH="1">
              <a:off x="1219200" y="6096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" name="AutoShape 365"/>
            <p:cNvSpPr>
              <a:spLocks noChangeArrowheads="1"/>
            </p:cNvSpPr>
            <p:nvPr/>
          </p:nvSpPr>
          <p:spPr bwMode="auto">
            <a:xfrm rot="5400000" flipH="1">
              <a:off x="1219200" y="54102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1" name="AutoShape 366"/>
            <p:cNvSpPr>
              <a:spLocks noChangeArrowheads="1"/>
            </p:cNvSpPr>
            <p:nvPr/>
          </p:nvSpPr>
          <p:spPr bwMode="auto">
            <a:xfrm rot="5400000" flipH="1">
              <a:off x="1295400" y="739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2" name="Freeform 367"/>
            <p:cNvSpPr>
              <a:spLocks/>
            </p:cNvSpPr>
            <p:nvPr/>
          </p:nvSpPr>
          <p:spPr bwMode="auto">
            <a:xfrm>
              <a:off x="1828800" y="45720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6" name="Rectangle 78"/>
            <p:cNvSpPr>
              <a:spLocks noChangeArrowheads="1"/>
            </p:cNvSpPr>
            <p:nvPr/>
          </p:nvSpPr>
          <p:spPr bwMode="auto">
            <a:xfrm>
              <a:off x="2514600" y="4953000"/>
              <a:ext cx="1066800" cy="6858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2071" name="Rectangle 23"/>
            <p:cNvSpPr>
              <a:spLocks noChangeArrowheads="1"/>
            </p:cNvSpPr>
            <p:nvPr/>
          </p:nvSpPr>
          <p:spPr bwMode="auto">
            <a:xfrm>
              <a:off x="2514600" y="6416675"/>
              <a:ext cx="990600" cy="6858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 smtClean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 smtClean="0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 smtClean="0">
                  <a:latin typeface="Courier New" pitchFamily="49" charset="0"/>
                  <a:ea typeface="+mn-ea"/>
                </a:rPr>
                <a:t> </a:t>
              </a:r>
              <a:r>
                <a:rPr lang="en-US" sz="1000" dirty="0">
                  <a:latin typeface="Courier New" pitchFamily="49" charset="0"/>
                  <a:ea typeface="+mn-ea"/>
                </a:rPr>
                <a:t>= 0x100</a:t>
              </a:r>
              <a:endParaRPr lang="en-US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2279" name="Rectangle 231"/>
            <p:cNvSpPr>
              <a:spLocks noChangeArrowheads="1"/>
            </p:cNvSpPr>
            <p:nvPr/>
          </p:nvSpPr>
          <p:spPr bwMode="auto">
            <a:xfrm>
              <a:off x="1066800" y="7696200"/>
              <a:ext cx="762000" cy="3810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 smtClean="0">
                  <a:latin typeface="Courier New" pitchFamily="49" charset="0"/>
                  <a:ea typeface="+mn-ea"/>
                </a:rPr>
                <a:t>0x014</a:t>
              </a:r>
              <a:endParaRPr lang="en-US" sz="1200" dirty="0">
                <a:latin typeface="Courier New" pitchFamily="49" charset="0"/>
                <a:ea typeface="+mn-ea"/>
              </a:endParaRPr>
            </a:p>
          </p:txBody>
        </p:sp>
        <p:sp>
          <p:nvSpPr>
            <p:cNvPr id="2342" name="Rectangle 294"/>
            <p:cNvSpPr>
              <a:spLocks noChangeArrowheads="1"/>
            </p:cNvSpPr>
            <p:nvPr/>
          </p:nvSpPr>
          <p:spPr bwMode="auto">
            <a:xfrm>
              <a:off x="1066800" y="5715000"/>
              <a:ext cx="609600" cy="3810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100</a:t>
              </a:r>
            </a:p>
          </p:txBody>
        </p:sp>
        <p:sp>
          <p:nvSpPr>
            <p:cNvPr id="2067" name="Text Box 368"/>
            <p:cNvSpPr txBox="1">
              <a:spLocks noChangeArrowheads="1"/>
            </p:cNvSpPr>
            <p:nvPr/>
          </p:nvSpPr>
          <p:spPr bwMode="auto">
            <a:xfrm>
              <a:off x="2207068" y="60198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sp>
          <p:nvSpPr>
            <p:cNvPr id="2068" name="Text Box 369"/>
            <p:cNvSpPr txBox="1">
              <a:spLocks noChangeArrowheads="1"/>
            </p:cNvSpPr>
            <p:nvPr/>
          </p:nvSpPr>
          <p:spPr bwMode="auto">
            <a:xfrm>
              <a:off x="3429000" y="60198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grpSp>
          <p:nvGrpSpPr>
            <p:cNvPr id="2145" name="Group 453"/>
            <p:cNvGrpSpPr>
              <a:grpSpLocks/>
            </p:cNvGrpSpPr>
            <p:nvPr/>
          </p:nvGrpSpPr>
          <p:grpSpPr bwMode="auto">
            <a:xfrm>
              <a:off x="2209800" y="4724400"/>
              <a:ext cx="1704975" cy="244475"/>
              <a:chOff x="4032" y="2976"/>
              <a:chExt cx="1074" cy="154"/>
            </a:xfrm>
          </p:grpSpPr>
          <p:sp>
            <p:nvSpPr>
              <p:cNvPr id="2179" name="Text Box 454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2180" name="Text Box 455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4800600" y="8763000"/>
            <a:ext cx="3429000" cy="3733800"/>
            <a:chOff x="4800600" y="8763000"/>
            <a:chExt cx="3429000" cy="3733800"/>
          </a:xfrm>
        </p:grpSpPr>
        <p:sp>
          <p:nvSpPr>
            <p:cNvPr id="2456" name="AutoShape 408"/>
            <p:cNvSpPr>
              <a:spLocks noChangeArrowheads="1"/>
            </p:cNvSpPr>
            <p:nvPr/>
          </p:nvSpPr>
          <p:spPr bwMode="auto">
            <a:xfrm>
              <a:off x="4800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blurRad="63500" dist="50800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</a:t>
              </a:r>
              <a:r>
                <a:rPr lang="en-US" dirty="0" smtClean="0">
                  <a:latin typeface="Helvetica" pitchFamily="34" charset="0"/>
                  <a:ea typeface="+mn-ea"/>
                </a:rPr>
                <a:t>ogic</a:t>
              </a:r>
              <a:endParaRPr lang="en-US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2457" name="AutoShape 409"/>
            <p:cNvSpPr>
              <a:spLocks noChangeArrowheads="1"/>
            </p:cNvSpPr>
            <p:nvPr/>
          </p:nvSpPr>
          <p:spPr bwMode="auto">
            <a:xfrm>
              <a:off x="5105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508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2095" name="Rectangle 410"/>
            <p:cNvSpPr>
              <a:spLocks noChangeArrowheads="1"/>
            </p:cNvSpPr>
            <p:nvPr/>
          </p:nvSpPr>
          <p:spPr bwMode="auto">
            <a:xfrm rot="5400000" flipV="1">
              <a:off x="7847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6" name="AutoShape 411"/>
            <p:cNvSpPr>
              <a:spLocks noChangeArrowheads="1"/>
            </p:cNvSpPr>
            <p:nvPr/>
          </p:nvSpPr>
          <p:spPr bwMode="auto">
            <a:xfrm>
              <a:off x="6400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7" name="AutoShape 412"/>
            <p:cNvSpPr>
              <a:spLocks noChangeArrowheads="1"/>
            </p:cNvSpPr>
            <p:nvPr/>
          </p:nvSpPr>
          <p:spPr bwMode="auto">
            <a:xfrm flipH="1">
              <a:off x="6400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8" name="AutoShape 413"/>
            <p:cNvSpPr>
              <a:spLocks noChangeArrowheads="1"/>
            </p:cNvSpPr>
            <p:nvPr/>
          </p:nvSpPr>
          <p:spPr bwMode="auto">
            <a:xfrm>
              <a:off x="6400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" name="AutoShape 414"/>
            <p:cNvSpPr>
              <a:spLocks noChangeArrowheads="1"/>
            </p:cNvSpPr>
            <p:nvPr/>
          </p:nvSpPr>
          <p:spPr bwMode="auto">
            <a:xfrm flipH="1">
              <a:off x="6400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0" name="AutoShape 415"/>
            <p:cNvSpPr>
              <a:spLocks noChangeArrowheads="1"/>
            </p:cNvSpPr>
            <p:nvPr/>
          </p:nvSpPr>
          <p:spPr bwMode="auto">
            <a:xfrm rot="5400000" flipH="1">
              <a:off x="5410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1" name="AutoShape 416"/>
            <p:cNvSpPr>
              <a:spLocks noChangeArrowheads="1"/>
            </p:cNvSpPr>
            <p:nvPr/>
          </p:nvSpPr>
          <p:spPr bwMode="auto">
            <a:xfrm rot="5400000" flipH="1">
              <a:off x="5410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2" name="AutoShape 417"/>
            <p:cNvSpPr>
              <a:spLocks noChangeArrowheads="1"/>
            </p:cNvSpPr>
            <p:nvPr/>
          </p:nvSpPr>
          <p:spPr bwMode="auto">
            <a:xfrm rot="5400000" flipH="1">
              <a:off x="5486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3" name="Freeform 418"/>
            <p:cNvSpPr>
              <a:spLocks/>
            </p:cNvSpPr>
            <p:nvPr/>
          </p:nvSpPr>
          <p:spPr bwMode="auto">
            <a:xfrm>
              <a:off x="6019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777777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7" name="Rectangle 419"/>
            <p:cNvSpPr>
              <a:spLocks noChangeArrowheads="1"/>
            </p:cNvSpPr>
            <p:nvPr/>
          </p:nvSpPr>
          <p:spPr bwMode="auto">
            <a:xfrm>
              <a:off x="6705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2468" name="Rectangle 420"/>
            <p:cNvSpPr>
              <a:spLocks noChangeArrowheads="1"/>
            </p:cNvSpPr>
            <p:nvPr/>
          </p:nvSpPr>
          <p:spPr bwMode="auto">
            <a:xfrm>
              <a:off x="6705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 smtClean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 smtClean="0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 smtClean="0">
                  <a:latin typeface="Courier New" pitchFamily="49" charset="0"/>
                  <a:ea typeface="+mn-ea"/>
                </a:rPr>
                <a:t> </a:t>
              </a:r>
              <a:r>
                <a:rPr lang="en-US" sz="1000" dirty="0">
                  <a:latin typeface="Courier New" pitchFamily="49" charset="0"/>
                  <a:ea typeface="+mn-ea"/>
                </a:rPr>
                <a:t>= 0x300</a:t>
              </a:r>
              <a:endParaRPr lang="en-US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2469" name="Rectangle 421"/>
            <p:cNvSpPr>
              <a:spLocks noChangeArrowheads="1"/>
            </p:cNvSpPr>
            <p:nvPr/>
          </p:nvSpPr>
          <p:spPr bwMode="auto">
            <a:xfrm>
              <a:off x="5257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 smtClean="0">
                  <a:latin typeface="Courier New" pitchFamily="49" charset="0"/>
                  <a:ea typeface="+mn-ea"/>
                </a:rPr>
                <a:t>0x016</a:t>
              </a:r>
              <a:endParaRPr lang="en-US" sz="1200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2470" name="Rectangle 422"/>
            <p:cNvSpPr>
              <a:spLocks noChangeArrowheads="1"/>
            </p:cNvSpPr>
            <p:nvPr/>
          </p:nvSpPr>
          <p:spPr bwMode="auto">
            <a:xfrm>
              <a:off x="5257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000</a:t>
              </a: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2108" name="Text Box 423"/>
            <p:cNvSpPr txBox="1">
              <a:spLocks noChangeArrowheads="1"/>
            </p:cNvSpPr>
            <p:nvPr/>
          </p:nvSpPr>
          <p:spPr bwMode="auto">
            <a:xfrm>
              <a:off x="6398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sp>
          <p:nvSpPr>
            <p:cNvPr id="2109" name="Text Box 424"/>
            <p:cNvSpPr txBox="1">
              <a:spLocks noChangeArrowheads="1"/>
            </p:cNvSpPr>
            <p:nvPr/>
          </p:nvSpPr>
          <p:spPr bwMode="auto">
            <a:xfrm>
              <a:off x="7620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/>
                <a:t>p</a:t>
              </a:r>
              <a:r>
                <a:rPr lang="en-US" sz="1000" smtClean="0"/>
                <a:t>orts</a:t>
              </a:r>
              <a:endParaRPr lang="en-US" sz="1000"/>
            </a:p>
          </p:txBody>
        </p:sp>
        <p:sp>
          <p:nvSpPr>
            <p:cNvPr id="2110" name="Rectangle 438"/>
            <p:cNvSpPr>
              <a:spLocks noChangeArrowheads="1"/>
            </p:cNvSpPr>
            <p:nvPr/>
          </p:nvSpPr>
          <p:spPr bwMode="auto">
            <a:xfrm>
              <a:off x="6018859" y="11917363"/>
              <a:ext cx="64640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Courier New" charset="0"/>
                </a:rPr>
                <a:t>0x01f</a:t>
              </a:r>
              <a:endParaRPr lang="en-US" sz="1200" dirty="0">
                <a:latin typeface="Courier New" charset="0"/>
              </a:endParaRPr>
            </a:p>
          </p:txBody>
        </p:sp>
        <p:grpSp>
          <p:nvGrpSpPr>
            <p:cNvPr id="2146" name="Group 456"/>
            <p:cNvGrpSpPr>
              <a:grpSpLocks/>
            </p:cNvGrpSpPr>
            <p:nvPr/>
          </p:nvGrpSpPr>
          <p:grpSpPr bwMode="auto">
            <a:xfrm>
              <a:off x="6400800" y="9128125"/>
              <a:ext cx="1704975" cy="244475"/>
              <a:chOff x="4032" y="2976"/>
              <a:chExt cx="1074" cy="154"/>
            </a:xfrm>
          </p:grpSpPr>
          <p:sp>
            <p:nvSpPr>
              <p:cNvPr id="2177" name="Text Box 457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2178" name="Text Box 458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762000" y="928688"/>
            <a:ext cx="7162800" cy="2881312"/>
            <a:chOff x="762000" y="928688"/>
            <a:chExt cx="7162800" cy="2881312"/>
          </a:xfrm>
        </p:grpSpPr>
        <p:sp>
          <p:nvSpPr>
            <p:cNvPr id="2134" name="Rectangle 429"/>
            <p:cNvSpPr>
              <a:spLocks noChangeArrowheads="1"/>
            </p:cNvSpPr>
            <p:nvPr/>
          </p:nvSpPr>
          <p:spPr bwMode="auto">
            <a:xfrm>
              <a:off x="1676400" y="2667000"/>
              <a:ext cx="6248400" cy="381000"/>
            </a:xfrm>
            <a:prstGeom prst="rect">
              <a:avLst/>
            </a:prstGeom>
            <a:solidFill>
              <a:srgbClr val="99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r>
                <a:rPr lang="en-US" dirty="0">
                  <a:latin typeface="Courier New" charset="0"/>
                </a:rPr>
                <a:t> </a:t>
              </a:r>
              <a:r>
                <a:rPr lang="en-US" dirty="0" smtClean="0">
                  <a:latin typeface="Courier New" charset="0"/>
                </a:rPr>
                <a:t>0x014:   </a:t>
              </a:r>
              <a:r>
                <a:rPr lang="en-US" dirty="0" err="1" smtClean="0">
                  <a:latin typeface="Courier New" charset="0"/>
                </a:rPr>
                <a:t>addq</a:t>
              </a:r>
              <a:r>
                <a:rPr lang="en-US" dirty="0" smtClean="0">
                  <a:latin typeface="Courier New" charset="0"/>
                </a:rPr>
                <a:t> %</a:t>
              </a:r>
              <a:r>
                <a:rPr lang="en-US" dirty="0" err="1" smtClean="0">
                  <a:latin typeface="Courier New" charset="0"/>
                </a:rPr>
                <a:t>rdx</a:t>
              </a:r>
              <a:r>
                <a:rPr lang="en-US" dirty="0" smtClean="0">
                  <a:latin typeface="Courier New" charset="0"/>
                </a:rPr>
                <a:t>,%</a:t>
              </a:r>
              <a:r>
                <a:rPr lang="en-US" dirty="0" err="1" smtClean="0">
                  <a:latin typeface="Courier New" charset="0"/>
                </a:rPr>
                <a:t>rbx</a:t>
              </a:r>
              <a:r>
                <a:rPr lang="en-US" dirty="0" smtClean="0">
                  <a:latin typeface="Courier New" charset="0"/>
                </a:rPr>
                <a:t>      </a:t>
              </a:r>
              <a:r>
                <a:rPr lang="en-US" dirty="0">
                  <a:latin typeface="Courier New" charset="0"/>
                </a:rPr>
                <a:t># </a:t>
              </a:r>
              <a:r>
                <a:rPr lang="en-US" dirty="0" smtClean="0">
                  <a:latin typeface="Courier New" charset="0"/>
                </a:rPr>
                <a:t>%</a:t>
              </a:r>
              <a:r>
                <a:rPr lang="en-US" dirty="0" err="1" smtClean="0">
                  <a:latin typeface="Courier New" charset="0"/>
                </a:rPr>
                <a:t>rbx</a:t>
              </a:r>
              <a:r>
                <a:rPr lang="en-US" dirty="0" smtClean="0">
                  <a:latin typeface="Courier New" charset="0"/>
                </a:rPr>
                <a:t> </a:t>
              </a:r>
              <a:r>
                <a:rPr lang="en-US" dirty="0">
                  <a:latin typeface="Courier New" charset="0"/>
                </a:rPr>
                <a:t>&lt;-- 0x300 CC &lt;-- 000</a:t>
              </a:r>
            </a:p>
          </p:txBody>
        </p:sp>
        <p:sp>
          <p:nvSpPr>
            <p:cNvPr id="2135" name="Rectangle 430"/>
            <p:cNvSpPr>
              <a:spLocks noChangeArrowheads="1"/>
            </p:cNvSpPr>
            <p:nvPr/>
          </p:nvSpPr>
          <p:spPr bwMode="auto">
            <a:xfrm>
              <a:off x="1676400" y="3048000"/>
              <a:ext cx="6248400" cy="38100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r>
                <a:rPr lang="en-US" dirty="0">
                  <a:latin typeface="Courier New" charset="0"/>
                </a:rPr>
                <a:t> </a:t>
              </a:r>
              <a:r>
                <a:rPr lang="en-US" dirty="0" smtClean="0">
                  <a:latin typeface="Courier New" charset="0"/>
                </a:rPr>
                <a:t>0x016:   </a:t>
              </a:r>
              <a:r>
                <a:rPr lang="en-US" dirty="0">
                  <a:latin typeface="Courier New" charset="0"/>
                </a:rPr>
                <a:t>je </a:t>
              </a:r>
              <a:r>
                <a:rPr lang="en-US" dirty="0" err="1">
                  <a:latin typeface="Courier New" charset="0"/>
                </a:rPr>
                <a:t>dest</a:t>
              </a:r>
              <a:r>
                <a:rPr lang="en-US" dirty="0">
                  <a:latin typeface="Courier New" charset="0"/>
                </a:rPr>
                <a:t>             # Not taken</a:t>
              </a:r>
            </a:p>
          </p:txBody>
        </p:sp>
        <p:sp>
          <p:nvSpPr>
            <p:cNvPr id="2136" name="Rectangle 431"/>
            <p:cNvSpPr>
              <a:spLocks noChangeArrowheads="1"/>
            </p:cNvSpPr>
            <p:nvPr/>
          </p:nvSpPr>
          <p:spPr bwMode="auto">
            <a:xfrm>
              <a:off x="1676400" y="3429000"/>
              <a:ext cx="6248400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r>
                <a:rPr lang="en-US" dirty="0">
                  <a:latin typeface="Courier New" charset="0"/>
                </a:rPr>
                <a:t> </a:t>
              </a:r>
              <a:r>
                <a:rPr lang="en-US" dirty="0" smtClean="0">
                  <a:latin typeface="Courier New" charset="0"/>
                </a:rPr>
                <a:t>0x01f:   </a:t>
              </a:r>
              <a:r>
                <a:rPr lang="en-US" dirty="0" err="1" smtClean="0">
                  <a:latin typeface="Courier New" charset="0"/>
                </a:rPr>
                <a:t>rmmovq</a:t>
              </a:r>
              <a:r>
                <a:rPr lang="en-US" dirty="0" smtClean="0">
                  <a:latin typeface="Courier New" charset="0"/>
                </a:rPr>
                <a:t> %rbx</a:t>
              </a:r>
              <a:r>
                <a:rPr lang="en-US" dirty="0">
                  <a:latin typeface="Courier New" charset="0"/>
                </a:rPr>
                <a:t>,0</a:t>
              </a:r>
              <a:r>
                <a:rPr lang="en-US" dirty="0" smtClean="0">
                  <a:latin typeface="Courier New" charset="0"/>
                </a:rPr>
                <a:t>(%</a:t>
              </a:r>
              <a:r>
                <a:rPr lang="en-US" dirty="0" err="1" smtClean="0">
                  <a:latin typeface="Courier New" charset="0"/>
                </a:rPr>
                <a:t>rdx</a:t>
              </a:r>
              <a:r>
                <a:rPr lang="en-US" dirty="0">
                  <a:latin typeface="Courier New" charset="0"/>
                </a:rPr>
                <a:t>) # M[0x200] &lt;-- 0x300</a:t>
              </a:r>
            </a:p>
          </p:txBody>
        </p:sp>
        <p:sp>
          <p:nvSpPr>
            <p:cNvPr id="2137" name="Text Box 432"/>
            <p:cNvSpPr txBox="1">
              <a:spLocks noChangeArrowheads="1"/>
            </p:cNvSpPr>
            <p:nvPr/>
          </p:nvSpPr>
          <p:spPr bwMode="auto">
            <a:xfrm>
              <a:off x="838200" y="2667000"/>
              <a:ext cx="82073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algn="r" eaLnBrk="1" hangingPunct="1"/>
              <a:r>
                <a:rPr lang="en-US"/>
                <a:t>Cycle 3:</a:t>
              </a:r>
            </a:p>
          </p:txBody>
        </p:sp>
        <p:sp>
          <p:nvSpPr>
            <p:cNvPr id="2138" name="Text Box 433"/>
            <p:cNvSpPr txBox="1">
              <a:spLocks noChangeArrowheads="1"/>
            </p:cNvSpPr>
            <p:nvPr/>
          </p:nvSpPr>
          <p:spPr bwMode="auto">
            <a:xfrm>
              <a:off x="838200" y="3048000"/>
              <a:ext cx="82073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algn="r" eaLnBrk="1" hangingPunct="1"/>
              <a:r>
                <a:rPr lang="en-US"/>
                <a:t>Cycle 4:</a:t>
              </a:r>
            </a:p>
          </p:txBody>
        </p:sp>
        <p:sp>
          <p:nvSpPr>
            <p:cNvPr id="2139" name="Text Box 434"/>
            <p:cNvSpPr txBox="1">
              <a:spLocks noChangeArrowheads="1"/>
            </p:cNvSpPr>
            <p:nvPr/>
          </p:nvSpPr>
          <p:spPr bwMode="auto">
            <a:xfrm>
              <a:off x="838200" y="3429000"/>
              <a:ext cx="82073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algn="r" eaLnBrk="1" hangingPunct="1"/>
              <a:r>
                <a:rPr lang="en-US"/>
                <a:t>Cycle 5:</a:t>
              </a:r>
            </a:p>
          </p:txBody>
        </p:sp>
        <p:sp>
          <p:nvSpPr>
            <p:cNvPr id="2140" name="Rectangle 440"/>
            <p:cNvSpPr>
              <a:spLocks noChangeArrowheads="1"/>
            </p:cNvSpPr>
            <p:nvPr/>
          </p:nvSpPr>
          <p:spPr bwMode="auto">
            <a:xfrm>
              <a:off x="1676400" y="2286000"/>
              <a:ext cx="6248400" cy="381000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r>
                <a:rPr lang="en-US" dirty="0">
                  <a:latin typeface="Courier New" charset="0"/>
                </a:rPr>
                <a:t> </a:t>
              </a:r>
              <a:r>
                <a:rPr lang="en-US" dirty="0" smtClean="0">
                  <a:latin typeface="Courier New" charset="0"/>
                </a:rPr>
                <a:t>0x00a:   </a:t>
              </a:r>
              <a:r>
                <a:rPr lang="en-US" dirty="0" err="1" smtClean="0">
                  <a:latin typeface="Courier New" charset="0"/>
                </a:rPr>
                <a:t>irmovq</a:t>
              </a:r>
              <a:r>
                <a:rPr lang="en-US" dirty="0" smtClean="0">
                  <a:latin typeface="Courier New" charset="0"/>
                </a:rPr>
                <a:t> </a:t>
              </a:r>
              <a:r>
                <a:rPr lang="en-US" dirty="0">
                  <a:latin typeface="Courier New" charset="0"/>
                </a:rPr>
                <a:t>$0x200</a:t>
              </a:r>
              <a:r>
                <a:rPr lang="en-US" dirty="0" smtClean="0">
                  <a:latin typeface="Courier New" charset="0"/>
                </a:rPr>
                <a:t>,%rdx  </a:t>
              </a:r>
              <a:r>
                <a:rPr lang="en-US" dirty="0">
                  <a:latin typeface="Courier New" charset="0"/>
                </a:rPr>
                <a:t># </a:t>
              </a:r>
              <a:r>
                <a:rPr lang="en-US" dirty="0" smtClean="0">
                  <a:latin typeface="Courier New" charset="0"/>
                </a:rPr>
                <a:t>%</a:t>
              </a:r>
              <a:r>
                <a:rPr lang="en-US" dirty="0" err="1" smtClean="0">
                  <a:latin typeface="Courier New" charset="0"/>
                </a:rPr>
                <a:t>rdx</a:t>
              </a:r>
              <a:r>
                <a:rPr lang="en-US" dirty="0" smtClean="0">
                  <a:latin typeface="Courier New" charset="0"/>
                </a:rPr>
                <a:t> </a:t>
              </a:r>
              <a:r>
                <a:rPr lang="en-US" dirty="0">
                  <a:latin typeface="Courier New" charset="0"/>
                </a:rPr>
                <a:t>&lt;-- 0x200</a:t>
              </a:r>
            </a:p>
          </p:txBody>
        </p:sp>
        <p:sp>
          <p:nvSpPr>
            <p:cNvPr id="2141" name="Text Box 441"/>
            <p:cNvSpPr txBox="1">
              <a:spLocks noChangeArrowheads="1"/>
            </p:cNvSpPr>
            <p:nvPr/>
          </p:nvSpPr>
          <p:spPr bwMode="auto">
            <a:xfrm>
              <a:off x="838200" y="2286000"/>
              <a:ext cx="82073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algn="r" eaLnBrk="1" hangingPunct="1"/>
              <a:r>
                <a:rPr lang="en-US"/>
                <a:t>Cycle 2:</a:t>
              </a:r>
            </a:p>
          </p:txBody>
        </p:sp>
        <p:sp>
          <p:nvSpPr>
            <p:cNvPr id="2142" name="Rectangle 443"/>
            <p:cNvSpPr>
              <a:spLocks noChangeArrowheads="1"/>
            </p:cNvSpPr>
            <p:nvPr/>
          </p:nvSpPr>
          <p:spPr bwMode="auto">
            <a:xfrm>
              <a:off x="1676400" y="1905000"/>
              <a:ext cx="6248400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r>
                <a:rPr lang="en-US" dirty="0">
                  <a:latin typeface="Courier New" charset="0"/>
                </a:rPr>
                <a:t> 0x000:   </a:t>
              </a:r>
              <a:r>
                <a:rPr lang="en-US" dirty="0" err="1" smtClean="0">
                  <a:latin typeface="Courier New" charset="0"/>
                </a:rPr>
                <a:t>irmovq</a:t>
              </a:r>
              <a:r>
                <a:rPr lang="en-US" dirty="0" smtClean="0">
                  <a:latin typeface="Courier New" charset="0"/>
                </a:rPr>
                <a:t> </a:t>
              </a:r>
              <a:r>
                <a:rPr lang="en-US" dirty="0">
                  <a:latin typeface="Courier New" charset="0"/>
                </a:rPr>
                <a:t>$0x100</a:t>
              </a:r>
              <a:r>
                <a:rPr lang="en-US" dirty="0" smtClean="0">
                  <a:latin typeface="Courier New" charset="0"/>
                </a:rPr>
                <a:t>,%rbx  </a:t>
              </a:r>
              <a:r>
                <a:rPr lang="en-US" dirty="0">
                  <a:latin typeface="Courier New" charset="0"/>
                </a:rPr>
                <a:t># </a:t>
              </a:r>
              <a:r>
                <a:rPr lang="en-US" dirty="0" smtClean="0">
                  <a:latin typeface="Courier New" charset="0"/>
                </a:rPr>
                <a:t>%</a:t>
              </a:r>
              <a:r>
                <a:rPr lang="en-US" dirty="0" err="1" smtClean="0">
                  <a:latin typeface="Courier New" charset="0"/>
                </a:rPr>
                <a:t>rbx</a:t>
              </a:r>
              <a:r>
                <a:rPr lang="en-US" dirty="0" smtClean="0">
                  <a:latin typeface="Courier New" charset="0"/>
                </a:rPr>
                <a:t> </a:t>
              </a:r>
              <a:r>
                <a:rPr lang="en-US" dirty="0">
                  <a:latin typeface="Courier New" charset="0"/>
                </a:rPr>
                <a:t>&lt;-- 0x100</a:t>
              </a:r>
            </a:p>
          </p:txBody>
        </p:sp>
        <p:sp>
          <p:nvSpPr>
            <p:cNvPr id="2143" name="Text Box 444"/>
            <p:cNvSpPr txBox="1">
              <a:spLocks noChangeArrowheads="1"/>
            </p:cNvSpPr>
            <p:nvPr/>
          </p:nvSpPr>
          <p:spPr bwMode="auto">
            <a:xfrm>
              <a:off x="838200" y="1905000"/>
              <a:ext cx="82073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algn="r" eaLnBrk="1" hangingPunct="1"/>
              <a:r>
                <a:rPr lang="en-US" dirty="0"/>
                <a:t>Cycle 1:</a:t>
              </a:r>
            </a:p>
          </p:txBody>
        </p:sp>
        <p:sp>
          <p:nvSpPr>
            <p:cNvPr id="2148" name="Rectangle 464"/>
            <p:cNvSpPr>
              <a:spLocks noChangeArrowheads="1"/>
            </p:cNvSpPr>
            <p:nvPr/>
          </p:nvSpPr>
          <p:spPr bwMode="auto">
            <a:xfrm>
              <a:off x="762000" y="1157288"/>
              <a:ext cx="8382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/>
              <a:r>
                <a:rPr lang="en-US" dirty="0"/>
                <a:t>Clock</a:t>
              </a:r>
            </a:p>
          </p:txBody>
        </p:sp>
        <p:sp>
          <p:nvSpPr>
            <p:cNvPr id="2149" name="Line 473"/>
            <p:cNvSpPr>
              <a:spLocks noChangeShapeType="1"/>
            </p:cNvSpPr>
            <p:nvPr/>
          </p:nvSpPr>
          <p:spPr bwMode="auto">
            <a:xfrm>
              <a:off x="1981200" y="1081088"/>
              <a:ext cx="1219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0" name="Text Box 474"/>
            <p:cNvSpPr txBox="1">
              <a:spLocks noChangeArrowheads="1"/>
            </p:cNvSpPr>
            <p:nvPr/>
          </p:nvSpPr>
          <p:spPr bwMode="auto">
            <a:xfrm>
              <a:off x="2209800" y="928688"/>
              <a:ext cx="762000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200" dirty="0"/>
                <a:t>Cycle 1</a:t>
              </a:r>
            </a:p>
          </p:txBody>
        </p:sp>
        <p:sp>
          <p:nvSpPr>
            <p:cNvPr id="2151" name="Line 477"/>
            <p:cNvSpPr>
              <a:spLocks noChangeShapeType="1"/>
            </p:cNvSpPr>
            <p:nvPr/>
          </p:nvSpPr>
          <p:spPr bwMode="auto">
            <a:xfrm>
              <a:off x="3200400" y="1081088"/>
              <a:ext cx="1219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" name="Line 480"/>
            <p:cNvSpPr>
              <a:spLocks noChangeShapeType="1"/>
            </p:cNvSpPr>
            <p:nvPr/>
          </p:nvSpPr>
          <p:spPr bwMode="auto">
            <a:xfrm>
              <a:off x="4419600" y="1081088"/>
              <a:ext cx="1219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" name="Line 483"/>
            <p:cNvSpPr>
              <a:spLocks noChangeShapeType="1"/>
            </p:cNvSpPr>
            <p:nvPr/>
          </p:nvSpPr>
          <p:spPr bwMode="auto">
            <a:xfrm>
              <a:off x="5638800" y="1081088"/>
              <a:ext cx="1219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" name="Line 487"/>
            <p:cNvSpPr>
              <a:spLocks noChangeShapeType="1"/>
            </p:cNvSpPr>
            <p:nvPr/>
          </p:nvSpPr>
          <p:spPr bwMode="auto">
            <a:xfrm flipH="1" flipV="1">
              <a:off x="4489450" y="1462088"/>
              <a:ext cx="8255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" name="Text Box 488"/>
            <p:cNvSpPr txBox="1">
              <a:spLocks noChangeArrowheads="1"/>
            </p:cNvSpPr>
            <p:nvPr/>
          </p:nvSpPr>
          <p:spPr bwMode="auto">
            <a:xfrm>
              <a:off x="4419600" y="1538288"/>
              <a:ext cx="3873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>
                  <a:latin typeface="Wingdings 2" charset="0"/>
                </a:rPr>
                <a:t>j</a:t>
              </a:r>
            </a:p>
          </p:txBody>
        </p:sp>
        <p:sp>
          <p:nvSpPr>
            <p:cNvPr id="2156" name="Line 489"/>
            <p:cNvSpPr>
              <a:spLocks noChangeShapeType="1"/>
            </p:cNvSpPr>
            <p:nvPr/>
          </p:nvSpPr>
          <p:spPr bwMode="auto">
            <a:xfrm flipH="1" flipV="1">
              <a:off x="5702300" y="1462088"/>
              <a:ext cx="8255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7" name="Text Box 490"/>
            <p:cNvSpPr txBox="1">
              <a:spLocks noChangeArrowheads="1"/>
            </p:cNvSpPr>
            <p:nvPr/>
          </p:nvSpPr>
          <p:spPr bwMode="auto">
            <a:xfrm>
              <a:off x="5632450" y="1538288"/>
              <a:ext cx="3873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>
                  <a:latin typeface="Wingdings 2" charset="0"/>
                </a:rPr>
                <a:t>l</a:t>
              </a:r>
            </a:p>
          </p:txBody>
        </p:sp>
        <p:sp>
          <p:nvSpPr>
            <p:cNvPr id="2158" name="Line 491"/>
            <p:cNvSpPr>
              <a:spLocks noChangeShapeType="1"/>
            </p:cNvSpPr>
            <p:nvPr/>
          </p:nvSpPr>
          <p:spPr bwMode="auto">
            <a:xfrm flipV="1">
              <a:off x="6705600" y="1462088"/>
              <a:ext cx="8255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" name="Text Box 492"/>
            <p:cNvSpPr txBox="1">
              <a:spLocks noChangeArrowheads="1"/>
            </p:cNvSpPr>
            <p:nvPr/>
          </p:nvSpPr>
          <p:spPr bwMode="auto">
            <a:xfrm>
              <a:off x="6477000" y="1538288"/>
              <a:ext cx="3873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>
                  <a:latin typeface="Wingdings 2" charset="0"/>
                </a:rPr>
                <a:t>m</a:t>
              </a:r>
            </a:p>
          </p:txBody>
        </p:sp>
        <p:sp>
          <p:nvSpPr>
            <p:cNvPr id="2160" name="Line 493"/>
            <p:cNvSpPr>
              <a:spLocks noChangeShapeType="1"/>
            </p:cNvSpPr>
            <p:nvPr/>
          </p:nvSpPr>
          <p:spPr bwMode="auto">
            <a:xfrm flipV="1">
              <a:off x="5486400" y="1462088"/>
              <a:ext cx="8255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1" name="Text Box 494"/>
            <p:cNvSpPr txBox="1">
              <a:spLocks noChangeArrowheads="1"/>
            </p:cNvSpPr>
            <p:nvPr/>
          </p:nvSpPr>
          <p:spPr bwMode="auto">
            <a:xfrm>
              <a:off x="5257800" y="1538288"/>
              <a:ext cx="3873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>
                  <a:latin typeface="Wingdings 2" charset="0"/>
                </a:rPr>
                <a:t>k</a:t>
              </a:r>
            </a:p>
          </p:txBody>
        </p:sp>
        <p:sp>
          <p:nvSpPr>
            <p:cNvPr id="2162" name="Text Box 496"/>
            <p:cNvSpPr txBox="1">
              <a:spLocks noChangeArrowheads="1"/>
            </p:cNvSpPr>
            <p:nvPr/>
          </p:nvSpPr>
          <p:spPr bwMode="auto">
            <a:xfrm>
              <a:off x="3429000" y="928688"/>
              <a:ext cx="762000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200" dirty="0"/>
                <a:t>Cycle 2</a:t>
              </a:r>
            </a:p>
          </p:txBody>
        </p:sp>
        <p:sp>
          <p:nvSpPr>
            <p:cNvPr id="2163" name="Text Box 497"/>
            <p:cNvSpPr txBox="1">
              <a:spLocks noChangeArrowheads="1"/>
            </p:cNvSpPr>
            <p:nvPr/>
          </p:nvSpPr>
          <p:spPr bwMode="auto">
            <a:xfrm>
              <a:off x="4648200" y="928688"/>
              <a:ext cx="762000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200" dirty="0"/>
                <a:t>Cycle 3</a:t>
              </a:r>
            </a:p>
          </p:txBody>
        </p:sp>
        <p:sp>
          <p:nvSpPr>
            <p:cNvPr id="2164" name="Text Box 498"/>
            <p:cNvSpPr txBox="1">
              <a:spLocks noChangeArrowheads="1"/>
            </p:cNvSpPr>
            <p:nvPr/>
          </p:nvSpPr>
          <p:spPr bwMode="auto">
            <a:xfrm>
              <a:off x="5867400" y="928688"/>
              <a:ext cx="762000" cy="274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200" dirty="0"/>
                <a:t>Cycle 4</a:t>
              </a:r>
            </a:p>
          </p:txBody>
        </p:sp>
        <p:grpSp>
          <p:nvGrpSpPr>
            <p:cNvPr id="2165" name="Group 503"/>
            <p:cNvGrpSpPr>
              <a:grpSpLocks/>
            </p:cNvGrpSpPr>
            <p:nvPr/>
          </p:nvGrpSpPr>
          <p:grpSpPr bwMode="auto">
            <a:xfrm>
              <a:off x="1981200" y="1004888"/>
              <a:ext cx="4876800" cy="595312"/>
              <a:chOff x="1248" y="633"/>
              <a:chExt cx="3072" cy="375"/>
            </a:xfrm>
          </p:grpSpPr>
          <p:sp>
            <p:nvSpPr>
              <p:cNvPr id="2170" name="Line 468"/>
              <p:cNvSpPr>
                <a:spLocks noChangeShapeType="1"/>
              </p:cNvSpPr>
              <p:nvPr/>
            </p:nvSpPr>
            <p:spPr bwMode="auto">
              <a:xfrm flipV="1">
                <a:off x="1248" y="633"/>
                <a:ext cx="0" cy="375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1" name="Line 499"/>
              <p:cNvSpPr>
                <a:spLocks noChangeShapeType="1"/>
              </p:cNvSpPr>
              <p:nvPr/>
            </p:nvSpPr>
            <p:spPr bwMode="auto">
              <a:xfrm flipV="1">
                <a:off x="2016" y="633"/>
                <a:ext cx="0" cy="375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2" name="Line 500"/>
              <p:cNvSpPr>
                <a:spLocks noChangeShapeType="1"/>
              </p:cNvSpPr>
              <p:nvPr/>
            </p:nvSpPr>
            <p:spPr bwMode="auto">
              <a:xfrm flipV="1">
                <a:off x="2784" y="633"/>
                <a:ext cx="0" cy="375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3" name="Line 501"/>
              <p:cNvSpPr>
                <a:spLocks noChangeShapeType="1"/>
              </p:cNvSpPr>
              <p:nvPr/>
            </p:nvSpPr>
            <p:spPr bwMode="auto">
              <a:xfrm flipV="1">
                <a:off x="3552" y="633"/>
                <a:ext cx="0" cy="375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4" name="Line 502"/>
              <p:cNvSpPr>
                <a:spLocks noChangeShapeType="1"/>
              </p:cNvSpPr>
              <p:nvPr/>
            </p:nvSpPr>
            <p:spPr bwMode="auto">
              <a:xfrm flipV="1">
                <a:off x="4320" y="633"/>
                <a:ext cx="0" cy="375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66" name="Freeform 463"/>
            <p:cNvSpPr>
              <a:spLocks/>
            </p:cNvSpPr>
            <p:nvPr/>
          </p:nvSpPr>
          <p:spPr bwMode="auto">
            <a:xfrm>
              <a:off x="16764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7" name="Freeform 465"/>
            <p:cNvSpPr>
              <a:spLocks/>
            </p:cNvSpPr>
            <p:nvPr/>
          </p:nvSpPr>
          <p:spPr bwMode="auto">
            <a:xfrm>
              <a:off x="28956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8" name="Freeform 466"/>
            <p:cNvSpPr>
              <a:spLocks/>
            </p:cNvSpPr>
            <p:nvPr/>
          </p:nvSpPr>
          <p:spPr bwMode="auto">
            <a:xfrm>
              <a:off x="41148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9" name="Freeform 467"/>
            <p:cNvSpPr>
              <a:spLocks/>
            </p:cNvSpPr>
            <p:nvPr/>
          </p:nvSpPr>
          <p:spPr bwMode="auto">
            <a:xfrm>
              <a:off x="53340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609600" y="8763000"/>
            <a:ext cx="3429000" cy="3733800"/>
            <a:chOff x="609600" y="8763000"/>
            <a:chExt cx="3429000" cy="3733800"/>
          </a:xfrm>
        </p:grpSpPr>
        <p:sp>
          <p:nvSpPr>
            <p:cNvPr id="153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</a:t>
              </a:r>
              <a:r>
                <a:rPr lang="en-US" dirty="0" smtClean="0">
                  <a:latin typeface="Helvetica" pitchFamily="34" charset="0"/>
                  <a:ea typeface="+mn-ea"/>
                </a:rPr>
                <a:t>ogic</a:t>
              </a:r>
              <a:endParaRPr lang="en-US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154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155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165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 smtClean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 smtClean="0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 smtClean="0">
                  <a:latin typeface="Courier New" pitchFamily="49" charset="0"/>
                  <a:ea typeface="+mn-ea"/>
                </a:rPr>
                <a:t> </a:t>
              </a:r>
              <a:r>
                <a:rPr lang="en-US" sz="1000" dirty="0">
                  <a:latin typeface="Courier New" pitchFamily="49" charset="0"/>
                  <a:ea typeface="+mn-ea"/>
                </a:rPr>
                <a:t>= 0x300</a:t>
              </a:r>
            </a:p>
          </p:txBody>
        </p:sp>
        <p:sp>
          <p:nvSpPr>
            <p:cNvPr id="166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 smtClean="0">
                  <a:latin typeface="Courier New" pitchFamily="49" charset="0"/>
                  <a:ea typeface="+mn-ea"/>
                </a:rPr>
                <a:t>0x016</a:t>
              </a:r>
              <a:endParaRPr lang="en-US" sz="1200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167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000</a:t>
              </a:r>
            </a:p>
          </p:txBody>
        </p:sp>
        <p:sp>
          <p:nvSpPr>
            <p:cNvPr id="168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sp>
          <p:nvSpPr>
            <p:cNvPr id="169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 dirty="0"/>
                <a:t>p</a:t>
              </a:r>
              <a:r>
                <a:rPr lang="en-US" sz="1000" dirty="0" smtClean="0"/>
                <a:t>orts</a:t>
              </a:r>
              <a:endParaRPr lang="en-US" sz="1000" dirty="0"/>
            </a:p>
          </p:txBody>
        </p:sp>
        <p:grpSp>
          <p:nvGrpSpPr>
            <p:cNvPr id="170" name="Group 459"/>
            <p:cNvGrpSpPr>
              <a:grpSpLocks/>
            </p:cNvGrpSpPr>
            <p:nvPr/>
          </p:nvGrpSpPr>
          <p:grpSpPr bwMode="auto">
            <a:xfrm>
              <a:off x="2209800" y="9128125"/>
              <a:ext cx="1704975" cy="244475"/>
              <a:chOff x="4032" y="2976"/>
              <a:chExt cx="1074" cy="154"/>
            </a:xfrm>
          </p:grpSpPr>
          <p:sp>
            <p:nvSpPr>
              <p:cNvPr id="171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172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5180</TotalTime>
  <Words>219</Words>
  <Application>Microsoft Macintosh PowerPoint</Application>
  <PresentationFormat>Custom</PresentationFormat>
  <Paragraphs>97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Randal Bryant</cp:lastModifiedBy>
  <cp:revision>51</cp:revision>
  <cp:lastPrinted>2014-06-19T02:42:24Z</cp:lastPrinted>
  <dcterms:created xsi:type="dcterms:W3CDTF">2001-12-20T15:11:49Z</dcterms:created>
  <dcterms:modified xsi:type="dcterms:W3CDTF">2015-07-24T13:03:44Z</dcterms:modified>
</cp:coreProperties>
</file>