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66CC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90929"/>
  </p:normalViewPr>
  <p:slideViewPr>
    <p:cSldViewPr>
      <p:cViewPr>
        <p:scale>
          <a:sx n="100" d="100"/>
          <a:sy n="100" d="100"/>
        </p:scale>
        <p:origin x="-2640" y="-376"/>
      </p:cViewPr>
      <p:guideLst>
        <p:guide orient="horz" pos="2256"/>
        <p:guide pos="35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2F934A-7ABC-2C4A-84C2-2297E37BEAF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290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B76F5A-055D-194A-B071-F8365DC352D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217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471A2C-556A-F242-B4EC-EB2E2446078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803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56CEFC-C087-FA40-9585-134116F53CF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884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0E3EBF-FB48-0948-B395-3C34CF29D05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405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C13817-854A-1844-9D9C-DCEA41D927C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792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331EFA-6DAF-4D42-843A-FE1649D7A72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406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76C845-E29D-1346-8369-26D788418FF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155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438BE1-6D91-B845-A6DB-D56503E93F0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333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A19C59-7FFD-8749-8A46-ABC92E32C92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995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04CC3E-4544-E14F-8CF7-BA627AB3057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643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86B1B0E-8228-6F4D-AE9C-86C64C2A01F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152400" y="4572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>
                <a:latin typeface="Courier New" charset="0"/>
              </a:rPr>
              <a:t>0x000: </a:t>
            </a:r>
            <a:r>
              <a:rPr lang="en-US" sz="1400" dirty="0" err="1" smtClean="0">
                <a:latin typeface="Courier New" charset="0"/>
              </a:rPr>
              <a:t>irmovq</a:t>
            </a:r>
            <a:r>
              <a:rPr lang="en-US" sz="1400" dirty="0" smtClean="0">
                <a:latin typeface="Courier New" charset="0"/>
              </a:rPr>
              <a:t> </a:t>
            </a:r>
            <a:r>
              <a:rPr lang="en-US" sz="1400" dirty="0">
                <a:latin typeface="Courier New" charset="0"/>
              </a:rPr>
              <a:t>$10</a:t>
            </a:r>
            <a:r>
              <a:rPr lang="en-US" sz="1400" dirty="0" smtClean="0">
                <a:latin typeface="Courier New" charset="0"/>
              </a:rPr>
              <a:t>,%rdx</a:t>
            </a:r>
            <a:endParaRPr lang="en-US" sz="1400" dirty="0">
              <a:latin typeface="Courier New" charset="0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3048000" y="7620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1</a:t>
            </a: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3505200" y="7620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2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3962400" y="7620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3</a:t>
            </a:r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4419600" y="7620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4</a:t>
            </a: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4876800" y="7620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5</a:t>
            </a:r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5334000" y="7620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6</a:t>
            </a:r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5791200" y="7620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7</a:t>
            </a:r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6248400" y="7620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8</a:t>
            </a: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3048000" y="4572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F</a:t>
            </a:r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3505200" y="4572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D</a:t>
            </a:r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3962400" y="4572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E</a:t>
            </a:r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4419600" y="457200"/>
            <a:ext cx="457200" cy="304800"/>
          </a:xfrm>
          <a:prstGeom prst="rect">
            <a:avLst/>
          </a:prstGeom>
          <a:solidFill>
            <a:srgbClr val="66C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M</a:t>
            </a:r>
          </a:p>
        </p:txBody>
      </p:sp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5334000" y="7620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W</a:t>
            </a:r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152400" y="7620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smtClean="0">
                <a:latin typeface="Courier New" charset="0"/>
              </a:rPr>
              <a:t>0x00a: </a:t>
            </a:r>
            <a:r>
              <a:rPr lang="en-US" sz="1400" dirty="0" err="1" smtClean="0">
                <a:latin typeface="Courier New" charset="0"/>
              </a:rPr>
              <a:t>irmovq</a:t>
            </a:r>
            <a:r>
              <a:rPr lang="en-US" sz="1400" dirty="0" smtClean="0">
                <a:latin typeface="Courier New" charset="0"/>
              </a:rPr>
              <a:t>  </a:t>
            </a:r>
            <a:r>
              <a:rPr lang="en-US" sz="1400" dirty="0">
                <a:latin typeface="Courier New" charset="0"/>
              </a:rPr>
              <a:t>$3</a:t>
            </a:r>
            <a:r>
              <a:rPr lang="en-US" sz="1400" dirty="0" smtClean="0">
                <a:latin typeface="Courier New" charset="0"/>
              </a:rPr>
              <a:t>,%rdx</a:t>
            </a:r>
            <a:endParaRPr lang="en-US" sz="1400" dirty="0">
              <a:latin typeface="Courier New" charset="0"/>
            </a:endParaRPr>
          </a:p>
        </p:txBody>
      </p:sp>
      <p:sp>
        <p:nvSpPr>
          <p:cNvPr id="2067" name="Rectangle 19"/>
          <p:cNvSpPr>
            <a:spLocks noChangeArrowheads="1"/>
          </p:cNvSpPr>
          <p:nvPr/>
        </p:nvSpPr>
        <p:spPr bwMode="auto">
          <a:xfrm>
            <a:off x="3505200" y="7620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F</a:t>
            </a:r>
          </a:p>
        </p:txBody>
      </p:sp>
      <p:sp>
        <p:nvSpPr>
          <p:cNvPr id="2069" name="Rectangle 21"/>
          <p:cNvSpPr>
            <a:spLocks noChangeArrowheads="1"/>
          </p:cNvSpPr>
          <p:nvPr/>
        </p:nvSpPr>
        <p:spPr bwMode="auto">
          <a:xfrm>
            <a:off x="3962400" y="7620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D</a:t>
            </a:r>
          </a:p>
        </p:txBody>
      </p:sp>
      <p:sp>
        <p:nvSpPr>
          <p:cNvPr id="2070" name="Rectangle 22"/>
          <p:cNvSpPr>
            <a:spLocks noChangeArrowheads="1"/>
          </p:cNvSpPr>
          <p:nvPr/>
        </p:nvSpPr>
        <p:spPr bwMode="auto">
          <a:xfrm>
            <a:off x="4419600" y="762000"/>
            <a:ext cx="457200" cy="304800"/>
          </a:xfrm>
          <a:prstGeom prst="rect">
            <a:avLst/>
          </a:prstGeom>
          <a:solidFill>
            <a:srgbClr val="66C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E</a:t>
            </a:r>
          </a:p>
        </p:txBody>
      </p:sp>
      <p:sp>
        <p:nvSpPr>
          <p:cNvPr id="2071" name="Rectangle 23"/>
          <p:cNvSpPr>
            <a:spLocks noChangeArrowheads="1"/>
          </p:cNvSpPr>
          <p:nvPr/>
        </p:nvSpPr>
        <p:spPr bwMode="auto">
          <a:xfrm>
            <a:off x="4876800" y="7620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M</a:t>
            </a:r>
          </a:p>
        </p:txBody>
      </p:sp>
      <p:sp>
        <p:nvSpPr>
          <p:cNvPr id="2072" name="Rectangle 24"/>
          <p:cNvSpPr>
            <a:spLocks noChangeArrowheads="1"/>
          </p:cNvSpPr>
          <p:nvPr/>
        </p:nvSpPr>
        <p:spPr bwMode="auto">
          <a:xfrm>
            <a:off x="4876800" y="4572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W</a:t>
            </a:r>
          </a:p>
        </p:txBody>
      </p:sp>
      <p:sp>
        <p:nvSpPr>
          <p:cNvPr id="2079" name="Rectangle 31"/>
          <p:cNvSpPr>
            <a:spLocks noChangeArrowheads="1"/>
          </p:cNvSpPr>
          <p:nvPr/>
        </p:nvSpPr>
        <p:spPr bwMode="auto">
          <a:xfrm>
            <a:off x="3962400" y="10668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F</a:t>
            </a:r>
          </a:p>
        </p:txBody>
      </p:sp>
      <p:sp>
        <p:nvSpPr>
          <p:cNvPr id="2081" name="Rectangle 33"/>
          <p:cNvSpPr>
            <a:spLocks noChangeArrowheads="1"/>
          </p:cNvSpPr>
          <p:nvPr/>
        </p:nvSpPr>
        <p:spPr bwMode="auto">
          <a:xfrm>
            <a:off x="4419600" y="1066800"/>
            <a:ext cx="457200" cy="304800"/>
          </a:xfrm>
          <a:prstGeom prst="rect">
            <a:avLst/>
          </a:prstGeom>
          <a:solidFill>
            <a:srgbClr val="66C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D</a:t>
            </a:r>
          </a:p>
        </p:txBody>
      </p:sp>
      <p:sp>
        <p:nvSpPr>
          <p:cNvPr id="2082" name="Rectangle 34"/>
          <p:cNvSpPr>
            <a:spLocks noChangeArrowheads="1"/>
          </p:cNvSpPr>
          <p:nvPr/>
        </p:nvSpPr>
        <p:spPr bwMode="auto">
          <a:xfrm>
            <a:off x="4876800" y="10668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E</a:t>
            </a:r>
          </a:p>
        </p:txBody>
      </p:sp>
      <p:sp>
        <p:nvSpPr>
          <p:cNvPr id="2083" name="Rectangle 35"/>
          <p:cNvSpPr>
            <a:spLocks noChangeArrowheads="1"/>
          </p:cNvSpPr>
          <p:nvPr/>
        </p:nvSpPr>
        <p:spPr bwMode="auto">
          <a:xfrm>
            <a:off x="5334000" y="10668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M</a:t>
            </a:r>
          </a:p>
        </p:txBody>
      </p:sp>
      <p:sp>
        <p:nvSpPr>
          <p:cNvPr id="2084" name="Rectangle 36"/>
          <p:cNvSpPr>
            <a:spLocks noChangeArrowheads="1"/>
          </p:cNvSpPr>
          <p:nvPr/>
        </p:nvSpPr>
        <p:spPr bwMode="auto">
          <a:xfrm>
            <a:off x="5791200" y="10668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W</a:t>
            </a:r>
          </a:p>
        </p:txBody>
      </p:sp>
      <p:sp>
        <p:nvSpPr>
          <p:cNvPr id="2086" name="Rectangle 38"/>
          <p:cNvSpPr>
            <a:spLocks noChangeArrowheads="1"/>
          </p:cNvSpPr>
          <p:nvPr/>
        </p:nvSpPr>
        <p:spPr bwMode="auto">
          <a:xfrm>
            <a:off x="152400" y="10668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smtClean="0">
                <a:latin typeface="Courier New" charset="0"/>
              </a:rPr>
              <a:t>0x014: </a:t>
            </a:r>
            <a:r>
              <a:rPr lang="en-US" sz="1400" dirty="0" err="1" smtClean="0">
                <a:latin typeface="Courier New" charset="0"/>
              </a:rPr>
              <a:t>rrmovq</a:t>
            </a:r>
            <a:r>
              <a:rPr lang="en-US" sz="1400" dirty="0" smtClean="0">
                <a:latin typeface="Courier New" charset="0"/>
              </a:rPr>
              <a:t> %</a:t>
            </a:r>
            <a:r>
              <a:rPr lang="en-US" sz="1400" dirty="0" err="1" smtClean="0">
                <a:latin typeface="Courier New" charset="0"/>
              </a:rPr>
              <a:t>rdx</a:t>
            </a:r>
            <a:r>
              <a:rPr lang="en-US" sz="1400" dirty="0" smtClean="0">
                <a:latin typeface="Courier New" charset="0"/>
              </a:rPr>
              <a:t>,%</a:t>
            </a:r>
            <a:r>
              <a:rPr lang="en-US" sz="1400" dirty="0" err="1" smtClean="0">
                <a:latin typeface="Courier New" charset="0"/>
              </a:rPr>
              <a:t>rax</a:t>
            </a:r>
            <a:endParaRPr lang="en-US" sz="1400" dirty="0">
              <a:latin typeface="Courier New" charset="0"/>
            </a:endParaRPr>
          </a:p>
        </p:txBody>
      </p:sp>
      <p:sp>
        <p:nvSpPr>
          <p:cNvPr id="2085" name="Rectangle 37"/>
          <p:cNvSpPr>
            <a:spLocks noChangeArrowheads="1"/>
          </p:cNvSpPr>
          <p:nvPr/>
        </p:nvSpPr>
        <p:spPr bwMode="auto">
          <a:xfrm>
            <a:off x="4419600" y="1371600"/>
            <a:ext cx="457200" cy="304800"/>
          </a:xfrm>
          <a:prstGeom prst="rect">
            <a:avLst/>
          </a:prstGeom>
          <a:solidFill>
            <a:srgbClr val="66C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F</a:t>
            </a:r>
          </a:p>
        </p:txBody>
      </p:sp>
      <p:sp>
        <p:nvSpPr>
          <p:cNvPr id="2087" name="Rectangle 39"/>
          <p:cNvSpPr>
            <a:spLocks noChangeArrowheads="1"/>
          </p:cNvSpPr>
          <p:nvPr/>
        </p:nvSpPr>
        <p:spPr bwMode="auto">
          <a:xfrm>
            <a:off x="4876800" y="13716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D</a:t>
            </a:r>
          </a:p>
        </p:txBody>
      </p:sp>
      <p:sp>
        <p:nvSpPr>
          <p:cNvPr id="2088" name="Rectangle 40"/>
          <p:cNvSpPr>
            <a:spLocks noChangeArrowheads="1"/>
          </p:cNvSpPr>
          <p:nvPr/>
        </p:nvSpPr>
        <p:spPr bwMode="auto">
          <a:xfrm>
            <a:off x="5334000" y="13716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E</a:t>
            </a:r>
          </a:p>
        </p:txBody>
      </p:sp>
      <p:sp>
        <p:nvSpPr>
          <p:cNvPr id="2089" name="Rectangle 41"/>
          <p:cNvSpPr>
            <a:spLocks noChangeArrowheads="1"/>
          </p:cNvSpPr>
          <p:nvPr/>
        </p:nvSpPr>
        <p:spPr bwMode="auto">
          <a:xfrm>
            <a:off x="5791200" y="13716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M</a:t>
            </a:r>
          </a:p>
        </p:txBody>
      </p:sp>
      <p:sp>
        <p:nvSpPr>
          <p:cNvPr id="2090" name="Rectangle 42"/>
          <p:cNvSpPr>
            <a:spLocks noChangeArrowheads="1"/>
          </p:cNvSpPr>
          <p:nvPr/>
        </p:nvSpPr>
        <p:spPr bwMode="auto">
          <a:xfrm>
            <a:off x="6248400" y="13716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W</a:t>
            </a:r>
          </a:p>
        </p:txBody>
      </p:sp>
      <p:sp>
        <p:nvSpPr>
          <p:cNvPr id="2092" name="Rectangle 44"/>
          <p:cNvSpPr>
            <a:spLocks noChangeArrowheads="1"/>
          </p:cNvSpPr>
          <p:nvPr/>
        </p:nvSpPr>
        <p:spPr bwMode="auto">
          <a:xfrm>
            <a:off x="152400" y="13716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smtClean="0">
                <a:latin typeface="Courier New" charset="0"/>
              </a:rPr>
              <a:t>0x016: </a:t>
            </a:r>
            <a:r>
              <a:rPr lang="en-US" sz="1400" dirty="0">
                <a:latin typeface="Courier New" charset="0"/>
              </a:rPr>
              <a:t>halt</a:t>
            </a:r>
          </a:p>
        </p:txBody>
      </p:sp>
      <p:sp>
        <p:nvSpPr>
          <p:cNvPr id="2136" name="Rectangle 88"/>
          <p:cNvSpPr>
            <a:spLocks noChangeArrowheads="1"/>
          </p:cNvSpPr>
          <p:nvPr/>
        </p:nvSpPr>
        <p:spPr bwMode="auto">
          <a:xfrm>
            <a:off x="152400" y="1524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dirty="0">
                <a:latin typeface="Courier New" charset="0"/>
              </a:rPr>
              <a:t># </a:t>
            </a:r>
            <a:r>
              <a:rPr lang="en-US" sz="1400" b="1" dirty="0" smtClean="0">
                <a:latin typeface="Courier New" charset="0"/>
              </a:rPr>
              <a:t>prog8          </a:t>
            </a:r>
            <a:endParaRPr lang="en-US" sz="1400" b="1" dirty="0">
              <a:latin typeface="Courier New" charset="0"/>
            </a:endParaRPr>
          </a:p>
        </p:txBody>
      </p:sp>
      <p:sp>
        <p:nvSpPr>
          <p:cNvPr id="2176" name="Line 128"/>
          <p:cNvSpPr>
            <a:spLocks noChangeShapeType="1"/>
          </p:cNvSpPr>
          <p:nvPr/>
        </p:nvSpPr>
        <p:spPr bwMode="auto">
          <a:xfrm flipH="1">
            <a:off x="3124200" y="1676400"/>
            <a:ext cx="1295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77" name="Line 129"/>
          <p:cNvSpPr>
            <a:spLocks noChangeShapeType="1"/>
          </p:cNvSpPr>
          <p:nvPr/>
        </p:nvSpPr>
        <p:spPr bwMode="auto">
          <a:xfrm>
            <a:off x="4876800" y="1676400"/>
            <a:ext cx="1295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78" name="Rectangle 130"/>
          <p:cNvSpPr>
            <a:spLocks noChangeArrowheads="1"/>
          </p:cNvSpPr>
          <p:nvPr/>
        </p:nvSpPr>
        <p:spPr bwMode="auto">
          <a:xfrm>
            <a:off x="3657600" y="2057400"/>
            <a:ext cx="1905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600" dirty="0">
                <a:latin typeface="Helvetica" charset="0"/>
              </a:rPr>
              <a:t>Cycle 4</a:t>
            </a:r>
          </a:p>
        </p:txBody>
      </p:sp>
      <p:sp>
        <p:nvSpPr>
          <p:cNvPr id="2179" name="Rectangle 131"/>
          <p:cNvSpPr>
            <a:spLocks noChangeArrowheads="1"/>
          </p:cNvSpPr>
          <p:nvPr/>
        </p:nvSpPr>
        <p:spPr bwMode="auto">
          <a:xfrm>
            <a:off x="3124200" y="2438400"/>
            <a:ext cx="3048000" cy="9906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sz="1600">
                <a:latin typeface="Helvetica" charset="0"/>
              </a:rPr>
              <a:t>M</a:t>
            </a:r>
          </a:p>
        </p:txBody>
      </p:sp>
      <p:sp>
        <p:nvSpPr>
          <p:cNvPr id="2180" name="Rectangle 132"/>
          <p:cNvSpPr>
            <a:spLocks noChangeArrowheads="1"/>
          </p:cNvSpPr>
          <p:nvPr/>
        </p:nvSpPr>
        <p:spPr bwMode="auto">
          <a:xfrm>
            <a:off x="3124200" y="4419600"/>
            <a:ext cx="3048000" cy="9906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sz="1600">
                <a:latin typeface="Helvetica" charset="0"/>
              </a:rPr>
              <a:t>D</a:t>
            </a:r>
          </a:p>
        </p:txBody>
      </p:sp>
      <p:sp>
        <p:nvSpPr>
          <p:cNvPr id="2181" name="Rectangle 133"/>
          <p:cNvSpPr>
            <a:spLocks noChangeArrowheads="1"/>
          </p:cNvSpPr>
          <p:nvPr/>
        </p:nvSpPr>
        <p:spPr bwMode="auto">
          <a:xfrm>
            <a:off x="4343400" y="4953000"/>
            <a:ext cx="1828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lnSpc>
                <a:spcPct val="110000"/>
              </a:lnSpc>
            </a:pPr>
            <a:r>
              <a:rPr lang="en-US" sz="1400" dirty="0" err="1">
                <a:latin typeface="Helvetica" charset="0"/>
              </a:rPr>
              <a:t>valA</a:t>
            </a:r>
            <a:r>
              <a:rPr lang="en-US" sz="1400" dirty="0">
                <a:latin typeface="Helvetica" charset="0"/>
              </a:rPr>
              <a:t> </a:t>
            </a:r>
            <a:r>
              <a:rPr lang="en-US" sz="1400" dirty="0">
                <a:latin typeface="Wingdings 3" charset="0"/>
                <a:sym typeface="Symbol" charset="0"/>
              </a:rPr>
              <a:t>f</a:t>
            </a:r>
            <a:r>
              <a:rPr lang="en-US" sz="1400" dirty="0">
                <a:latin typeface="Helvetica" charset="0"/>
              </a:rPr>
              <a:t> </a:t>
            </a:r>
            <a:r>
              <a:rPr lang="en-US" sz="1400" dirty="0" err="1">
                <a:latin typeface="Helvetica" charset="0"/>
              </a:rPr>
              <a:t>e_valE</a:t>
            </a:r>
            <a:r>
              <a:rPr lang="en-US" sz="1400" dirty="0">
                <a:latin typeface="Helvetica" charset="0"/>
              </a:rPr>
              <a:t> </a:t>
            </a:r>
            <a:r>
              <a:rPr lang="en-US" sz="1400" dirty="0">
                <a:latin typeface="Helvetica" charset="0"/>
                <a:sym typeface="Symbol" charset="0"/>
              </a:rPr>
              <a:t>= 3</a:t>
            </a:r>
            <a:endParaRPr lang="en-US" sz="1400" dirty="0">
              <a:latin typeface="Helvetica" charset="0"/>
            </a:endParaRPr>
          </a:p>
        </p:txBody>
      </p:sp>
      <p:sp>
        <p:nvSpPr>
          <p:cNvPr id="2182" name="Rectangle 134"/>
          <p:cNvSpPr>
            <a:spLocks noChangeArrowheads="1"/>
          </p:cNvSpPr>
          <p:nvPr/>
        </p:nvSpPr>
        <p:spPr bwMode="auto">
          <a:xfrm>
            <a:off x="3124200" y="2819400"/>
            <a:ext cx="1828800" cy="533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err="1">
                <a:latin typeface="Helvetica" charset="0"/>
              </a:rPr>
              <a:t>M_dstE</a:t>
            </a:r>
            <a:r>
              <a:rPr lang="en-US" sz="1400" dirty="0">
                <a:latin typeface="Helvetica" charset="0"/>
              </a:rPr>
              <a:t> = </a:t>
            </a:r>
            <a:r>
              <a:rPr lang="en-US" sz="1400" b="1" dirty="0" smtClean="0">
                <a:latin typeface="Courier New" charset="0"/>
              </a:rPr>
              <a:t>%</a:t>
            </a:r>
            <a:r>
              <a:rPr lang="en-US" sz="1400" b="1" dirty="0" err="1" smtClean="0">
                <a:latin typeface="Courier New" charset="0"/>
              </a:rPr>
              <a:t>rdx</a:t>
            </a:r>
            <a:endParaRPr lang="en-US" sz="1400" b="1" dirty="0">
              <a:latin typeface="Courier New" charset="0"/>
            </a:endParaRPr>
          </a:p>
          <a:p>
            <a:r>
              <a:rPr lang="en-US" sz="1400" dirty="0" err="1">
                <a:latin typeface="Helvetica" charset="0"/>
              </a:rPr>
              <a:t>M_valE</a:t>
            </a:r>
            <a:r>
              <a:rPr lang="en-US" sz="1400" dirty="0">
                <a:latin typeface="Helvetica" charset="0"/>
              </a:rPr>
              <a:t> = 10</a:t>
            </a:r>
          </a:p>
        </p:txBody>
      </p:sp>
      <p:sp>
        <p:nvSpPr>
          <p:cNvPr id="2183" name="Rectangle 135"/>
          <p:cNvSpPr>
            <a:spLocks noChangeArrowheads="1"/>
          </p:cNvSpPr>
          <p:nvPr/>
        </p:nvSpPr>
        <p:spPr bwMode="auto">
          <a:xfrm>
            <a:off x="3124200" y="4953000"/>
            <a:ext cx="1219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err="1">
                <a:latin typeface="Helvetica" charset="0"/>
              </a:rPr>
              <a:t>srcA</a:t>
            </a:r>
            <a:r>
              <a:rPr lang="en-US" sz="1400" dirty="0">
                <a:latin typeface="Helvetica" charset="0"/>
              </a:rPr>
              <a:t> = </a:t>
            </a:r>
            <a:r>
              <a:rPr lang="en-US" sz="1400" b="1" dirty="0" smtClean="0">
                <a:latin typeface="Courier New" charset="0"/>
              </a:rPr>
              <a:t>%</a:t>
            </a:r>
            <a:r>
              <a:rPr lang="en-US" sz="1400" b="1" dirty="0" err="1" smtClean="0">
                <a:latin typeface="Courier New" charset="0"/>
              </a:rPr>
              <a:t>rdx</a:t>
            </a:r>
            <a:endParaRPr lang="en-US" sz="1400" b="1" dirty="0">
              <a:latin typeface="Courier New" charset="0"/>
            </a:endParaRPr>
          </a:p>
        </p:txBody>
      </p:sp>
      <p:sp>
        <p:nvSpPr>
          <p:cNvPr id="2184" name="Rectangle 136"/>
          <p:cNvSpPr>
            <a:spLocks noChangeArrowheads="1"/>
          </p:cNvSpPr>
          <p:nvPr/>
        </p:nvSpPr>
        <p:spPr bwMode="auto">
          <a:xfrm>
            <a:off x="3124200" y="3429000"/>
            <a:ext cx="3048000" cy="9906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sz="1600">
                <a:latin typeface="Helvetica" charset="0"/>
              </a:rPr>
              <a:t>E</a:t>
            </a:r>
          </a:p>
        </p:txBody>
      </p:sp>
      <p:sp>
        <p:nvSpPr>
          <p:cNvPr id="2185" name="Rectangle 137"/>
          <p:cNvSpPr>
            <a:spLocks noChangeArrowheads="1"/>
          </p:cNvSpPr>
          <p:nvPr/>
        </p:nvSpPr>
        <p:spPr bwMode="auto">
          <a:xfrm>
            <a:off x="3124200" y="3810000"/>
            <a:ext cx="1828800" cy="533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err="1">
                <a:latin typeface="Helvetica" charset="0"/>
              </a:rPr>
              <a:t>E_dstE</a:t>
            </a:r>
            <a:r>
              <a:rPr lang="en-US" sz="1400" dirty="0">
                <a:latin typeface="Helvetica" charset="0"/>
              </a:rPr>
              <a:t> = </a:t>
            </a:r>
            <a:r>
              <a:rPr lang="en-US" sz="1400" b="1" dirty="0" smtClean="0">
                <a:latin typeface="Courier New" charset="0"/>
              </a:rPr>
              <a:t>%</a:t>
            </a:r>
            <a:r>
              <a:rPr lang="en-US" sz="1400" b="1" dirty="0" err="1" smtClean="0">
                <a:latin typeface="Courier New" charset="0"/>
              </a:rPr>
              <a:t>rdx</a:t>
            </a:r>
            <a:endParaRPr lang="en-US" sz="1400" b="1" dirty="0">
              <a:latin typeface="Courier New" charset="0"/>
            </a:endParaRPr>
          </a:p>
          <a:p>
            <a:r>
              <a:rPr lang="en-US" sz="1400" dirty="0" err="1">
                <a:latin typeface="Helvetica" charset="0"/>
              </a:rPr>
              <a:t>e_valE</a:t>
            </a:r>
            <a:r>
              <a:rPr lang="en-US" sz="1400" dirty="0">
                <a:latin typeface="Helvetica" charset="0"/>
              </a:rPr>
              <a:t> </a:t>
            </a:r>
            <a:r>
              <a:rPr lang="en-US" sz="1400" dirty="0">
                <a:latin typeface="Wingdings 3" charset="0"/>
                <a:sym typeface="Symbol" charset="0"/>
              </a:rPr>
              <a:t>f</a:t>
            </a:r>
            <a:r>
              <a:rPr lang="en-US" sz="1400" dirty="0">
                <a:latin typeface="Helvetica" charset="0"/>
              </a:rPr>
              <a:t> 0 + 3 = 3</a:t>
            </a:r>
          </a:p>
        </p:txBody>
      </p:sp>
      <p:sp>
        <p:nvSpPr>
          <p:cNvPr id="2186" name="Freeform 138"/>
          <p:cNvSpPr>
            <a:spLocks/>
          </p:cNvSpPr>
          <p:nvPr/>
        </p:nvSpPr>
        <p:spPr bwMode="auto">
          <a:xfrm>
            <a:off x="4953000" y="3200400"/>
            <a:ext cx="1066800" cy="685800"/>
          </a:xfrm>
          <a:custGeom>
            <a:avLst/>
            <a:gdLst>
              <a:gd name="T0" fmla="*/ 0 w 96"/>
              <a:gd name="T1" fmla="*/ 0 h 912"/>
              <a:gd name="T2" fmla="*/ 96 w 96"/>
              <a:gd name="T3" fmla="*/ 0 h 912"/>
              <a:gd name="T4" fmla="*/ 96 w 96"/>
              <a:gd name="T5" fmla="*/ 912 h 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6" h="912">
                <a:moveTo>
                  <a:pt x="0" y="0"/>
                </a:moveTo>
                <a:lnTo>
                  <a:pt x="96" y="0"/>
                </a:lnTo>
                <a:lnTo>
                  <a:pt x="96" y="912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87" name="Freeform 139"/>
          <p:cNvSpPr>
            <a:spLocks/>
          </p:cNvSpPr>
          <p:nvPr/>
        </p:nvSpPr>
        <p:spPr bwMode="auto">
          <a:xfrm>
            <a:off x="4953000" y="4191000"/>
            <a:ext cx="1066800" cy="762000"/>
          </a:xfrm>
          <a:custGeom>
            <a:avLst/>
            <a:gdLst>
              <a:gd name="T0" fmla="*/ 0 w 96"/>
              <a:gd name="T1" fmla="*/ 0 h 912"/>
              <a:gd name="T2" fmla="*/ 96 w 96"/>
              <a:gd name="T3" fmla="*/ 0 h 912"/>
              <a:gd name="T4" fmla="*/ 96 w 96"/>
              <a:gd name="T5" fmla="*/ 912 h 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6" h="912">
                <a:moveTo>
                  <a:pt x="0" y="0"/>
                </a:moveTo>
                <a:lnTo>
                  <a:pt x="96" y="0"/>
                </a:lnTo>
                <a:lnTo>
                  <a:pt x="96" y="912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88" name="Line 140"/>
          <p:cNvSpPr>
            <a:spLocks noChangeShapeType="1"/>
          </p:cNvSpPr>
          <p:nvPr/>
        </p:nvSpPr>
        <p:spPr bwMode="auto">
          <a:xfrm>
            <a:off x="5943600" y="3810000"/>
            <a:ext cx="1524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89" name="Line 141"/>
          <p:cNvSpPr>
            <a:spLocks noChangeShapeType="1"/>
          </p:cNvSpPr>
          <p:nvPr/>
        </p:nvSpPr>
        <p:spPr bwMode="auto">
          <a:xfrm flipH="1">
            <a:off x="5943600" y="3810000"/>
            <a:ext cx="1524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1720</TotalTime>
  <Words>89</Words>
  <Application>Microsoft Macintosh PowerPoint</Application>
  <PresentationFormat>On-screen Show (4:3)</PresentationFormat>
  <Paragraphs>43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Randal E. Bryant</dc:creator>
  <cp:lastModifiedBy>Randy Bryant</cp:lastModifiedBy>
  <cp:revision>18</cp:revision>
  <cp:lastPrinted>2014-07-07T13:38:30Z</cp:lastPrinted>
  <dcterms:created xsi:type="dcterms:W3CDTF">2002-02-04T02:14:27Z</dcterms:created>
  <dcterms:modified xsi:type="dcterms:W3CDTF">2014-07-07T13:39:21Z</dcterms:modified>
</cp:coreProperties>
</file>