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00" d="100"/>
          <a:sy n="100" d="100"/>
        </p:scale>
        <p:origin x="48" y="-80"/>
      </p:cViewPr>
      <p:guideLst>
        <p:guide orient="horz" pos="2160"/>
        <p:guide pos="35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A4FF1-59D4-2D49-AE8B-7E5B9B1FAB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827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C63D9-6B82-EB4B-A5EB-EFB8B77832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6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06453-2889-A445-8E7A-F82B5E1751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5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4FB81-2817-434E-AAE6-97FA52C8BE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53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39FCA-7E17-784A-B159-7426FF00D5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81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BFCFE-2F0D-CF40-A0AB-D186B503AA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675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030F7-BB7F-6F47-B022-18442D0596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159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A4E0B-D73A-2A4B-B100-0465A95828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67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381E2-74E8-FB46-B774-56130DF1E7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9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64C60-65E5-8F42-B04E-50C761B307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926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1EC78-2270-6D48-B604-052E7F54D4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095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C27EA9-D855-DE4F-B948-53DBE466527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914400" y="5334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0x000: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$10</a:t>
            </a:r>
            <a:r>
              <a:rPr lang="en-US" sz="1400" dirty="0" smtClean="0">
                <a:latin typeface="Courier New" charset="0"/>
              </a:rPr>
              <a:t>,%rdx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8100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42672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2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7244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3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51816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4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56388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5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60960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6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65532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7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70104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8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74676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9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810000" y="533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267200" y="533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4724400" y="533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5181600" y="533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6096000" y="838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914400" y="838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0x00a: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 </a:t>
            </a:r>
            <a:r>
              <a:rPr lang="en-US" sz="1400" dirty="0">
                <a:latin typeface="Courier New" charset="0"/>
              </a:rPr>
              <a:t>$3</a:t>
            </a:r>
            <a:r>
              <a:rPr lang="en-US" sz="1400" dirty="0" smtClean="0">
                <a:latin typeface="Courier New" charset="0"/>
              </a:rPr>
              <a:t>,%rax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4267200" y="838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4724400" y="838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5181600" y="838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5638800" y="8382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5638800" y="5334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914400" y="1143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0x014: </a:t>
            </a:r>
            <a:r>
              <a:rPr lang="en-US" sz="1400" dirty="0" err="1">
                <a:latin typeface="Courier New" charset="0"/>
              </a:rPr>
              <a:t>nop</a:t>
            </a:r>
            <a:endParaRPr lang="en-US" sz="1400" dirty="0">
              <a:latin typeface="Courier New" charset="0"/>
            </a:endParaRPr>
          </a:p>
        </p:txBody>
      </p:sp>
      <p:grpSp>
        <p:nvGrpSpPr>
          <p:cNvPr id="2105" name="Group 57"/>
          <p:cNvGrpSpPr>
            <a:grpSpLocks/>
          </p:cNvGrpSpPr>
          <p:nvPr/>
        </p:nvGrpSpPr>
        <p:grpSpPr bwMode="auto">
          <a:xfrm>
            <a:off x="4724400" y="1143000"/>
            <a:ext cx="2286000" cy="304800"/>
            <a:chOff x="2784" y="1872"/>
            <a:chExt cx="1440" cy="192"/>
          </a:xfrm>
        </p:grpSpPr>
        <p:sp>
          <p:nvSpPr>
            <p:cNvPr id="2079" name="Rectangle 31"/>
            <p:cNvSpPr>
              <a:spLocks noChangeArrowheads="1"/>
            </p:cNvSpPr>
            <p:nvPr/>
          </p:nvSpPr>
          <p:spPr bwMode="auto">
            <a:xfrm>
              <a:off x="2784" y="187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81" name="Rectangle 33"/>
            <p:cNvSpPr>
              <a:spLocks noChangeArrowheads="1"/>
            </p:cNvSpPr>
            <p:nvPr/>
          </p:nvSpPr>
          <p:spPr bwMode="auto">
            <a:xfrm>
              <a:off x="3072" y="187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82" name="Rectangle 34"/>
            <p:cNvSpPr>
              <a:spLocks noChangeArrowheads="1"/>
            </p:cNvSpPr>
            <p:nvPr/>
          </p:nvSpPr>
          <p:spPr bwMode="auto">
            <a:xfrm>
              <a:off x="3360" y="1872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83" name="Rectangle 35"/>
            <p:cNvSpPr>
              <a:spLocks noChangeArrowheads="1"/>
            </p:cNvSpPr>
            <p:nvPr/>
          </p:nvSpPr>
          <p:spPr bwMode="auto">
            <a:xfrm>
              <a:off x="3648" y="187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84" name="Rectangle 36"/>
            <p:cNvSpPr>
              <a:spLocks noChangeArrowheads="1"/>
            </p:cNvSpPr>
            <p:nvPr/>
          </p:nvSpPr>
          <p:spPr bwMode="auto">
            <a:xfrm>
              <a:off x="3936" y="187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914400" y="1447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0x005: </a:t>
            </a:r>
            <a:r>
              <a:rPr lang="en-US" sz="1400" dirty="0" err="1" smtClean="0">
                <a:latin typeface="Courier New" charset="0"/>
              </a:rPr>
              <a:t>addq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rdx</a:t>
            </a:r>
            <a:r>
              <a:rPr lang="en-US" sz="1400" dirty="0" smtClean="0">
                <a:latin typeface="Courier New" charset="0"/>
              </a:rPr>
              <a:t>,%</a:t>
            </a:r>
            <a:r>
              <a:rPr lang="en-US" sz="1400" dirty="0" err="1" smtClean="0">
                <a:latin typeface="Courier New" charset="0"/>
              </a:rPr>
              <a:t>rax</a:t>
            </a:r>
            <a:endParaRPr lang="en-US" sz="1400" dirty="0">
              <a:latin typeface="Courier New" charset="0"/>
            </a:endParaRPr>
          </a:p>
        </p:txBody>
      </p:sp>
      <p:grpSp>
        <p:nvGrpSpPr>
          <p:cNvPr id="2104" name="Group 56"/>
          <p:cNvGrpSpPr>
            <a:grpSpLocks/>
          </p:cNvGrpSpPr>
          <p:nvPr/>
        </p:nvGrpSpPr>
        <p:grpSpPr bwMode="auto">
          <a:xfrm>
            <a:off x="5181600" y="1447800"/>
            <a:ext cx="2286000" cy="304800"/>
            <a:chOff x="3072" y="2064"/>
            <a:chExt cx="1440" cy="192"/>
          </a:xfrm>
        </p:grpSpPr>
        <p:sp>
          <p:nvSpPr>
            <p:cNvPr id="2085" name="Rectangle 37"/>
            <p:cNvSpPr>
              <a:spLocks noChangeArrowheads="1"/>
            </p:cNvSpPr>
            <p:nvPr/>
          </p:nvSpPr>
          <p:spPr bwMode="auto">
            <a:xfrm>
              <a:off x="3072" y="206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87" name="Rectangle 39"/>
            <p:cNvSpPr>
              <a:spLocks noChangeArrowheads="1"/>
            </p:cNvSpPr>
            <p:nvPr/>
          </p:nvSpPr>
          <p:spPr bwMode="auto">
            <a:xfrm>
              <a:off x="3360" y="2064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88" name="Rectangle 40"/>
            <p:cNvSpPr>
              <a:spLocks noChangeArrowheads="1"/>
            </p:cNvSpPr>
            <p:nvPr/>
          </p:nvSpPr>
          <p:spPr bwMode="auto">
            <a:xfrm>
              <a:off x="3648" y="206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89" name="Rectangle 41"/>
            <p:cNvSpPr>
              <a:spLocks noChangeArrowheads="1"/>
            </p:cNvSpPr>
            <p:nvPr/>
          </p:nvSpPr>
          <p:spPr bwMode="auto">
            <a:xfrm>
              <a:off x="3936" y="206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90" name="Rectangle 42"/>
            <p:cNvSpPr>
              <a:spLocks noChangeArrowheads="1"/>
            </p:cNvSpPr>
            <p:nvPr/>
          </p:nvSpPr>
          <p:spPr bwMode="auto">
            <a:xfrm>
              <a:off x="4224" y="206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914400" y="17526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smtClean="0">
                <a:latin typeface="Courier New" charset="0"/>
              </a:rPr>
              <a:t>0x017: </a:t>
            </a:r>
            <a:r>
              <a:rPr lang="en-US" sz="1400" dirty="0">
                <a:latin typeface="Courier New" charset="0"/>
              </a:rPr>
              <a:t>halt</a:t>
            </a:r>
          </a:p>
        </p:txBody>
      </p:sp>
      <p:grpSp>
        <p:nvGrpSpPr>
          <p:cNvPr id="2103" name="Group 55"/>
          <p:cNvGrpSpPr>
            <a:grpSpLocks/>
          </p:cNvGrpSpPr>
          <p:nvPr/>
        </p:nvGrpSpPr>
        <p:grpSpPr bwMode="auto">
          <a:xfrm>
            <a:off x="5638800" y="1752600"/>
            <a:ext cx="2286000" cy="304800"/>
            <a:chOff x="3360" y="2256"/>
            <a:chExt cx="1440" cy="192"/>
          </a:xfrm>
        </p:grpSpPr>
        <p:sp>
          <p:nvSpPr>
            <p:cNvPr id="2091" name="Rectangle 43"/>
            <p:cNvSpPr>
              <a:spLocks noChangeArrowheads="1"/>
            </p:cNvSpPr>
            <p:nvPr/>
          </p:nvSpPr>
          <p:spPr bwMode="auto">
            <a:xfrm>
              <a:off x="3360" y="2256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93" name="Rectangle 45"/>
            <p:cNvSpPr>
              <a:spLocks noChangeArrowheads="1"/>
            </p:cNvSpPr>
            <p:nvPr/>
          </p:nvSpPr>
          <p:spPr bwMode="auto">
            <a:xfrm>
              <a:off x="3648" y="225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94" name="Rectangle 46"/>
            <p:cNvSpPr>
              <a:spLocks noChangeArrowheads="1"/>
            </p:cNvSpPr>
            <p:nvPr/>
          </p:nvSpPr>
          <p:spPr bwMode="auto">
            <a:xfrm>
              <a:off x="3936" y="225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95" name="Rectangle 47"/>
            <p:cNvSpPr>
              <a:spLocks noChangeArrowheads="1"/>
            </p:cNvSpPr>
            <p:nvPr/>
          </p:nvSpPr>
          <p:spPr bwMode="auto">
            <a:xfrm>
              <a:off x="4224" y="225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96" name="Rectangle 48"/>
            <p:cNvSpPr>
              <a:spLocks noChangeArrowheads="1"/>
            </p:cNvSpPr>
            <p:nvPr/>
          </p:nvSpPr>
          <p:spPr bwMode="auto">
            <a:xfrm>
              <a:off x="4512" y="225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136" name="Rectangle 88"/>
          <p:cNvSpPr>
            <a:spLocks noChangeArrowheads="1"/>
          </p:cNvSpPr>
          <p:nvPr/>
        </p:nvSpPr>
        <p:spPr bwMode="auto">
          <a:xfrm>
            <a:off x="914400" y="1524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latin typeface="Courier New" charset="0"/>
              </a:rPr>
              <a:t># prog3</a:t>
            </a:r>
          </a:p>
        </p:txBody>
      </p:sp>
      <p:sp>
        <p:nvSpPr>
          <p:cNvPr id="2170" name="Line 122"/>
          <p:cNvSpPr>
            <a:spLocks noChangeShapeType="1"/>
          </p:cNvSpPr>
          <p:nvPr/>
        </p:nvSpPr>
        <p:spPr bwMode="auto">
          <a:xfrm flipH="1">
            <a:off x="4343400" y="20574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1" name="Line 123"/>
          <p:cNvSpPr>
            <a:spLocks noChangeShapeType="1"/>
          </p:cNvSpPr>
          <p:nvPr/>
        </p:nvSpPr>
        <p:spPr bwMode="auto">
          <a:xfrm>
            <a:off x="6096000" y="20574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2" name="Rectangle 124"/>
          <p:cNvSpPr>
            <a:spLocks noChangeArrowheads="1"/>
          </p:cNvSpPr>
          <p:nvPr/>
        </p:nvSpPr>
        <p:spPr bwMode="auto">
          <a:xfrm>
            <a:off x="4876800" y="24384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 dirty="0">
                <a:latin typeface="Helvetica" charset="0"/>
              </a:rPr>
              <a:t>Cycle 5</a:t>
            </a:r>
          </a:p>
        </p:txBody>
      </p:sp>
      <p:sp>
        <p:nvSpPr>
          <p:cNvPr id="2173" name="Rectangle 125"/>
          <p:cNvSpPr>
            <a:spLocks noChangeArrowheads="1"/>
          </p:cNvSpPr>
          <p:nvPr/>
        </p:nvSpPr>
        <p:spPr bwMode="auto">
          <a:xfrm>
            <a:off x="4343400" y="2819400"/>
            <a:ext cx="3048000" cy="990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174" name="Rectangle 126"/>
          <p:cNvSpPr>
            <a:spLocks noChangeArrowheads="1"/>
          </p:cNvSpPr>
          <p:nvPr/>
        </p:nvSpPr>
        <p:spPr bwMode="auto">
          <a:xfrm>
            <a:off x="6172200" y="3200400"/>
            <a:ext cx="1219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Helvetica" charset="0"/>
              </a:rPr>
              <a:t>R</a:t>
            </a:r>
            <a:r>
              <a:rPr lang="en-US" sz="1400" dirty="0" smtClean="0">
                <a:latin typeface="Helvetica" charset="0"/>
              </a:rPr>
              <a:t>[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rdx</a:t>
            </a:r>
            <a:r>
              <a:rPr lang="en-US" sz="1400" dirty="0">
                <a:latin typeface="Helvetica" charset="0"/>
              </a:rPr>
              <a:t>] </a:t>
            </a:r>
            <a:r>
              <a:rPr lang="en-US" sz="1400" dirty="0">
                <a:latin typeface="Wingdings 3" charset="0"/>
                <a:sym typeface="Symbol" charset="0"/>
              </a:rPr>
              <a:t>f</a:t>
            </a:r>
            <a:r>
              <a:rPr lang="en-US" sz="1400" dirty="0">
                <a:latin typeface="Helvetica" charset="0"/>
                <a:sym typeface="Symbol" charset="0"/>
              </a:rPr>
              <a:t> </a:t>
            </a:r>
            <a:r>
              <a:rPr lang="en-US" sz="1400" dirty="0">
                <a:latin typeface="Helvetica" charset="0"/>
              </a:rPr>
              <a:t>10</a:t>
            </a:r>
          </a:p>
        </p:txBody>
      </p:sp>
      <p:sp>
        <p:nvSpPr>
          <p:cNvPr id="2175" name="Rectangle 127"/>
          <p:cNvSpPr>
            <a:spLocks noChangeArrowheads="1"/>
          </p:cNvSpPr>
          <p:nvPr/>
        </p:nvSpPr>
        <p:spPr bwMode="auto">
          <a:xfrm>
            <a:off x="4343400" y="5486400"/>
            <a:ext cx="3048000" cy="990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176" name="Rectangle 128"/>
          <p:cNvSpPr>
            <a:spLocks noChangeArrowheads="1"/>
          </p:cNvSpPr>
          <p:nvPr/>
        </p:nvSpPr>
        <p:spPr bwMode="auto">
          <a:xfrm>
            <a:off x="5562600" y="5867400"/>
            <a:ext cx="18288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 sz="1400" dirty="0" err="1">
                <a:latin typeface="Helvetica" charset="0"/>
              </a:rPr>
              <a:t>valA</a:t>
            </a:r>
            <a:r>
              <a:rPr lang="en-US" sz="1400" dirty="0">
                <a:latin typeface="Helvetica" charset="0"/>
              </a:rPr>
              <a:t> </a:t>
            </a:r>
            <a:r>
              <a:rPr lang="en-US" sz="1400" dirty="0">
                <a:latin typeface="Wingdings 3" charset="0"/>
                <a:sym typeface="Symbol" charset="0"/>
              </a:rPr>
              <a:t>f</a:t>
            </a:r>
            <a:r>
              <a:rPr lang="en-US" sz="1400" dirty="0">
                <a:latin typeface="Helvetica" charset="0"/>
              </a:rPr>
              <a:t> </a:t>
            </a:r>
            <a:r>
              <a:rPr lang="en-US" sz="1400" dirty="0" err="1">
                <a:latin typeface="Helvetica" charset="0"/>
              </a:rPr>
              <a:t>W_valE</a:t>
            </a:r>
            <a:r>
              <a:rPr lang="en-US" sz="1400" dirty="0">
                <a:latin typeface="Helvetica" charset="0"/>
              </a:rPr>
              <a:t> </a:t>
            </a:r>
            <a:r>
              <a:rPr lang="en-US" sz="1400" dirty="0">
                <a:latin typeface="Helvetica" charset="0"/>
                <a:sym typeface="Symbol" charset="0"/>
              </a:rPr>
              <a:t>= </a:t>
            </a:r>
            <a:r>
              <a:rPr lang="en-US" sz="1400" dirty="0">
                <a:latin typeface="Helvetica" charset="0"/>
              </a:rPr>
              <a:t>10</a:t>
            </a:r>
          </a:p>
          <a:p>
            <a:pPr>
              <a:lnSpc>
                <a:spcPct val="110000"/>
              </a:lnSpc>
            </a:pPr>
            <a:r>
              <a:rPr lang="en-US" sz="1400" dirty="0" err="1">
                <a:latin typeface="Helvetica" charset="0"/>
              </a:rPr>
              <a:t>valB</a:t>
            </a:r>
            <a:r>
              <a:rPr lang="en-US" sz="1400" dirty="0">
                <a:latin typeface="Helvetica" charset="0"/>
              </a:rPr>
              <a:t> </a:t>
            </a:r>
            <a:r>
              <a:rPr lang="en-US" sz="1400" dirty="0">
                <a:latin typeface="Wingdings 3" charset="0"/>
                <a:sym typeface="Symbol" charset="0"/>
              </a:rPr>
              <a:t>f</a:t>
            </a:r>
            <a:r>
              <a:rPr lang="en-US" sz="1400" dirty="0">
                <a:latin typeface="Helvetica" charset="0"/>
              </a:rPr>
              <a:t> </a:t>
            </a:r>
            <a:r>
              <a:rPr lang="en-US" sz="1400" dirty="0" err="1">
                <a:latin typeface="Helvetica" charset="0"/>
              </a:rPr>
              <a:t>M_valE</a:t>
            </a:r>
            <a:r>
              <a:rPr lang="en-US" sz="1400" dirty="0">
                <a:latin typeface="Helvetica" charset="0"/>
              </a:rPr>
              <a:t> </a:t>
            </a:r>
            <a:r>
              <a:rPr lang="en-US" sz="1400" dirty="0">
                <a:latin typeface="Helvetica" charset="0"/>
                <a:sym typeface="Symbol" charset="0"/>
              </a:rPr>
              <a:t>= </a:t>
            </a:r>
            <a:r>
              <a:rPr lang="en-US" sz="1400" dirty="0">
                <a:latin typeface="Helvetica" charset="0"/>
              </a:rPr>
              <a:t>3</a:t>
            </a:r>
          </a:p>
        </p:txBody>
      </p:sp>
      <p:sp>
        <p:nvSpPr>
          <p:cNvPr id="2177" name="Rectangle 129"/>
          <p:cNvSpPr>
            <a:spLocks noChangeArrowheads="1"/>
          </p:cNvSpPr>
          <p:nvPr/>
        </p:nvSpPr>
        <p:spPr bwMode="auto">
          <a:xfrm>
            <a:off x="5715000" y="4876800"/>
            <a:ext cx="255588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</a:pPr>
            <a:r>
              <a:rPr lang="en-US" sz="1600">
                <a:latin typeface="Helvetica" charset="0"/>
              </a:rPr>
              <a:t>•</a:t>
            </a:r>
          </a:p>
          <a:p>
            <a:pPr>
              <a:lnSpc>
                <a:spcPct val="70000"/>
              </a:lnSpc>
            </a:pPr>
            <a:r>
              <a:rPr lang="en-US" sz="1600">
                <a:latin typeface="Helvetica" charset="0"/>
              </a:rPr>
              <a:t>•</a:t>
            </a:r>
          </a:p>
          <a:p>
            <a:pPr>
              <a:lnSpc>
                <a:spcPct val="70000"/>
              </a:lnSpc>
            </a:pPr>
            <a:r>
              <a:rPr lang="en-US" sz="1600">
                <a:latin typeface="Helvetica" charset="0"/>
              </a:rPr>
              <a:t>•</a:t>
            </a:r>
          </a:p>
        </p:txBody>
      </p:sp>
      <p:sp>
        <p:nvSpPr>
          <p:cNvPr id="2178" name="Rectangle 130"/>
          <p:cNvSpPr>
            <a:spLocks noChangeArrowheads="1"/>
          </p:cNvSpPr>
          <p:nvPr/>
        </p:nvSpPr>
        <p:spPr bwMode="auto">
          <a:xfrm>
            <a:off x="4343400" y="3200400"/>
            <a:ext cx="18288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Helvetica" charset="0"/>
              </a:rPr>
              <a:t>W_dstE</a:t>
            </a:r>
            <a:r>
              <a:rPr lang="en-US" sz="1400" dirty="0">
                <a:latin typeface="Helvetica" charset="0"/>
              </a:rPr>
              <a:t> = </a:t>
            </a:r>
            <a:r>
              <a:rPr lang="en-US" sz="1400" b="1" dirty="0" smtClean="0">
                <a:latin typeface="Courier New" charset="0"/>
              </a:rPr>
              <a:t>%</a:t>
            </a:r>
            <a:r>
              <a:rPr lang="en-US" sz="1400" b="1" dirty="0" err="1" smtClean="0">
                <a:latin typeface="Courier New" charset="0"/>
              </a:rPr>
              <a:t>rdx</a:t>
            </a:r>
            <a:endParaRPr lang="en-US" sz="1400" b="1" dirty="0">
              <a:latin typeface="Courier New" charset="0"/>
            </a:endParaRPr>
          </a:p>
          <a:p>
            <a:r>
              <a:rPr lang="en-US" sz="1400" dirty="0" err="1">
                <a:latin typeface="Helvetica" charset="0"/>
              </a:rPr>
              <a:t>W_valE</a:t>
            </a:r>
            <a:r>
              <a:rPr lang="en-US" sz="1400" dirty="0">
                <a:latin typeface="Helvetica" charset="0"/>
              </a:rPr>
              <a:t> = 10</a:t>
            </a:r>
          </a:p>
        </p:txBody>
      </p:sp>
      <p:sp>
        <p:nvSpPr>
          <p:cNvPr id="2179" name="Rectangle 131"/>
          <p:cNvSpPr>
            <a:spLocks noChangeArrowheads="1"/>
          </p:cNvSpPr>
          <p:nvPr/>
        </p:nvSpPr>
        <p:spPr bwMode="auto">
          <a:xfrm>
            <a:off x="4343400" y="5867400"/>
            <a:ext cx="12192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Helvetica" charset="0"/>
              </a:rPr>
              <a:t>srcA</a:t>
            </a:r>
            <a:r>
              <a:rPr lang="en-US" sz="1400" dirty="0">
                <a:latin typeface="Helvetica" charset="0"/>
              </a:rPr>
              <a:t> = </a:t>
            </a:r>
            <a:r>
              <a:rPr lang="en-US" sz="1400" b="1" dirty="0" smtClean="0">
                <a:latin typeface="Courier New" charset="0"/>
              </a:rPr>
              <a:t>%</a:t>
            </a:r>
            <a:r>
              <a:rPr lang="en-US" sz="1400" b="1" dirty="0" err="1" smtClean="0">
                <a:latin typeface="Courier New" charset="0"/>
              </a:rPr>
              <a:t>rdx</a:t>
            </a:r>
            <a:endParaRPr lang="en-US" sz="1400" b="1" dirty="0">
              <a:latin typeface="Courier New" charset="0"/>
            </a:endParaRPr>
          </a:p>
          <a:p>
            <a:r>
              <a:rPr lang="en-US" sz="1400" dirty="0" err="1">
                <a:latin typeface="Helvetica" charset="0"/>
              </a:rPr>
              <a:t>srcB</a:t>
            </a:r>
            <a:r>
              <a:rPr lang="en-US" sz="1400" dirty="0">
                <a:latin typeface="Helvetica" charset="0"/>
              </a:rPr>
              <a:t> = </a:t>
            </a:r>
            <a:r>
              <a:rPr lang="en-US" sz="1400" b="1" dirty="0" smtClean="0">
                <a:latin typeface="Courier New" charset="0"/>
              </a:rPr>
              <a:t>%</a:t>
            </a:r>
            <a:r>
              <a:rPr lang="en-US" sz="1400" b="1" dirty="0" err="1" smtClean="0">
                <a:latin typeface="Courier New" charset="0"/>
              </a:rPr>
              <a:t>rax</a:t>
            </a:r>
            <a:endParaRPr lang="en-US" sz="1400" b="1" dirty="0">
              <a:latin typeface="Courier New" charset="0"/>
            </a:endParaRPr>
          </a:p>
        </p:txBody>
      </p:sp>
      <p:sp>
        <p:nvSpPr>
          <p:cNvPr id="2181" name="Rectangle 133"/>
          <p:cNvSpPr>
            <a:spLocks noChangeArrowheads="1"/>
          </p:cNvSpPr>
          <p:nvPr/>
        </p:nvSpPr>
        <p:spPr bwMode="auto">
          <a:xfrm>
            <a:off x="4343400" y="3810000"/>
            <a:ext cx="3048000" cy="990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183" name="Rectangle 135"/>
          <p:cNvSpPr>
            <a:spLocks noChangeArrowheads="1"/>
          </p:cNvSpPr>
          <p:nvPr/>
        </p:nvSpPr>
        <p:spPr bwMode="auto">
          <a:xfrm>
            <a:off x="4343400" y="4191000"/>
            <a:ext cx="18288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Helvetica" charset="0"/>
              </a:rPr>
              <a:t>M_dstE</a:t>
            </a:r>
            <a:r>
              <a:rPr lang="en-US" sz="1400" dirty="0">
                <a:latin typeface="Helvetica" charset="0"/>
              </a:rPr>
              <a:t> = </a:t>
            </a:r>
            <a:r>
              <a:rPr lang="en-US" sz="1400" b="1" dirty="0" smtClean="0">
                <a:latin typeface="Courier New" charset="0"/>
              </a:rPr>
              <a:t>%</a:t>
            </a:r>
            <a:r>
              <a:rPr lang="en-US" sz="1400" b="1" dirty="0" err="1" smtClean="0">
                <a:latin typeface="Courier New" charset="0"/>
              </a:rPr>
              <a:t>rax</a:t>
            </a:r>
            <a:endParaRPr lang="en-US" sz="1400" b="1" dirty="0">
              <a:latin typeface="Courier New" charset="0"/>
            </a:endParaRPr>
          </a:p>
          <a:p>
            <a:r>
              <a:rPr lang="en-US" sz="1400" dirty="0" err="1">
                <a:latin typeface="Helvetica" charset="0"/>
              </a:rPr>
              <a:t>M_valE</a:t>
            </a:r>
            <a:r>
              <a:rPr lang="en-US" sz="1400" dirty="0">
                <a:latin typeface="Helvetica" charset="0"/>
              </a:rPr>
              <a:t> = 3</a:t>
            </a:r>
          </a:p>
        </p:txBody>
      </p:sp>
      <p:sp>
        <p:nvSpPr>
          <p:cNvPr id="2180" name="Freeform 132"/>
          <p:cNvSpPr>
            <a:spLocks/>
          </p:cNvSpPr>
          <p:nvPr/>
        </p:nvSpPr>
        <p:spPr bwMode="auto">
          <a:xfrm>
            <a:off x="6172200" y="3581400"/>
            <a:ext cx="1143000" cy="2286000"/>
          </a:xfrm>
          <a:custGeom>
            <a:avLst/>
            <a:gdLst>
              <a:gd name="T0" fmla="*/ 0 w 96"/>
              <a:gd name="T1" fmla="*/ 0 h 912"/>
              <a:gd name="T2" fmla="*/ 96 w 96"/>
              <a:gd name="T3" fmla="*/ 0 h 912"/>
              <a:gd name="T4" fmla="*/ 96 w 96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912">
                <a:moveTo>
                  <a:pt x="0" y="0"/>
                </a:moveTo>
                <a:lnTo>
                  <a:pt x="96" y="0"/>
                </a:lnTo>
                <a:lnTo>
                  <a:pt x="96" y="912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4" name="Freeform 136"/>
          <p:cNvSpPr>
            <a:spLocks/>
          </p:cNvSpPr>
          <p:nvPr/>
        </p:nvSpPr>
        <p:spPr bwMode="auto">
          <a:xfrm>
            <a:off x="6172200" y="4572000"/>
            <a:ext cx="990600" cy="1295400"/>
          </a:xfrm>
          <a:custGeom>
            <a:avLst/>
            <a:gdLst>
              <a:gd name="T0" fmla="*/ 0 w 96"/>
              <a:gd name="T1" fmla="*/ 0 h 912"/>
              <a:gd name="T2" fmla="*/ 96 w 96"/>
              <a:gd name="T3" fmla="*/ 0 h 912"/>
              <a:gd name="T4" fmla="*/ 96 w 96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912">
                <a:moveTo>
                  <a:pt x="0" y="0"/>
                </a:moveTo>
                <a:lnTo>
                  <a:pt x="96" y="0"/>
                </a:lnTo>
                <a:lnTo>
                  <a:pt x="96" y="912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1767</TotalTime>
  <Words>113</Words>
  <Application>Microsoft Macintosh PowerPoint</Application>
  <PresentationFormat>On-screen Show (4:3)</PresentationFormat>
  <Paragraphs>56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16</cp:revision>
  <dcterms:created xsi:type="dcterms:W3CDTF">2002-02-04T02:14:27Z</dcterms:created>
  <dcterms:modified xsi:type="dcterms:W3CDTF">2014-06-17T14:39:14Z</dcterms:modified>
</cp:coreProperties>
</file>