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908800" cy="9410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>
        <p:scale>
          <a:sx n="75" d="100"/>
          <a:sy n="75" d="100"/>
        </p:scale>
        <p:origin x="-736" y="-320"/>
      </p:cViewPr>
      <p:guideLst>
        <p:guide orient="horz" pos="2160"/>
        <p:guide pos="48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14775" y="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defTabSz="930275">
              <a:defRPr sz="1200"/>
            </a:lvl1pPr>
          </a:lstStyle>
          <a:p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14775" y="8940800"/>
            <a:ext cx="2994025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/>
            </a:lvl1pPr>
          </a:lstStyle>
          <a:p>
            <a:fld id="{4445EB2F-0A86-3A43-88CD-A2D422D08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97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346C5C-7D18-BE44-ADE8-E9E5D36DF2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38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1A6ADE-EC72-4F47-AC9A-45DA3D5117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963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11BDA-3B71-6A45-B71A-54026036C6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178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C47A3-929F-884F-A22E-D454758F68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048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28B4-E364-9348-9927-8F91135380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830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38664-BF56-B543-8C7B-6BD711F40F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2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E5F2A-687A-384A-998C-39F96D5101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43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59229-C12C-F84E-85AE-47F34FB11A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264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BCF4A-6119-0A42-B866-8DDC0F48FF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51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4FEFA-89AE-ED42-92F7-A0DBC5AF66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0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B146E-A9B6-4E4A-9A37-93BEF05811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31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6F363AA-6A25-714F-A0F8-B1AFFDDA56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381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>
                <a:latin typeface="Courier New" charset="0"/>
              </a:rPr>
              <a:t>0x000: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>
                <a:latin typeface="Courier New" charset="0"/>
              </a:rPr>
              <a:t>$10</a:t>
            </a:r>
            <a:r>
              <a:rPr lang="en-US" sz="1400" dirty="0" smtClean="0">
                <a:latin typeface="Courier New" charset="0"/>
              </a:rPr>
              <a:t>,%rdx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2895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352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2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810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3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4267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4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4724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5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51816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6</a:t>
            </a: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56388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7</a:t>
            </a: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60960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8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65532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9</a:t>
            </a:r>
          </a:p>
        </p:txBody>
      </p:sp>
      <p:grpSp>
        <p:nvGrpSpPr>
          <p:cNvPr id="2108" name="Group 60"/>
          <p:cNvGrpSpPr>
            <a:grpSpLocks/>
          </p:cNvGrpSpPr>
          <p:nvPr/>
        </p:nvGrpSpPr>
        <p:grpSpPr bwMode="auto">
          <a:xfrm>
            <a:off x="2895600" y="381000"/>
            <a:ext cx="2286000" cy="304800"/>
            <a:chOff x="1920" y="1296"/>
            <a:chExt cx="1440" cy="192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auto">
            <a:xfrm>
              <a:off x="1920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2208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64" name="Rectangle 16"/>
            <p:cNvSpPr>
              <a:spLocks noChangeArrowheads="1"/>
            </p:cNvSpPr>
            <p:nvPr/>
          </p:nvSpPr>
          <p:spPr bwMode="auto">
            <a:xfrm>
              <a:off x="2496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65" name="Rectangle 17"/>
            <p:cNvSpPr>
              <a:spLocks noChangeArrowheads="1"/>
            </p:cNvSpPr>
            <p:nvPr/>
          </p:nvSpPr>
          <p:spPr bwMode="auto">
            <a:xfrm>
              <a:off x="2784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66" name="Rectangle 18"/>
            <p:cNvSpPr>
              <a:spLocks noChangeArrowheads="1"/>
            </p:cNvSpPr>
            <p:nvPr/>
          </p:nvSpPr>
          <p:spPr bwMode="auto">
            <a:xfrm>
              <a:off x="3072" y="129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68" name="Rectangle 20"/>
          <p:cNvSpPr>
            <a:spLocks noChangeArrowheads="1"/>
          </p:cNvSpPr>
          <p:nvPr/>
        </p:nvSpPr>
        <p:spPr bwMode="auto">
          <a:xfrm>
            <a:off x="0" y="6858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0x00a: </a:t>
            </a:r>
            <a:r>
              <a:rPr lang="en-US" sz="1400" dirty="0" err="1" smtClean="0">
                <a:latin typeface="Courier New" charset="0"/>
              </a:rPr>
              <a:t>irmovq</a:t>
            </a:r>
            <a:r>
              <a:rPr lang="en-US" sz="1400" dirty="0" smtClean="0">
                <a:latin typeface="Courier New" charset="0"/>
              </a:rPr>
              <a:t>  </a:t>
            </a:r>
            <a:r>
              <a:rPr lang="en-US" sz="1400" dirty="0">
                <a:latin typeface="Courier New" charset="0"/>
              </a:rPr>
              <a:t>$3</a:t>
            </a:r>
            <a:r>
              <a:rPr lang="en-US" sz="1400" dirty="0" smtClean="0">
                <a:latin typeface="Courier New" charset="0"/>
              </a:rPr>
              <a:t>,%rax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7" name="Group 59"/>
          <p:cNvGrpSpPr>
            <a:grpSpLocks/>
          </p:cNvGrpSpPr>
          <p:nvPr/>
        </p:nvGrpSpPr>
        <p:grpSpPr bwMode="auto">
          <a:xfrm>
            <a:off x="3352800" y="685800"/>
            <a:ext cx="2286000" cy="304800"/>
            <a:chOff x="2208" y="1488"/>
            <a:chExt cx="1440" cy="192"/>
          </a:xfrm>
        </p:grpSpPr>
        <p:sp>
          <p:nvSpPr>
            <p:cNvPr id="2067" name="Rectangle 19"/>
            <p:cNvSpPr>
              <a:spLocks noChangeArrowheads="1"/>
            </p:cNvSpPr>
            <p:nvPr/>
          </p:nvSpPr>
          <p:spPr bwMode="auto">
            <a:xfrm>
              <a:off x="2208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69" name="Rectangle 21"/>
            <p:cNvSpPr>
              <a:spLocks noChangeArrowheads="1"/>
            </p:cNvSpPr>
            <p:nvPr/>
          </p:nvSpPr>
          <p:spPr bwMode="auto">
            <a:xfrm>
              <a:off x="2496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70" name="Rectangle 22"/>
            <p:cNvSpPr>
              <a:spLocks noChangeArrowheads="1"/>
            </p:cNvSpPr>
            <p:nvPr/>
          </p:nvSpPr>
          <p:spPr bwMode="auto">
            <a:xfrm>
              <a:off x="2784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71" name="Rectangle 23"/>
            <p:cNvSpPr>
              <a:spLocks noChangeArrowheads="1"/>
            </p:cNvSpPr>
            <p:nvPr/>
          </p:nvSpPr>
          <p:spPr bwMode="auto">
            <a:xfrm>
              <a:off x="3072" y="1488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72" name="Rectangle 24"/>
            <p:cNvSpPr>
              <a:spLocks noChangeArrowheads="1"/>
            </p:cNvSpPr>
            <p:nvPr/>
          </p:nvSpPr>
          <p:spPr bwMode="auto">
            <a:xfrm>
              <a:off x="3360" y="1488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0" y="9906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0x014: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6" name="Group 58"/>
          <p:cNvGrpSpPr>
            <a:grpSpLocks/>
          </p:cNvGrpSpPr>
          <p:nvPr/>
        </p:nvGrpSpPr>
        <p:grpSpPr bwMode="auto">
          <a:xfrm>
            <a:off x="3810000" y="990600"/>
            <a:ext cx="2286000" cy="304800"/>
            <a:chOff x="2496" y="1680"/>
            <a:chExt cx="1440" cy="192"/>
          </a:xfrm>
        </p:grpSpPr>
        <p:sp>
          <p:nvSpPr>
            <p:cNvPr id="2073" name="Rectangle 25"/>
            <p:cNvSpPr>
              <a:spLocks noChangeArrowheads="1"/>
            </p:cNvSpPr>
            <p:nvPr/>
          </p:nvSpPr>
          <p:spPr bwMode="auto">
            <a:xfrm>
              <a:off x="2496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75" name="Rectangle 27"/>
            <p:cNvSpPr>
              <a:spLocks noChangeArrowheads="1"/>
            </p:cNvSpPr>
            <p:nvPr/>
          </p:nvSpPr>
          <p:spPr bwMode="auto">
            <a:xfrm>
              <a:off x="2784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76" name="Rectangle 28"/>
            <p:cNvSpPr>
              <a:spLocks noChangeArrowheads="1"/>
            </p:cNvSpPr>
            <p:nvPr/>
          </p:nvSpPr>
          <p:spPr bwMode="auto">
            <a:xfrm>
              <a:off x="3072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77" name="Rectangle 29"/>
            <p:cNvSpPr>
              <a:spLocks noChangeArrowheads="1"/>
            </p:cNvSpPr>
            <p:nvPr/>
          </p:nvSpPr>
          <p:spPr bwMode="auto">
            <a:xfrm>
              <a:off x="3360" y="1680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78" name="Rectangle 30"/>
            <p:cNvSpPr>
              <a:spLocks noChangeArrowheads="1"/>
            </p:cNvSpPr>
            <p:nvPr/>
          </p:nvSpPr>
          <p:spPr bwMode="auto">
            <a:xfrm>
              <a:off x="3648" y="1680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0" name="Rectangle 32"/>
          <p:cNvSpPr>
            <a:spLocks noChangeArrowheads="1"/>
          </p:cNvSpPr>
          <p:nvPr/>
        </p:nvSpPr>
        <p:spPr bwMode="auto">
          <a:xfrm>
            <a:off x="0" y="12954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0x015: </a:t>
            </a:r>
            <a:r>
              <a:rPr lang="en-US" sz="1400" dirty="0" err="1">
                <a:latin typeface="Courier New" charset="0"/>
              </a:rPr>
              <a:t>nop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5" name="Group 57"/>
          <p:cNvGrpSpPr>
            <a:grpSpLocks/>
          </p:cNvGrpSpPr>
          <p:nvPr/>
        </p:nvGrpSpPr>
        <p:grpSpPr bwMode="auto">
          <a:xfrm>
            <a:off x="4267200" y="1295400"/>
            <a:ext cx="2286000" cy="304800"/>
            <a:chOff x="2784" y="1872"/>
            <a:chExt cx="1440" cy="192"/>
          </a:xfrm>
        </p:grpSpPr>
        <p:sp>
          <p:nvSpPr>
            <p:cNvPr id="2079" name="Rectangle 31"/>
            <p:cNvSpPr>
              <a:spLocks noChangeArrowheads="1"/>
            </p:cNvSpPr>
            <p:nvPr/>
          </p:nvSpPr>
          <p:spPr bwMode="auto">
            <a:xfrm>
              <a:off x="2784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1" name="Rectangle 33"/>
            <p:cNvSpPr>
              <a:spLocks noChangeArrowheads="1"/>
            </p:cNvSpPr>
            <p:nvPr/>
          </p:nvSpPr>
          <p:spPr bwMode="auto">
            <a:xfrm>
              <a:off x="3072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2" name="Rectangle 34"/>
            <p:cNvSpPr>
              <a:spLocks noChangeArrowheads="1"/>
            </p:cNvSpPr>
            <p:nvPr/>
          </p:nvSpPr>
          <p:spPr bwMode="auto">
            <a:xfrm>
              <a:off x="3360" y="1872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3" name="Rectangle 35"/>
            <p:cNvSpPr>
              <a:spLocks noChangeArrowheads="1"/>
            </p:cNvSpPr>
            <p:nvPr/>
          </p:nvSpPr>
          <p:spPr bwMode="auto">
            <a:xfrm>
              <a:off x="3648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84" name="Rectangle 36"/>
            <p:cNvSpPr>
              <a:spLocks noChangeArrowheads="1"/>
            </p:cNvSpPr>
            <p:nvPr/>
          </p:nvSpPr>
          <p:spPr bwMode="auto">
            <a:xfrm>
              <a:off x="3936" y="1872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86" name="Rectangle 38"/>
          <p:cNvSpPr>
            <a:spLocks noChangeArrowheads="1"/>
          </p:cNvSpPr>
          <p:nvPr/>
        </p:nvSpPr>
        <p:spPr bwMode="auto">
          <a:xfrm>
            <a:off x="0" y="1600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0x016: </a:t>
            </a:r>
            <a:r>
              <a:rPr lang="en-US" sz="1400" dirty="0" err="1" smtClean="0">
                <a:latin typeface="Courier New" charset="0"/>
              </a:rPr>
              <a:t>addq</a:t>
            </a:r>
            <a:r>
              <a:rPr lang="en-US" sz="1400" dirty="0" smtClean="0">
                <a:latin typeface="Courier New" charset="0"/>
              </a:rPr>
              <a:t> </a:t>
            </a:r>
            <a:r>
              <a:rPr lang="en-US" sz="1400" dirty="0" smtClean="0">
                <a:latin typeface="Courier New" charset="0"/>
              </a:rPr>
              <a:t>%</a:t>
            </a:r>
            <a:r>
              <a:rPr lang="en-US" sz="1400" dirty="0" err="1" smtClean="0">
                <a:latin typeface="Courier New" charset="0"/>
              </a:rPr>
              <a:t>rdx</a:t>
            </a:r>
            <a:r>
              <a:rPr lang="en-US" sz="1400" dirty="0" smtClean="0">
                <a:latin typeface="Courier New" charset="0"/>
              </a:rPr>
              <a:t>,%</a:t>
            </a:r>
            <a:r>
              <a:rPr lang="en-US" sz="1400" dirty="0" err="1" smtClean="0">
                <a:latin typeface="Courier New" charset="0"/>
              </a:rPr>
              <a:t>rax</a:t>
            </a:r>
            <a:endParaRPr lang="en-US" sz="1400" dirty="0">
              <a:latin typeface="Courier New" charset="0"/>
            </a:endParaRPr>
          </a:p>
        </p:txBody>
      </p:sp>
      <p:grpSp>
        <p:nvGrpSpPr>
          <p:cNvPr id="2104" name="Group 56"/>
          <p:cNvGrpSpPr>
            <a:grpSpLocks/>
          </p:cNvGrpSpPr>
          <p:nvPr/>
        </p:nvGrpSpPr>
        <p:grpSpPr bwMode="auto">
          <a:xfrm>
            <a:off x="4724400" y="1600200"/>
            <a:ext cx="2286000" cy="304800"/>
            <a:chOff x="3072" y="2064"/>
            <a:chExt cx="1440" cy="192"/>
          </a:xfrm>
        </p:grpSpPr>
        <p:sp>
          <p:nvSpPr>
            <p:cNvPr id="2085" name="Rectangle 37"/>
            <p:cNvSpPr>
              <a:spLocks noChangeArrowheads="1"/>
            </p:cNvSpPr>
            <p:nvPr/>
          </p:nvSpPr>
          <p:spPr bwMode="auto">
            <a:xfrm>
              <a:off x="3072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87" name="Rectangle 39"/>
            <p:cNvSpPr>
              <a:spLocks noChangeArrowheads="1"/>
            </p:cNvSpPr>
            <p:nvPr/>
          </p:nvSpPr>
          <p:spPr bwMode="auto">
            <a:xfrm>
              <a:off x="3360" y="2064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88" name="Rectangle 40"/>
            <p:cNvSpPr>
              <a:spLocks noChangeArrowheads="1"/>
            </p:cNvSpPr>
            <p:nvPr/>
          </p:nvSpPr>
          <p:spPr bwMode="auto">
            <a:xfrm>
              <a:off x="3648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89" name="Rectangle 41"/>
            <p:cNvSpPr>
              <a:spLocks noChangeArrowheads="1"/>
            </p:cNvSpPr>
            <p:nvPr/>
          </p:nvSpPr>
          <p:spPr bwMode="auto">
            <a:xfrm>
              <a:off x="3936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0" name="Rectangle 42"/>
            <p:cNvSpPr>
              <a:spLocks noChangeArrowheads="1"/>
            </p:cNvSpPr>
            <p:nvPr/>
          </p:nvSpPr>
          <p:spPr bwMode="auto">
            <a:xfrm>
              <a:off x="4224" y="2064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092" name="Rectangle 44"/>
          <p:cNvSpPr>
            <a:spLocks noChangeArrowheads="1"/>
          </p:cNvSpPr>
          <p:nvPr/>
        </p:nvSpPr>
        <p:spPr bwMode="auto">
          <a:xfrm>
            <a:off x="0" y="19050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dirty="0" smtClean="0">
                <a:latin typeface="Courier New" charset="0"/>
              </a:rPr>
              <a:t>0x018: </a:t>
            </a:r>
            <a:r>
              <a:rPr lang="en-US" sz="1400" dirty="0">
                <a:latin typeface="Courier New" charset="0"/>
              </a:rPr>
              <a:t>halt</a:t>
            </a:r>
          </a:p>
        </p:txBody>
      </p:sp>
      <p:grpSp>
        <p:nvGrpSpPr>
          <p:cNvPr id="2103" name="Group 55"/>
          <p:cNvGrpSpPr>
            <a:grpSpLocks/>
          </p:cNvGrpSpPr>
          <p:nvPr/>
        </p:nvGrpSpPr>
        <p:grpSpPr bwMode="auto">
          <a:xfrm>
            <a:off x="5181600" y="1905000"/>
            <a:ext cx="2286000" cy="304800"/>
            <a:chOff x="3360" y="2256"/>
            <a:chExt cx="1440" cy="192"/>
          </a:xfrm>
        </p:grpSpPr>
        <p:sp>
          <p:nvSpPr>
            <p:cNvPr id="2091" name="Rectangle 43"/>
            <p:cNvSpPr>
              <a:spLocks noChangeArrowheads="1"/>
            </p:cNvSpPr>
            <p:nvPr/>
          </p:nvSpPr>
          <p:spPr bwMode="auto">
            <a:xfrm>
              <a:off x="3360" y="2256"/>
              <a:ext cx="288" cy="192"/>
            </a:xfrm>
            <a:prstGeom prst="rect">
              <a:avLst/>
            </a:prstGeom>
            <a:solidFill>
              <a:srgbClr val="66CC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F</a:t>
              </a:r>
            </a:p>
          </p:txBody>
        </p:sp>
        <p:sp>
          <p:nvSpPr>
            <p:cNvPr id="2093" name="Rectangle 45"/>
            <p:cNvSpPr>
              <a:spLocks noChangeArrowheads="1"/>
            </p:cNvSpPr>
            <p:nvPr/>
          </p:nvSpPr>
          <p:spPr bwMode="auto">
            <a:xfrm>
              <a:off x="3648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D</a:t>
              </a:r>
            </a:p>
          </p:txBody>
        </p:sp>
        <p:sp>
          <p:nvSpPr>
            <p:cNvPr id="2094" name="Rectangle 46"/>
            <p:cNvSpPr>
              <a:spLocks noChangeArrowheads="1"/>
            </p:cNvSpPr>
            <p:nvPr/>
          </p:nvSpPr>
          <p:spPr bwMode="auto">
            <a:xfrm>
              <a:off x="3936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E</a:t>
              </a:r>
            </a:p>
          </p:txBody>
        </p:sp>
        <p:sp>
          <p:nvSpPr>
            <p:cNvPr id="2095" name="Rectangle 47"/>
            <p:cNvSpPr>
              <a:spLocks noChangeArrowheads="1"/>
            </p:cNvSpPr>
            <p:nvPr/>
          </p:nvSpPr>
          <p:spPr bwMode="auto">
            <a:xfrm>
              <a:off x="4224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M</a:t>
              </a:r>
            </a:p>
          </p:txBody>
        </p:sp>
        <p:sp>
          <p:nvSpPr>
            <p:cNvPr id="2096" name="Rectangle 48"/>
            <p:cNvSpPr>
              <a:spLocks noChangeArrowheads="1"/>
            </p:cNvSpPr>
            <p:nvPr/>
          </p:nvSpPr>
          <p:spPr bwMode="auto">
            <a:xfrm>
              <a:off x="4512" y="2256"/>
              <a:ext cx="288" cy="192"/>
            </a:xfrm>
            <a:prstGeom prst="rect">
              <a:avLst/>
            </a:prstGeom>
            <a:solidFill>
              <a:srgbClr val="CCFF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sz="1600">
                  <a:latin typeface="Helvetica" charset="0"/>
                </a:rPr>
                <a:t>W</a:t>
              </a:r>
            </a:p>
          </p:txBody>
        </p:sp>
      </p:grpSp>
      <p:sp>
        <p:nvSpPr>
          <p:cNvPr id="2123" name="Line 75"/>
          <p:cNvSpPr>
            <a:spLocks noChangeShapeType="1"/>
          </p:cNvSpPr>
          <p:nvPr/>
        </p:nvSpPr>
        <p:spPr bwMode="auto">
          <a:xfrm flipH="1">
            <a:off x="4419600" y="2209800"/>
            <a:ext cx="762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5638800" y="2209800"/>
            <a:ext cx="685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5" name="Rectangle 77"/>
          <p:cNvSpPr>
            <a:spLocks noChangeArrowheads="1"/>
          </p:cNvSpPr>
          <p:nvPr/>
        </p:nvSpPr>
        <p:spPr bwMode="auto">
          <a:xfrm>
            <a:off x="7010400" y="0"/>
            <a:ext cx="4572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1200">
                <a:solidFill>
                  <a:schemeClr val="accent2"/>
                </a:solidFill>
                <a:latin typeface="Helvetica" charset="0"/>
              </a:rPr>
              <a:t>10</a:t>
            </a:r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0" y="76200"/>
            <a:ext cx="2590800" cy="3048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1400" b="1" dirty="0">
                <a:latin typeface="Courier New" charset="0"/>
              </a:rPr>
              <a:t># prog2</a:t>
            </a:r>
          </a:p>
        </p:txBody>
      </p:sp>
      <p:grpSp>
        <p:nvGrpSpPr>
          <p:cNvPr id="2138" name="Group 90"/>
          <p:cNvGrpSpPr>
            <a:grpSpLocks/>
          </p:cNvGrpSpPr>
          <p:nvPr/>
        </p:nvGrpSpPr>
        <p:grpSpPr bwMode="auto">
          <a:xfrm>
            <a:off x="4419600" y="2971800"/>
            <a:ext cx="1905000" cy="2590800"/>
            <a:chOff x="2208" y="1872"/>
            <a:chExt cx="1200" cy="1632"/>
          </a:xfrm>
        </p:grpSpPr>
        <p:grpSp>
          <p:nvGrpSpPr>
            <p:cNvPr id="2137" name="Group 89"/>
            <p:cNvGrpSpPr>
              <a:grpSpLocks/>
            </p:cNvGrpSpPr>
            <p:nvPr/>
          </p:nvGrpSpPr>
          <p:grpSpPr bwMode="auto">
            <a:xfrm>
              <a:off x="2208" y="1872"/>
              <a:ext cx="1200" cy="624"/>
              <a:chOff x="2208" y="1872"/>
              <a:chExt cx="1200" cy="624"/>
            </a:xfrm>
          </p:grpSpPr>
          <p:sp>
            <p:nvSpPr>
              <p:cNvPr id="2120" name="Rectangle 72"/>
              <p:cNvSpPr>
                <a:spLocks noChangeArrowheads="1"/>
              </p:cNvSpPr>
              <p:nvPr/>
            </p:nvSpPr>
            <p:spPr bwMode="auto">
              <a:xfrm>
                <a:off x="2208" y="1872"/>
                <a:ext cx="1200" cy="62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sz="1600">
                    <a:latin typeface="Helvetica" charset="0"/>
                  </a:rPr>
                  <a:t>W</a:t>
                </a:r>
              </a:p>
            </p:txBody>
          </p:sp>
          <p:sp>
            <p:nvSpPr>
              <p:cNvPr id="2109" name="Rectangle 61"/>
              <p:cNvSpPr>
                <a:spLocks noChangeArrowheads="1"/>
              </p:cNvSpPr>
              <p:nvPr/>
            </p:nvSpPr>
            <p:spPr bwMode="auto">
              <a:xfrm>
                <a:off x="2208" y="2112"/>
                <a:ext cx="1200" cy="19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r>
                  <a:rPr lang="en-US" sz="1400" dirty="0">
                    <a:latin typeface="Helvetica" charset="0"/>
                  </a:rPr>
                  <a:t>R</a:t>
                </a:r>
                <a:r>
                  <a:rPr lang="en-US" sz="1400" dirty="0" smtClean="0">
                    <a:latin typeface="Helvetica" charset="0"/>
                  </a:rPr>
                  <a:t>[</a:t>
                </a:r>
                <a:r>
                  <a:rPr lang="en-US" sz="1400" dirty="0" smtClean="0">
                    <a:latin typeface="Courier New" charset="0"/>
                  </a:rPr>
                  <a:t>%</a:t>
                </a:r>
                <a:r>
                  <a:rPr lang="en-US" sz="1400" dirty="0" err="1" smtClean="0">
                    <a:latin typeface="Courier New" charset="0"/>
                  </a:rPr>
                  <a:t>rax</a:t>
                </a:r>
                <a:r>
                  <a:rPr lang="en-US" sz="1400" dirty="0">
                    <a:latin typeface="Helvetica" charset="0"/>
                  </a:rPr>
                  <a:t>] </a:t>
                </a:r>
                <a:r>
                  <a:rPr lang="en-US" sz="1400" dirty="0">
                    <a:latin typeface="Wingdings 3" charset="0"/>
                    <a:sym typeface="Symbol" charset="0"/>
                  </a:rPr>
                  <a:t>f</a:t>
                </a:r>
                <a:r>
                  <a:rPr lang="en-US" sz="1400" dirty="0">
                    <a:latin typeface="Helvetica" charset="0"/>
                    <a:sym typeface="Symbol" charset="0"/>
                  </a:rPr>
                  <a:t> </a:t>
                </a:r>
                <a:r>
                  <a:rPr lang="en-US" sz="1400" dirty="0">
                    <a:latin typeface="Helvetica" charset="0"/>
                  </a:rPr>
                  <a:t>3</a:t>
                </a:r>
              </a:p>
            </p:txBody>
          </p:sp>
        </p:grpSp>
        <p:grpSp>
          <p:nvGrpSpPr>
            <p:cNvPr id="2136" name="Group 88"/>
            <p:cNvGrpSpPr>
              <a:grpSpLocks/>
            </p:cNvGrpSpPr>
            <p:nvPr/>
          </p:nvGrpSpPr>
          <p:grpSpPr bwMode="auto">
            <a:xfrm>
              <a:off x="2208" y="2880"/>
              <a:ext cx="1200" cy="624"/>
              <a:chOff x="3408" y="2880"/>
              <a:chExt cx="1200" cy="624"/>
            </a:xfrm>
          </p:grpSpPr>
          <p:sp>
            <p:nvSpPr>
              <p:cNvPr id="2128" name="Rectangle 80"/>
              <p:cNvSpPr>
                <a:spLocks noChangeArrowheads="1"/>
              </p:cNvSpPr>
              <p:nvPr/>
            </p:nvSpPr>
            <p:spPr bwMode="auto">
              <a:xfrm>
                <a:off x="3408" y="2880"/>
                <a:ext cx="1200" cy="624"/>
              </a:xfrm>
              <a:prstGeom prst="rect">
                <a:avLst/>
              </a:prstGeom>
              <a:solidFill>
                <a:srgbClr val="66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/>
              <a:lstStyle/>
              <a:p>
                <a:pPr algn="ctr"/>
                <a:r>
                  <a:rPr lang="en-US" sz="1600">
                    <a:latin typeface="Helvetica" charset="0"/>
                  </a:rPr>
                  <a:t>D</a:t>
                </a:r>
              </a:p>
            </p:txBody>
          </p:sp>
          <p:sp>
            <p:nvSpPr>
              <p:cNvPr id="2110" name="Rectangle 62"/>
              <p:cNvSpPr>
                <a:spLocks noChangeArrowheads="1"/>
              </p:cNvSpPr>
              <p:nvPr/>
            </p:nvSpPr>
            <p:spPr bwMode="auto">
              <a:xfrm>
                <a:off x="3408" y="3120"/>
                <a:ext cx="1200" cy="33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lnSpc>
                    <a:spcPct val="110000"/>
                  </a:lnSpc>
                </a:pPr>
                <a:r>
                  <a:rPr lang="en-US" sz="1400" dirty="0" err="1">
                    <a:latin typeface="Helvetica" charset="0"/>
                  </a:rPr>
                  <a:t>valA</a:t>
                </a:r>
                <a:r>
                  <a:rPr lang="en-US" sz="1400" dirty="0">
                    <a:latin typeface="Helvetica" charset="0"/>
                  </a:rPr>
                  <a:t> </a:t>
                </a:r>
                <a:r>
                  <a:rPr lang="en-US" sz="1400" dirty="0">
                    <a:latin typeface="Wingdings 3" charset="0"/>
                    <a:sym typeface="Symbol" charset="0"/>
                  </a:rPr>
                  <a:t>f</a:t>
                </a:r>
                <a:r>
                  <a:rPr lang="en-US" sz="1400" dirty="0">
                    <a:latin typeface="Helvetica" charset="0"/>
                  </a:rPr>
                  <a:t> R</a:t>
                </a:r>
                <a:r>
                  <a:rPr lang="en-US" sz="1400" dirty="0" smtClean="0">
                    <a:latin typeface="Helvetica" charset="0"/>
                  </a:rPr>
                  <a:t>[</a:t>
                </a:r>
                <a:r>
                  <a:rPr lang="en-US" sz="1400" dirty="0" smtClean="0">
                    <a:latin typeface="Courier New" charset="0"/>
                  </a:rPr>
                  <a:t>%</a:t>
                </a:r>
                <a:r>
                  <a:rPr lang="en-US" sz="1400" dirty="0" err="1" smtClean="0">
                    <a:latin typeface="Courier New" charset="0"/>
                  </a:rPr>
                  <a:t>rdx</a:t>
                </a:r>
                <a:r>
                  <a:rPr lang="en-US" sz="1400" dirty="0">
                    <a:latin typeface="Helvetica" charset="0"/>
                  </a:rPr>
                  <a:t>] </a:t>
                </a:r>
                <a:r>
                  <a:rPr lang="en-US" sz="1400" dirty="0">
                    <a:latin typeface="Helvetica" charset="0"/>
                    <a:sym typeface="Symbol" charset="0"/>
                  </a:rPr>
                  <a:t>= </a:t>
                </a:r>
                <a:r>
                  <a:rPr lang="en-US" sz="1400" dirty="0">
                    <a:latin typeface="Helvetica" charset="0"/>
                  </a:rPr>
                  <a:t>10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1400" dirty="0" err="1">
                    <a:latin typeface="Helvetica" charset="0"/>
                  </a:rPr>
                  <a:t>valB</a:t>
                </a:r>
                <a:r>
                  <a:rPr lang="en-US" sz="1400" dirty="0">
                    <a:latin typeface="Helvetica" charset="0"/>
                  </a:rPr>
                  <a:t> </a:t>
                </a:r>
                <a:r>
                  <a:rPr lang="en-US" sz="1400" dirty="0">
                    <a:latin typeface="Wingdings 3" charset="0"/>
                    <a:sym typeface="Symbol" charset="0"/>
                  </a:rPr>
                  <a:t>f</a:t>
                </a:r>
                <a:r>
                  <a:rPr lang="en-US" sz="1400" dirty="0">
                    <a:latin typeface="Helvetica" charset="0"/>
                  </a:rPr>
                  <a:t> R</a:t>
                </a:r>
                <a:r>
                  <a:rPr lang="en-US" sz="1400" dirty="0" smtClean="0">
                    <a:latin typeface="Helvetica" charset="0"/>
                  </a:rPr>
                  <a:t>[</a:t>
                </a:r>
                <a:r>
                  <a:rPr lang="en-US" sz="1400" dirty="0" smtClean="0">
                    <a:latin typeface="Courier New" charset="0"/>
                  </a:rPr>
                  <a:t>%</a:t>
                </a:r>
                <a:r>
                  <a:rPr lang="en-US" sz="1400" dirty="0" err="1" smtClean="0">
                    <a:latin typeface="Courier New" charset="0"/>
                  </a:rPr>
                  <a:t>rax</a:t>
                </a:r>
                <a:r>
                  <a:rPr lang="en-US" sz="1400" dirty="0">
                    <a:latin typeface="Helvetica" charset="0"/>
                  </a:rPr>
                  <a:t>] </a:t>
                </a:r>
                <a:r>
                  <a:rPr lang="en-US" sz="1400" dirty="0">
                    <a:latin typeface="Helvetica" charset="0"/>
                    <a:sym typeface="Symbol" charset="0"/>
                  </a:rPr>
                  <a:t>= </a:t>
                </a:r>
                <a:r>
                  <a:rPr lang="en-US" sz="1400" dirty="0">
                    <a:latin typeface="Helvetica" charset="0"/>
                  </a:rPr>
                  <a:t>0</a:t>
                </a:r>
              </a:p>
            </p:txBody>
          </p:sp>
        </p:grpSp>
        <p:sp>
          <p:nvSpPr>
            <p:cNvPr id="2134" name="Rectangle 86"/>
            <p:cNvSpPr>
              <a:spLocks noChangeArrowheads="1"/>
            </p:cNvSpPr>
            <p:nvPr/>
          </p:nvSpPr>
          <p:spPr bwMode="auto">
            <a:xfrm>
              <a:off x="2736" y="2496"/>
              <a:ext cx="161" cy="3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70000"/>
                </a:lnSpc>
              </a:pPr>
              <a:r>
                <a:rPr lang="en-US" sz="1600">
                  <a:latin typeface="Helvetica" charset="0"/>
                </a:rPr>
                <a:t>•</a:t>
              </a:r>
            </a:p>
            <a:p>
              <a:pPr>
                <a:lnSpc>
                  <a:spcPct val="70000"/>
                </a:lnSpc>
              </a:pPr>
              <a:r>
                <a:rPr lang="en-US" sz="1600">
                  <a:latin typeface="Helvetica" charset="0"/>
                </a:rPr>
                <a:t>•</a:t>
              </a:r>
            </a:p>
            <a:p>
              <a:pPr>
                <a:lnSpc>
                  <a:spcPct val="70000"/>
                </a:lnSpc>
              </a:pPr>
              <a:r>
                <a:rPr lang="en-US" sz="1600">
                  <a:latin typeface="Helvetica" charset="0"/>
                </a:rPr>
                <a:t>•</a:t>
              </a:r>
            </a:p>
          </p:txBody>
        </p:sp>
      </p:grp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4419600" y="2590800"/>
            <a:ext cx="1905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1600" dirty="0">
                <a:latin typeface="Helvetica" charset="0"/>
              </a:rPr>
              <a:t>Cycle 6</a:t>
            </a:r>
          </a:p>
        </p:txBody>
      </p:sp>
      <p:sp>
        <p:nvSpPr>
          <p:cNvPr id="2139" name="Line 91"/>
          <p:cNvSpPr>
            <a:spLocks noChangeShapeType="1"/>
          </p:cNvSpPr>
          <p:nvPr/>
        </p:nvSpPr>
        <p:spPr bwMode="auto">
          <a:xfrm flipH="1">
            <a:off x="6096000" y="5105400"/>
            <a:ext cx="533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0" name="Rectangle 92"/>
          <p:cNvSpPr>
            <a:spLocks noChangeArrowheads="1"/>
          </p:cNvSpPr>
          <p:nvPr/>
        </p:nvSpPr>
        <p:spPr bwMode="auto">
          <a:xfrm>
            <a:off x="6553200" y="4953000"/>
            <a:ext cx="5778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400" i="1">
                <a:latin typeface="Helvetica" charset="0"/>
              </a:rPr>
              <a:t>Error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1665</TotalTime>
  <Words>108</Words>
  <Application>Microsoft Macintosh PowerPoint</Application>
  <PresentationFormat>On-screen Show (4:3)</PresentationFormat>
  <Paragraphs>57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9</cp:revision>
  <dcterms:created xsi:type="dcterms:W3CDTF">2002-02-04T02:14:27Z</dcterms:created>
  <dcterms:modified xsi:type="dcterms:W3CDTF">2014-06-17T14:40:13Z</dcterms:modified>
</cp:coreProperties>
</file>