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6858000" type="screen4x3"/>
  <p:notesSz cx="6908800" cy="9410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>
        <p:scale>
          <a:sx n="75" d="100"/>
          <a:sy n="75" d="100"/>
        </p:scale>
        <p:origin x="-736" y="-320"/>
      </p:cViewPr>
      <p:guideLst>
        <p:guide orient="horz" pos="2160"/>
        <p:guide pos="484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099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14775" y="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t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endParaRPr lang="en-US"/>
          </a:p>
        </p:txBody>
      </p:sp>
      <p:sp>
        <p:nvSpPr>
          <p:cNvPr id="4100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defTabSz="930275">
              <a:defRPr sz="1200"/>
            </a:lvl1pPr>
          </a:lstStyle>
          <a:p>
            <a:endParaRPr lang="en-US"/>
          </a:p>
        </p:txBody>
      </p:sp>
      <p:sp>
        <p:nvSpPr>
          <p:cNvPr id="4101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14775" y="8940800"/>
            <a:ext cx="29940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 defTabSz="930275">
              <a:defRPr sz="1200"/>
            </a:lvl1pPr>
          </a:lstStyle>
          <a:p>
            <a:fld id="{A93DFD98-7FB9-B641-80DE-E49DEFC444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748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A3560B2-E75E-0540-A66E-578C172FE13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13201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F070B0-3F1B-754C-AE39-DDB7D381C71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1366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C26E1C-B284-184B-9DA5-91996FE228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901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0169B0-6E62-8246-986D-4C51B1C2B94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7140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378E86-A617-D84B-975E-B0E0486F09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3609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718EA4-6B7F-5A4E-BE05-929643BF0A0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43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213CBAE-C842-D64C-AC64-A436BFE8C0A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6450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3874F6-8BEA-0445-A25B-C5637165485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297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9E7968-FF8D-E244-ADDA-1497026AD08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775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5A4070-384F-004A-A7BE-0653D270886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4015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D34454-41C0-2045-A007-29F2DDD0F38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18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6E45EA-7A2B-B446-84D6-41A4826D90FB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381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>
                <a:latin typeface="Courier New" charset="0"/>
              </a:rPr>
              <a:t>0x000: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>
                <a:latin typeface="Courier New" charset="0"/>
              </a:rPr>
              <a:t>$10</a:t>
            </a:r>
            <a:r>
              <a:rPr lang="en-US" sz="1400" dirty="0" smtClean="0">
                <a:latin typeface="Courier New" charset="0"/>
              </a:rPr>
              <a:t>,%rdx</a:t>
            </a:r>
            <a:endParaRPr lang="en-US" sz="1400" dirty="0">
              <a:latin typeface="Courier New" charset="0"/>
            </a:endParaRP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2895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3352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3810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3</a:t>
            </a: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4267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4</a:t>
            </a:r>
          </a:p>
        </p:txBody>
      </p:sp>
      <p:sp>
        <p:nvSpPr>
          <p:cNvPr id="2058" name="Rectangle 10"/>
          <p:cNvSpPr>
            <a:spLocks noChangeArrowheads="1"/>
          </p:cNvSpPr>
          <p:nvPr/>
        </p:nvSpPr>
        <p:spPr bwMode="auto">
          <a:xfrm>
            <a:off x="4724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5</a:t>
            </a: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5181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6</a:t>
            </a:r>
          </a:p>
        </p:txBody>
      </p:sp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56388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7</a:t>
            </a:r>
          </a:p>
        </p:txBody>
      </p: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60960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8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65532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9</a:t>
            </a:r>
          </a:p>
        </p:txBody>
      </p:sp>
      <p:grpSp>
        <p:nvGrpSpPr>
          <p:cNvPr id="2108" name="Group 60"/>
          <p:cNvGrpSpPr>
            <a:grpSpLocks/>
          </p:cNvGrpSpPr>
          <p:nvPr/>
        </p:nvGrpSpPr>
        <p:grpSpPr bwMode="auto">
          <a:xfrm>
            <a:off x="2895600" y="381000"/>
            <a:ext cx="2286000" cy="304800"/>
            <a:chOff x="1920" y="1296"/>
            <a:chExt cx="1440" cy="192"/>
          </a:xfrm>
        </p:grpSpPr>
        <p:sp>
          <p:nvSpPr>
            <p:cNvPr id="2050" name="Rectangle 2"/>
            <p:cNvSpPr>
              <a:spLocks noChangeArrowheads="1"/>
            </p:cNvSpPr>
            <p:nvPr/>
          </p:nvSpPr>
          <p:spPr bwMode="auto">
            <a:xfrm>
              <a:off x="1920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63" name="Rectangle 15"/>
            <p:cNvSpPr>
              <a:spLocks noChangeArrowheads="1"/>
            </p:cNvSpPr>
            <p:nvPr/>
          </p:nvSpPr>
          <p:spPr bwMode="auto">
            <a:xfrm>
              <a:off x="2208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64" name="Rectangle 16"/>
            <p:cNvSpPr>
              <a:spLocks noChangeArrowheads="1"/>
            </p:cNvSpPr>
            <p:nvPr/>
          </p:nvSpPr>
          <p:spPr bwMode="auto">
            <a:xfrm>
              <a:off x="2496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65" name="Rectangle 17"/>
            <p:cNvSpPr>
              <a:spLocks noChangeArrowheads="1"/>
            </p:cNvSpPr>
            <p:nvPr/>
          </p:nvSpPr>
          <p:spPr bwMode="auto">
            <a:xfrm>
              <a:off x="2784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66" name="Rectangle 18"/>
            <p:cNvSpPr>
              <a:spLocks noChangeArrowheads="1"/>
            </p:cNvSpPr>
            <p:nvPr/>
          </p:nvSpPr>
          <p:spPr bwMode="auto">
            <a:xfrm>
              <a:off x="3072" y="129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68" name="Rectangle 20"/>
          <p:cNvSpPr>
            <a:spLocks noChangeArrowheads="1"/>
          </p:cNvSpPr>
          <p:nvPr/>
        </p:nvSpPr>
        <p:spPr bwMode="auto">
          <a:xfrm>
            <a:off x="0" y="685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0x00a: </a:t>
            </a:r>
            <a:r>
              <a:rPr lang="en-US" sz="1400" dirty="0" err="1" smtClean="0">
                <a:latin typeface="Courier New" charset="0"/>
              </a:rPr>
              <a:t>irmovq</a:t>
            </a:r>
            <a:r>
              <a:rPr lang="en-US" sz="1400" dirty="0" smtClean="0">
                <a:latin typeface="Courier New" charset="0"/>
              </a:rPr>
              <a:t>  </a:t>
            </a:r>
            <a:r>
              <a:rPr lang="en-US" sz="1400" dirty="0">
                <a:latin typeface="Courier New" charset="0"/>
              </a:rPr>
              <a:t>$3</a:t>
            </a:r>
            <a:r>
              <a:rPr lang="en-US" sz="1400" dirty="0" smtClean="0">
                <a:latin typeface="Courier New" charset="0"/>
              </a:rPr>
              <a:t>,%rax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60" name="Group 112"/>
          <p:cNvGrpSpPr>
            <a:grpSpLocks/>
          </p:cNvGrpSpPr>
          <p:nvPr/>
        </p:nvGrpSpPr>
        <p:grpSpPr bwMode="auto">
          <a:xfrm>
            <a:off x="3352800" y="685800"/>
            <a:ext cx="2286000" cy="304800"/>
            <a:chOff x="2112" y="432"/>
            <a:chExt cx="1440" cy="192"/>
          </a:xfrm>
        </p:grpSpPr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2112" y="43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2400" y="43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70" name="Rectangle 22"/>
            <p:cNvSpPr>
              <a:spLocks noChangeArrowheads="1"/>
            </p:cNvSpPr>
            <p:nvPr/>
          </p:nvSpPr>
          <p:spPr bwMode="auto">
            <a:xfrm>
              <a:off x="2688" y="43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71" name="Rectangle 23"/>
            <p:cNvSpPr>
              <a:spLocks noChangeArrowheads="1"/>
            </p:cNvSpPr>
            <p:nvPr/>
          </p:nvSpPr>
          <p:spPr bwMode="auto">
            <a:xfrm>
              <a:off x="2976" y="43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72" name="Rectangle 24"/>
            <p:cNvSpPr>
              <a:spLocks noChangeArrowheads="1"/>
            </p:cNvSpPr>
            <p:nvPr/>
          </p:nvSpPr>
          <p:spPr bwMode="auto">
            <a:xfrm>
              <a:off x="3264" y="432"/>
              <a:ext cx="288" cy="19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0" y="9906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0x014: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59" name="Group 111"/>
          <p:cNvGrpSpPr>
            <a:grpSpLocks/>
          </p:cNvGrpSpPr>
          <p:nvPr/>
        </p:nvGrpSpPr>
        <p:grpSpPr bwMode="auto">
          <a:xfrm>
            <a:off x="3810000" y="990600"/>
            <a:ext cx="2286000" cy="304800"/>
            <a:chOff x="2400" y="624"/>
            <a:chExt cx="1440" cy="192"/>
          </a:xfrm>
        </p:grpSpPr>
        <p:sp>
          <p:nvSpPr>
            <p:cNvPr id="2073" name="Rectangle 25"/>
            <p:cNvSpPr>
              <a:spLocks noChangeArrowheads="1"/>
            </p:cNvSpPr>
            <p:nvPr/>
          </p:nvSpPr>
          <p:spPr bwMode="auto">
            <a:xfrm>
              <a:off x="2400" y="62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75" name="Rectangle 27"/>
            <p:cNvSpPr>
              <a:spLocks noChangeArrowheads="1"/>
            </p:cNvSpPr>
            <p:nvPr/>
          </p:nvSpPr>
          <p:spPr bwMode="auto">
            <a:xfrm>
              <a:off x="2688" y="62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76" name="Rectangle 28"/>
            <p:cNvSpPr>
              <a:spLocks noChangeArrowheads="1"/>
            </p:cNvSpPr>
            <p:nvPr/>
          </p:nvSpPr>
          <p:spPr bwMode="auto">
            <a:xfrm>
              <a:off x="2976" y="624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77" name="Rectangle 29"/>
            <p:cNvSpPr>
              <a:spLocks noChangeArrowheads="1"/>
            </p:cNvSpPr>
            <p:nvPr/>
          </p:nvSpPr>
          <p:spPr bwMode="auto">
            <a:xfrm>
              <a:off x="3264" y="624"/>
              <a:ext cx="288" cy="19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78" name="Rectangle 30"/>
            <p:cNvSpPr>
              <a:spLocks noChangeArrowheads="1"/>
            </p:cNvSpPr>
            <p:nvPr/>
          </p:nvSpPr>
          <p:spPr bwMode="auto">
            <a:xfrm>
              <a:off x="3552" y="624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80" name="Rectangle 32"/>
          <p:cNvSpPr>
            <a:spLocks noChangeArrowheads="1"/>
          </p:cNvSpPr>
          <p:nvPr/>
        </p:nvSpPr>
        <p:spPr bwMode="auto">
          <a:xfrm>
            <a:off x="0" y="12954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0x015: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58" name="Group 110"/>
          <p:cNvGrpSpPr>
            <a:grpSpLocks/>
          </p:cNvGrpSpPr>
          <p:nvPr/>
        </p:nvGrpSpPr>
        <p:grpSpPr bwMode="auto">
          <a:xfrm>
            <a:off x="4267200" y="1295400"/>
            <a:ext cx="2286000" cy="304800"/>
            <a:chOff x="2688" y="816"/>
            <a:chExt cx="1440" cy="192"/>
          </a:xfrm>
        </p:grpSpPr>
        <p:sp>
          <p:nvSpPr>
            <p:cNvPr id="2079" name="Rectangle 31"/>
            <p:cNvSpPr>
              <a:spLocks noChangeArrowheads="1"/>
            </p:cNvSpPr>
            <p:nvPr/>
          </p:nvSpPr>
          <p:spPr bwMode="auto">
            <a:xfrm>
              <a:off x="2688" y="81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1" name="Rectangle 33"/>
            <p:cNvSpPr>
              <a:spLocks noChangeArrowheads="1"/>
            </p:cNvSpPr>
            <p:nvPr/>
          </p:nvSpPr>
          <p:spPr bwMode="auto">
            <a:xfrm>
              <a:off x="2976" y="81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2" name="Rectangle 34"/>
            <p:cNvSpPr>
              <a:spLocks noChangeArrowheads="1"/>
            </p:cNvSpPr>
            <p:nvPr/>
          </p:nvSpPr>
          <p:spPr bwMode="auto">
            <a:xfrm>
              <a:off x="3264" y="816"/>
              <a:ext cx="288" cy="19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3" name="Rectangle 35"/>
            <p:cNvSpPr>
              <a:spLocks noChangeArrowheads="1"/>
            </p:cNvSpPr>
            <p:nvPr/>
          </p:nvSpPr>
          <p:spPr bwMode="auto">
            <a:xfrm>
              <a:off x="3552" y="816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84" name="Rectangle 36"/>
            <p:cNvSpPr>
              <a:spLocks noChangeArrowheads="1"/>
            </p:cNvSpPr>
            <p:nvPr/>
          </p:nvSpPr>
          <p:spPr bwMode="auto">
            <a:xfrm>
              <a:off x="3840" y="816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0" y="1600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0x016: </a:t>
            </a:r>
            <a:r>
              <a:rPr lang="en-US" sz="1400" dirty="0" err="1">
                <a:latin typeface="Courier New" charset="0"/>
              </a:rPr>
              <a:t>nop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57" name="Group 109"/>
          <p:cNvGrpSpPr>
            <a:grpSpLocks/>
          </p:cNvGrpSpPr>
          <p:nvPr/>
        </p:nvGrpSpPr>
        <p:grpSpPr bwMode="auto">
          <a:xfrm>
            <a:off x="4724400" y="1600200"/>
            <a:ext cx="2286000" cy="304800"/>
            <a:chOff x="2976" y="1008"/>
            <a:chExt cx="1440" cy="192"/>
          </a:xfrm>
        </p:grpSpPr>
        <p:sp>
          <p:nvSpPr>
            <p:cNvPr id="2085" name="Rectangle 37"/>
            <p:cNvSpPr>
              <a:spLocks noChangeArrowheads="1"/>
            </p:cNvSpPr>
            <p:nvPr/>
          </p:nvSpPr>
          <p:spPr bwMode="auto">
            <a:xfrm>
              <a:off x="2976" y="100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87" name="Rectangle 39"/>
            <p:cNvSpPr>
              <a:spLocks noChangeArrowheads="1"/>
            </p:cNvSpPr>
            <p:nvPr/>
          </p:nvSpPr>
          <p:spPr bwMode="auto">
            <a:xfrm>
              <a:off x="3264" y="1008"/>
              <a:ext cx="288" cy="19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88" name="Rectangle 40"/>
            <p:cNvSpPr>
              <a:spLocks noChangeArrowheads="1"/>
            </p:cNvSpPr>
            <p:nvPr/>
          </p:nvSpPr>
          <p:spPr bwMode="auto">
            <a:xfrm>
              <a:off x="3552" y="1008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89" name="Rectangle 41"/>
            <p:cNvSpPr>
              <a:spLocks noChangeArrowheads="1"/>
            </p:cNvSpPr>
            <p:nvPr/>
          </p:nvSpPr>
          <p:spPr bwMode="auto">
            <a:xfrm>
              <a:off x="3840" y="100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0" name="Rectangle 42"/>
            <p:cNvSpPr>
              <a:spLocks noChangeArrowheads="1"/>
            </p:cNvSpPr>
            <p:nvPr/>
          </p:nvSpPr>
          <p:spPr bwMode="auto">
            <a:xfrm>
              <a:off x="4128" y="1008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092" name="Rectangle 44"/>
          <p:cNvSpPr>
            <a:spLocks noChangeArrowheads="1"/>
          </p:cNvSpPr>
          <p:nvPr/>
        </p:nvSpPr>
        <p:spPr bwMode="auto">
          <a:xfrm>
            <a:off x="0" y="19050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0x017: </a:t>
            </a:r>
            <a:r>
              <a:rPr lang="en-US" sz="1400" dirty="0" err="1" smtClean="0">
                <a:latin typeface="Courier New" charset="0"/>
              </a:rPr>
              <a:t>addq</a:t>
            </a:r>
            <a:r>
              <a:rPr lang="en-US" sz="1400" dirty="0" smtClean="0">
                <a:latin typeface="Courier New" charset="0"/>
              </a:rPr>
              <a:t> </a:t>
            </a:r>
            <a:r>
              <a:rPr lang="en-US" sz="1400" dirty="0" smtClean="0">
                <a:latin typeface="Courier New" charset="0"/>
              </a:rPr>
              <a:t>%</a:t>
            </a:r>
            <a:r>
              <a:rPr lang="en-US" sz="1400" dirty="0" err="1" smtClean="0">
                <a:latin typeface="Courier New" charset="0"/>
              </a:rPr>
              <a:t>rdx</a:t>
            </a:r>
            <a:r>
              <a:rPr lang="en-US" sz="1400" dirty="0" smtClean="0">
                <a:latin typeface="Courier New" charset="0"/>
              </a:rPr>
              <a:t>,%</a:t>
            </a:r>
            <a:r>
              <a:rPr lang="en-US" sz="1400" dirty="0" err="1" smtClean="0">
                <a:latin typeface="Courier New" charset="0"/>
              </a:rPr>
              <a:t>rax</a:t>
            </a:r>
            <a:endParaRPr lang="en-US" sz="1400" dirty="0">
              <a:latin typeface="Courier New" charset="0"/>
            </a:endParaRPr>
          </a:p>
        </p:txBody>
      </p:sp>
      <p:grpSp>
        <p:nvGrpSpPr>
          <p:cNvPr id="2156" name="Group 108"/>
          <p:cNvGrpSpPr>
            <a:grpSpLocks/>
          </p:cNvGrpSpPr>
          <p:nvPr/>
        </p:nvGrpSpPr>
        <p:grpSpPr bwMode="auto">
          <a:xfrm>
            <a:off x="5181600" y="1905000"/>
            <a:ext cx="2286000" cy="304800"/>
            <a:chOff x="3264" y="1200"/>
            <a:chExt cx="1440" cy="192"/>
          </a:xfrm>
        </p:grpSpPr>
        <p:sp>
          <p:nvSpPr>
            <p:cNvPr id="2091" name="Rectangle 43"/>
            <p:cNvSpPr>
              <a:spLocks noChangeArrowheads="1"/>
            </p:cNvSpPr>
            <p:nvPr/>
          </p:nvSpPr>
          <p:spPr bwMode="auto">
            <a:xfrm>
              <a:off x="3264" y="1200"/>
              <a:ext cx="288" cy="192"/>
            </a:xfrm>
            <a:prstGeom prst="rect">
              <a:avLst/>
            </a:prstGeom>
            <a:solidFill>
              <a:schemeClr val="folHlink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093" name="Rectangle 45"/>
            <p:cNvSpPr>
              <a:spLocks noChangeArrowheads="1"/>
            </p:cNvSpPr>
            <p:nvPr/>
          </p:nvSpPr>
          <p:spPr bwMode="auto">
            <a:xfrm>
              <a:off x="3552" y="1200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094" name="Rectangle 46"/>
            <p:cNvSpPr>
              <a:spLocks noChangeArrowheads="1"/>
            </p:cNvSpPr>
            <p:nvPr/>
          </p:nvSpPr>
          <p:spPr bwMode="auto">
            <a:xfrm>
              <a:off x="3840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095" name="Rectangle 47"/>
            <p:cNvSpPr>
              <a:spLocks noChangeArrowheads="1"/>
            </p:cNvSpPr>
            <p:nvPr/>
          </p:nvSpPr>
          <p:spPr bwMode="auto">
            <a:xfrm>
              <a:off x="4128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096" name="Rectangle 48"/>
            <p:cNvSpPr>
              <a:spLocks noChangeArrowheads="1"/>
            </p:cNvSpPr>
            <p:nvPr/>
          </p:nvSpPr>
          <p:spPr bwMode="auto">
            <a:xfrm>
              <a:off x="4416" y="1200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123" name="Line 75"/>
          <p:cNvSpPr>
            <a:spLocks noChangeShapeType="1"/>
          </p:cNvSpPr>
          <p:nvPr/>
        </p:nvSpPr>
        <p:spPr bwMode="auto">
          <a:xfrm flipH="1">
            <a:off x="3733800" y="2209800"/>
            <a:ext cx="1447800" cy="1066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4" name="Line 76"/>
          <p:cNvSpPr>
            <a:spLocks noChangeShapeType="1"/>
          </p:cNvSpPr>
          <p:nvPr/>
        </p:nvSpPr>
        <p:spPr bwMode="auto">
          <a:xfrm flipH="1">
            <a:off x="5638800" y="2209800"/>
            <a:ext cx="0" cy="2667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25" name="Rectangle 77"/>
          <p:cNvSpPr>
            <a:spLocks noChangeArrowheads="1"/>
          </p:cNvSpPr>
          <p:nvPr/>
        </p:nvSpPr>
        <p:spPr bwMode="auto">
          <a:xfrm>
            <a:off x="70104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10</a:t>
            </a:r>
          </a:p>
        </p:txBody>
      </p:sp>
      <p:grpSp>
        <p:nvGrpSpPr>
          <p:cNvPr id="2162" name="Group 114"/>
          <p:cNvGrpSpPr>
            <a:grpSpLocks/>
          </p:cNvGrpSpPr>
          <p:nvPr/>
        </p:nvGrpSpPr>
        <p:grpSpPr bwMode="auto">
          <a:xfrm>
            <a:off x="3733800" y="3276600"/>
            <a:ext cx="1905000" cy="990600"/>
            <a:chOff x="2352" y="2064"/>
            <a:chExt cx="1200" cy="624"/>
          </a:xfrm>
        </p:grpSpPr>
        <p:sp>
          <p:nvSpPr>
            <p:cNvPr id="2120" name="Rectangle 72"/>
            <p:cNvSpPr>
              <a:spLocks noChangeArrowheads="1"/>
            </p:cNvSpPr>
            <p:nvPr/>
          </p:nvSpPr>
          <p:spPr bwMode="auto">
            <a:xfrm>
              <a:off x="2352" y="2064"/>
              <a:ext cx="1200" cy="624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  <p:sp>
          <p:nvSpPr>
            <p:cNvPr id="2109" name="Rectangle 61"/>
            <p:cNvSpPr>
              <a:spLocks noChangeArrowheads="1"/>
            </p:cNvSpPr>
            <p:nvPr/>
          </p:nvSpPr>
          <p:spPr bwMode="auto">
            <a:xfrm>
              <a:off x="2352" y="2304"/>
              <a:ext cx="1200" cy="192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r>
                <a:rPr lang="en-US" sz="1400" dirty="0">
                  <a:latin typeface="Helvetica" charset="0"/>
                </a:rPr>
                <a:t>R</a:t>
              </a:r>
              <a:r>
                <a:rPr lang="en-US" sz="1400" dirty="0" smtClean="0">
                  <a:latin typeface="Helvetica" charset="0"/>
                </a:rPr>
                <a:t>[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rax</a:t>
              </a:r>
              <a:r>
                <a:rPr lang="en-US" sz="1400" dirty="0">
                  <a:latin typeface="Helvetica" charset="0"/>
                </a:rPr>
                <a:t>]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  <a:sym typeface="Symbol" charset="0"/>
                </a:rPr>
                <a:t> </a:t>
              </a:r>
              <a:r>
                <a:rPr lang="en-US" sz="1400" dirty="0">
                  <a:latin typeface="Helvetica" charset="0"/>
                </a:rPr>
                <a:t>3</a:t>
              </a:r>
            </a:p>
          </p:txBody>
        </p:sp>
      </p:grpSp>
      <p:grpSp>
        <p:nvGrpSpPr>
          <p:cNvPr id="2161" name="Group 113"/>
          <p:cNvGrpSpPr>
            <a:grpSpLocks/>
          </p:cNvGrpSpPr>
          <p:nvPr/>
        </p:nvGrpSpPr>
        <p:grpSpPr bwMode="auto">
          <a:xfrm>
            <a:off x="5638800" y="4876800"/>
            <a:ext cx="1905000" cy="990600"/>
            <a:chOff x="3552" y="3072"/>
            <a:chExt cx="1200" cy="624"/>
          </a:xfrm>
        </p:grpSpPr>
        <p:sp>
          <p:nvSpPr>
            <p:cNvPr id="2128" name="Rectangle 80"/>
            <p:cNvSpPr>
              <a:spLocks noChangeArrowheads="1"/>
            </p:cNvSpPr>
            <p:nvPr/>
          </p:nvSpPr>
          <p:spPr bwMode="auto">
            <a:xfrm>
              <a:off x="3552" y="3072"/>
              <a:ext cx="1200" cy="624"/>
            </a:xfrm>
            <a:prstGeom prst="rect">
              <a:avLst/>
            </a:prstGeom>
            <a:solidFill>
              <a:srgbClr val="66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10" name="Rectangle 62"/>
            <p:cNvSpPr>
              <a:spLocks noChangeArrowheads="1"/>
            </p:cNvSpPr>
            <p:nvPr/>
          </p:nvSpPr>
          <p:spPr bwMode="auto">
            <a:xfrm>
              <a:off x="3552" y="3312"/>
              <a:ext cx="1200" cy="336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valA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</a:rPr>
                <a:t> R</a:t>
              </a:r>
              <a:r>
                <a:rPr lang="en-US" sz="1400" dirty="0" smtClean="0">
                  <a:latin typeface="Helvetica" charset="0"/>
                </a:rPr>
                <a:t>[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rdx</a:t>
              </a:r>
              <a:r>
                <a:rPr lang="en-US" sz="1400" dirty="0">
                  <a:latin typeface="Helvetica" charset="0"/>
                </a:rPr>
                <a:t>] </a:t>
              </a:r>
              <a:r>
                <a:rPr lang="en-US" sz="1400" dirty="0">
                  <a:latin typeface="Helvetica" charset="0"/>
                  <a:sym typeface="Symbol" charset="0"/>
                </a:rPr>
                <a:t>= </a:t>
              </a:r>
              <a:r>
                <a:rPr lang="en-US" sz="1400" dirty="0">
                  <a:latin typeface="Helvetica" charset="0"/>
                </a:rPr>
                <a:t>10</a:t>
              </a:r>
            </a:p>
            <a:p>
              <a:pPr>
                <a:lnSpc>
                  <a:spcPct val="110000"/>
                </a:lnSpc>
              </a:pPr>
              <a:r>
                <a:rPr lang="en-US" sz="1400" dirty="0" err="1">
                  <a:latin typeface="Helvetica" charset="0"/>
                </a:rPr>
                <a:t>valB</a:t>
              </a:r>
              <a:r>
                <a:rPr lang="en-US" sz="1400" dirty="0">
                  <a:latin typeface="Helvetica" charset="0"/>
                </a:rPr>
                <a:t> </a:t>
              </a:r>
              <a:r>
                <a:rPr lang="en-US" sz="1400" dirty="0">
                  <a:latin typeface="Wingdings 3" charset="0"/>
                  <a:sym typeface="Symbol" charset="0"/>
                </a:rPr>
                <a:t>f</a:t>
              </a:r>
              <a:r>
                <a:rPr lang="en-US" sz="1400" dirty="0">
                  <a:latin typeface="Helvetica" charset="0"/>
                </a:rPr>
                <a:t> R</a:t>
              </a:r>
              <a:r>
                <a:rPr lang="en-US" sz="1400" dirty="0" smtClean="0">
                  <a:latin typeface="Helvetica" charset="0"/>
                </a:rPr>
                <a:t>[</a:t>
              </a:r>
              <a:r>
                <a:rPr lang="en-US" sz="1400" dirty="0" smtClean="0">
                  <a:latin typeface="Courier New" charset="0"/>
                </a:rPr>
                <a:t>%</a:t>
              </a:r>
              <a:r>
                <a:rPr lang="en-US" sz="1400" dirty="0" err="1" smtClean="0">
                  <a:latin typeface="Courier New" charset="0"/>
                </a:rPr>
                <a:t>rax</a:t>
              </a:r>
              <a:r>
                <a:rPr lang="en-US" sz="1400" dirty="0">
                  <a:latin typeface="Helvetica" charset="0"/>
                </a:rPr>
                <a:t>] </a:t>
              </a:r>
              <a:r>
                <a:rPr lang="en-US" sz="1400" dirty="0">
                  <a:latin typeface="Helvetica" charset="0"/>
                  <a:sym typeface="Symbol" charset="0"/>
                </a:rPr>
                <a:t>= </a:t>
              </a:r>
              <a:r>
                <a:rPr lang="en-US" sz="1400" dirty="0">
                  <a:latin typeface="Helvetica" charset="0"/>
                </a:rPr>
                <a:t>3</a:t>
              </a:r>
            </a:p>
          </p:txBody>
        </p:sp>
      </p:grpSp>
      <p:sp>
        <p:nvSpPr>
          <p:cNvPr id="2133" name="Rectangle 85"/>
          <p:cNvSpPr>
            <a:spLocks noChangeArrowheads="1"/>
          </p:cNvSpPr>
          <p:nvPr/>
        </p:nvSpPr>
        <p:spPr bwMode="auto">
          <a:xfrm>
            <a:off x="0" y="762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b="1">
                <a:latin typeface="Courier New" charset="0"/>
              </a:rPr>
              <a:t># prog1</a:t>
            </a:r>
          </a:p>
        </p:txBody>
      </p:sp>
      <p:sp>
        <p:nvSpPr>
          <p:cNvPr id="2135" name="Rectangle 87"/>
          <p:cNvSpPr>
            <a:spLocks noChangeArrowheads="1"/>
          </p:cNvSpPr>
          <p:nvPr/>
        </p:nvSpPr>
        <p:spPr bwMode="auto">
          <a:xfrm>
            <a:off x="3810000" y="2895600"/>
            <a:ext cx="1752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Cycle 6</a:t>
            </a:r>
          </a:p>
        </p:txBody>
      </p:sp>
      <p:sp>
        <p:nvSpPr>
          <p:cNvPr id="2136" name="Rectangle 88"/>
          <p:cNvSpPr>
            <a:spLocks noChangeArrowheads="1"/>
          </p:cNvSpPr>
          <p:nvPr/>
        </p:nvSpPr>
        <p:spPr bwMode="auto">
          <a:xfrm>
            <a:off x="7467600" y="0"/>
            <a:ext cx="4572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solidFill>
                  <a:schemeClr val="accent2"/>
                </a:solidFill>
                <a:latin typeface="Helvetica" charset="0"/>
              </a:rPr>
              <a:t>11</a:t>
            </a:r>
          </a:p>
        </p:txBody>
      </p:sp>
      <p:sp>
        <p:nvSpPr>
          <p:cNvPr id="2137" name="Rectangle 89"/>
          <p:cNvSpPr>
            <a:spLocks noChangeArrowheads="1"/>
          </p:cNvSpPr>
          <p:nvPr/>
        </p:nvSpPr>
        <p:spPr bwMode="auto">
          <a:xfrm>
            <a:off x="0" y="2209800"/>
            <a:ext cx="2590800" cy="3048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sz="1400" dirty="0" smtClean="0">
                <a:latin typeface="Courier New" charset="0"/>
              </a:rPr>
              <a:t>0x019: </a:t>
            </a:r>
            <a:r>
              <a:rPr lang="en-US" sz="1400" dirty="0">
                <a:latin typeface="Courier New" charset="0"/>
              </a:rPr>
              <a:t>halt</a:t>
            </a:r>
          </a:p>
        </p:txBody>
      </p:sp>
      <p:grpSp>
        <p:nvGrpSpPr>
          <p:cNvPr id="2155" name="Group 107"/>
          <p:cNvGrpSpPr>
            <a:grpSpLocks/>
          </p:cNvGrpSpPr>
          <p:nvPr/>
        </p:nvGrpSpPr>
        <p:grpSpPr bwMode="auto">
          <a:xfrm>
            <a:off x="5638800" y="2209800"/>
            <a:ext cx="2286000" cy="304800"/>
            <a:chOff x="3552" y="1392"/>
            <a:chExt cx="1440" cy="192"/>
          </a:xfrm>
        </p:grpSpPr>
        <p:sp>
          <p:nvSpPr>
            <p:cNvPr id="2139" name="Rectangle 91"/>
            <p:cNvSpPr>
              <a:spLocks noChangeArrowheads="1"/>
            </p:cNvSpPr>
            <p:nvPr/>
          </p:nvSpPr>
          <p:spPr bwMode="auto">
            <a:xfrm>
              <a:off x="3552" y="1392"/>
              <a:ext cx="288" cy="192"/>
            </a:xfrm>
            <a:prstGeom prst="rect">
              <a:avLst/>
            </a:prstGeom>
            <a:solidFill>
              <a:srgbClr val="66CC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F</a:t>
              </a:r>
            </a:p>
          </p:txBody>
        </p:sp>
        <p:sp>
          <p:nvSpPr>
            <p:cNvPr id="2140" name="Rectangle 92"/>
            <p:cNvSpPr>
              <a:spLocks noChangeArrowheads="1"/>
            </p:cNvSpPr>
            <p:nvPr/>
          </p:nvSpPr>
          <p:spPr bwMode="auto">
            <a:xfrm>
              <a:off x="3840" y="139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D</a:t>
              </a:r>
            </a:p>
          </p:txBody>
        </p:sp>
        <p:sp>
          <p:nvSpPr>
            <p:cNvPr id="2141" name="Rectangle 93"/>
            <p:cNvSpPr>
              <a:spLocks noChangeArrowheads="1"/>
            </p:cNvSpPr>
            <p:nvPr/>
          </p:nvSpPr>
          <p:spPr bwMode="auto">
            <a:xfrm>
              <a:off x="4128" y="139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E</a:t>
              </a:r>
            </a:p>
          </p:txBody>
        </p:sp>
        <p:sp>
          <p:nvSpPr>
            <p:cNvPr id="2142" name="Rectangle 94"/>
            <p:cNvSpPr>
              <a:spLocks noChangeArrowheads="1"/>
            </p:cNvSpPr>
            <p:nvPr/>
          </p:nvSpPr>
          <p:spPr bwMode="auto">
            <a:xfrm>
              <a:off x="4416" y="139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M</a:t>
              </a:r>
            </a:p>
          </p:txBody>
        </p:sp>
        <p:sp>
          <p:nvSpPr>
            <p:cNvPr id="2143" name="Rectangle 95"/>
            <p:cNvSpPr>
              <a:spLocks noChangeArrowheads="1"/>
            </p:cNvSpPr>
            <p:nvPr/>
          </p:nvSpPr>
          <p:spPr bwMode="auto">
            <a:xfrm>
              <a:off x="4704" y="1392"/>
              <a:ext cx="288" cy="192"/>
            </a:xfrm>
            <a:prstGeom prst="rect">
              <a:avLst/>
            </a:prstGeom>
            <a:solidFill>
              <a:srgbClr val="CCFFF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600">
                  <a:latin typeface="Helvetica" charset="0"/>
                </a:rPr>
                <a:t>W</a:t>
              </a:r>
            </a:p>
          </p:txBody>
        </p:sp>
      </p:grpSp>
      <p:sp>
        <p:nvSpPr>
          <p:cNvPr id="2153" name="Line 105"/>
          <p:cNvSpPr>
            <a:spLocks noChangeShapeType="1"/>
          </p:cNvSpPr>
          <p:nvPr/>
        </p:nvSpPr>
        <p:spPr bwMode="auto">
          <a:xfrm>
            <a:off x="6096000" y="2514600"/>
            <a:ext cx="144780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154" name="Rectangle 106"/>
          <p:cNvSpPr>
            <a:spLocks noChangeArrowheads="1"/>
          </p:cNvSpPr>
          <p:nvPr/>
        </p:nvSpPr>
        <p:spPr bwMode="auto">
          <a:xfrm>
            <a:off x="5638800" y="4572000"/>
            <a:ext cx="1828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1600">
                <a:latin typeface="Helvetica" charset="0"/>
              </a:rPr>
              <a:t>Cycle 7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1677</TotalTime>
  <Words>115</Words>
  <Application>Microsoft Macintosh PowerPoint</Application>
  <PresentationFormat>On-screen Show (4:3)</PresentationFormat>
  <Paragraphs>61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 E. Bryant</dc:creator>
  <cp:lastModifiedBy>Randy Bryant</cp:lastModifiedBy>
  <cp:revision>9</cp:revision>
  <dcterms:created xsi:type="dcterms:W3CDTF">2002-02-04T02:14:27Z</dcterms:created>
  <dcterms:modified xsi:type="dcterms:W3CDTF">2014-06-17T14:43:38Z</dcterms:modified>
</cp:coreProperties>
</file>