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18288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66CCFF"/>
    <a:srgbClr val="99FFCC"/>
    <a:srgbClr val="66FFFF"/>
    <a:srgbClr val="66FFCC"/>
    <a:srgbClr val="4D4D4D"/>
    <a:srgbClr val="777777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90" d="100"/>
          <a:sy n="90" d="100"/>
        </p:scale>
        <p:origin x="-1896" y="72"/>
      </p:cViewPr>
      <p:guideLst>
        <p:guide orient="horz" pos="8352"/>
        <p:guide pos="43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9FFD61-291E-954E-AC40-443525020F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05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81663"/>
            <a:ext cx="7772400" cy="3919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363200"/>
            <a:ext cx="6400800" cy="4673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5AB313-433C-4245-B9FA-2D32ED5F16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98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25D53-1DBC-B04B-AAE3-7CFD7351D5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4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25600"/>
            <a:ext cx="1943100" cy="14630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25600"/>
            <a:ext cx="5676900" cy="1463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7F844F-E9AA-4548-BDAF-C00F6CFD67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08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C03899-EDA0-3B44-9D64-33EEFA98F1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05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752263"/>
            <a:ext cx="7772400" cy="3632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7751763"/>
            <a:ext cx="7772400" cy="40005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8610CE-260E-D447-93DB-7EDA331F65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289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7D340-F030-0944-893D-7D71090CB2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48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94163"/>
            <a:ext cx="4040188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799138"/>
            <a:ext cx="4040188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4094163"/>
            <a:ext cx="4041775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5799138"/>
            <a:ext cx="4041775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531A9A-AC66-584E-A8CF-986F192932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56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3F1D26-A36D-1B4B-8F4B-D2D931AAA3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50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5F2661-9F72-C244-A843-5CB479B4BE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4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8663"/>
            <a:ext cx="3008313" cy="3098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28663"/>
            <a:ext cx="5111750" cy="156083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27463"/>
            <a:ext cx="3008313" cy="12509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34B6FE-00E8-F24C-9E20-F1BFF876AE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2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2801600"/>
            <a:ext cx="5486400" cy="1511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33538"/>
            <a:ext cx="5486400" cy="1097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4312900"/>
            <a:ext cx="5486400" cy="2146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BA8B65-05D5-7F4D-B099-61B1F62B7E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6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25600"/>
            <a:ext cx="7772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5283200"/>
            <a:ext cx="7772400" cy="1097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1666240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37C9D33F-9EDC-B24E-B1D5-197CD6FC55E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29"/>
          <p:cNvSpPr>
            <a:spLocks noChangeShapeType="1"/>
          </p:cNvSpPr>
          <p:nvPr/>
        </p:nvSpPr>
        <p:spPr bwMode="auto">
          <a:xfrm rot="10800000" flipV="1">
            <a:off x="4572000" y="1905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" name="Rectangle 159"/>
          <p:cNvSpPr>
            <a:spLocks noChangeArrowheads="1"/>
          </p:cNvSpPr>
          <p:nvPr/>
        </p:nvSpPr>
        <p:spPr bwMode="auto">
          <a:xfrm>
            <a:off x="685800" y="8153400"/>
            <a:ext cx="7010400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2052" name="Rectangle 160"/>
          <p:cNvSpPr>
            <a:spLocks noChangeArrowheads="1"/>
          </p:cNvSpPr>
          <p:nvPr/>
        </p:nvSpPr>
        <p:spPr bwMode="auto">
          <a:xfrm>
            <a:off x="685800" y="3962400"/>
            <a:ext cx="7010400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M</a:t>
            </a:r>
          </a:p>
        </p:txBody>
      </p:sp>
      <p:grpSp>
        <p:nvGrpSpPr>
          <p:cNvPr id="2053" name="Group 144"/>
          <p:cNvGrpSpPr>
            <a:grpSpLocks/>
          </p:cNvGrpSpPr>
          <p:nvPr/>
        </p:nvGrpSpPr>
        <p:grpSpPr bwMode="auto">
          <a:xfrm>
            <a:off x="4114800" y="7924800"/>
            <a:ext cx="152400" cy="152400"/>
            <a:chOff x="240" y="4176"/>
            <a:chExt cx="192" cy="192"/>
          </a:xfrm>
        </p:grpSpPr>
        <p:sp>
          <p:nvSpPr>
            <p:cNvPr id="2203" name="Oval 145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4" name="Rectangle 146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4" name="Rectangle 71"/>
          <p:cNvSpPr>
            <a:spLocks noChangeArrowheads="1"/>
          </p:cNvSpPr>
          <p:nvPr/>
        </p:nvSpPr>
        <p:spPr bwMode="auto">
          <a:xfrm>
            <a:off x="2667000" y="3962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Cnd</a:t>
            </a: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1752600" y="3962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056" name="Rectangle 57"/>
          <p:cNvSpPr>
            <a:spLocks noChangeArrowheads="1"/>
          </p:cNvSpPr>
          <p:nvPr/>
        </p:nvSpPr>
        <p:spPr bwMode="auto">
          <a:xfrm>
            <a:off x="3581400" y="39624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valE</a:t>
            </a:r>
          </a:p>
        </p:txBody>
      </p:sp>
      <p:sp>
        <p:nvSpPr>
          <p:cNvPr id="2057" name="Rectangle 58"/>
          <p:cNvSpPr>
            <a:spLocks noChangeArrowheads="1"/>
          </p:cNvSpPr>
          <p:nvPr/>
        </p:nvSpPr>
        <p:spPr bwMode="auto">
          <a:xfrm>
            <a:off x="4495800" y="39624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valA</a:t>
            </a:r>
          </a:p>
        </p:txBody>
      </p:sp>
      <p:sp>
        <p:nvSpPr>
          <p:cNvPr id="2058" name="Rectangle 59"/>
          <p:cNvSpPr>
            <a:spLocks noChangeArrowheads="1"/>
          </p:cNvSpPr>
          <p:nvPr/>
        </p:nvSpPr>
        <p:spPr bwMode="auto">
          <a:xfrm>
            <a:off x="5867400" y="3962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059" name="Rectangle 60"/>
          <p:cNvSpPr>
            <a:spLocks noChangeArrowheads="1"/>
          </p:cNvSpPr>
          <p:nvPr/>
        </p:nvSpPr>
        <p:spPr bwMode="auto">
          <a:xfrm>
            <a:off x="6324600" y="3962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sp>
        <p:nvSpPr>
          <p:cNvPr id="2060" name="Rectangle 25"/>
          <p:cNvSpPr>
            <a:spLocks noChangeArrowheads="1"/>
          </p:cNvSpPr>
          <p:nvPr/>
        </p:nvSpPr>
        <p:spPr bwMode="auto">
          <a:xfrm>
            <a:off x="1752600" y="8153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061" name="Rectangle 26"/>
          <p:cNvSpPr>
            <a:spLocks noChangeArrowheads="1"/>
          </p:cNvSpPr>
          <p:nvPr/>
        </p:nvSpPr>
        <p:spPr bwMode="auto">
          <a:xfrm>
            <a:off x="2209800" y="8153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ifun</a:t>
            </a:r>
          </a:p>
        </p:txBody>
      </p:sp>
      <p:sp>
        <p:nvSpPr>
          <p:cNvPr id="2062" name="Rectangle 27"/>
          <p:cNvSpPr>
            <a:spLocks noChangeArrowheads="1"/>
          </p:cNvSpPr>
          <p:nvPr/>
        </p:nvSpPr>
        <p:spPr bwMode="auto">
          <a:xfrm>
            <a:off x="2819400" y="81534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valC</a:t>
            </a:r>
          </a:p>
        </p:txBody>
      </p:sp>
      <p:sp>
        <p:nvSpPr>
          <p:cNvPr id="2063" name="Rectangle 28"/>
          <p:cNvSpPr>
            <a:spLocks noChangeArrowheads="1"/>
          </p:cNvSpPr>
          <p:nvPr/>
        </p:nvSpPr>
        <p:spPr bwMode="auto">
          <a:xfrm>
            <a:off x="3733800" y="81534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valA</a:t>
            </a:r>
          </a:p>
        </p:txBody>
      </p:sp>
      <p:sp>
        <p:nvSpPr>
          <p:cNvPr id="2064" name="Rectangle 29"/>
          <p:cNvSpPr>
            <a:spLocks noChangeArrowheads="1"/>
          </p:cNvSpPr>
          <p:nvPr/>
        </p:nvSpPr>
        <p:spPr bwMode="auto">
          <a:xfrm>
            <a:off x="4648200" y="81534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valB</a:t>
            </a:r>
          </a:p>
        </p:txBody>
      </p:sp>
      <p:sp>
        <p:nvSpPr>
          <p:cNvPr id="2065" name="Rectangle 36"/>
          <p:cNvSpPr>
            <a:spLocks noChangeArrowheads="1"/>
          </p:cNvSpPr>
          <p:nvPr/>
        </p:nvSpPr>
        <p:spPr bwMode="auto">
          <a:xfrm>
            <a:off x="5867400" y="8153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066" name="Rectangle 37"/>
          <p:cNvSpPr>
            <a:spLocks noChangeArrowheads="1"/>
          </p:cNvSpPr>
          <p:nvPr/>
        </p:nvSpPr>
        <p:spPr bwMode="auto">
          <a:xfrm>
            <a:off x="6324600" y="8153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sp>
        <p:nvSpPr>
          <p:cNvPr id="2067" name="Rectangle 34"/>
          <p:cNvSpPr>
            <a:spLocks noChangeArrowheads="1"/>
          </p:cNvSpPr>
          <p:nvPr/>
        </p:nvSpPr>
        <p:spPr bwMode="auto">
          <a:xfrm>
            <a:off x="6781800" y="8153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srcA</a:t>
            </a:r>
          </a:p>
        </p:txBody>
      </p:sp>
      <p:sp>
        <p:nvSpPr>
          <p:cNvPr id="2068" name="Rectangle 35"/>
          <p:cNvSpPr>
            <a:spLocks noChangeArrowheads="1"/>
          </p:cNvSpPr>
          <p:nvPr/>
        </p:nvSpPr>
        <p:spPr bwMode="auto">
          <a:xfrm>
            <a:off x="7239000" y="8153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srcB</a:t>
            </a:r>
          </a:p>
        </p:txBody>
      </p:sp>
      <p:sp>
        <p:nvSpPr>
          <p:cNvPr id="2069" name="Line 221"/>
          <p:cNvSpPr>
            <a:spLocks noChangeShapeType="1"/>
          </p:cNvSpPr>
          <p:nvPr/>
        </p:nvSpPr>
        <p:spPr bwMode="auto">
          <a:xfrm rot="16200000" flipV="1">
            <a:off x="3429000" y="6019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0" name="Rectangle 222"/>
          <p:cNvSpPr>
            <a:spLocks noChangeArrowheads="1"/>
          </p:cNvSpPr>
          <p:nvPr/>
        </p:nvSpPr>
        <p:spPr bwMode="auto">
          <a:xfrm>
            <a:off x="2667000" y="6096000"/>
            <a:ext cx="4826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CC</a:t>
            </a:r>
          </a:p>
        </p:txBody>
      </p:sp>
      <p:sp>
        <p:nvSpPr>
          <p:cNvPr id="2271" name="AutoShape 223"/>
          <p:cNvSpPr>
            <a:spLocks noChangeArrowheads="1"/>
          </p:cNvSpPr>
          <p:nvPr/>
        </p:nvSpPr>
        <p:spPr bwMode="auto">
          <a:xfrm flipV="1">
            <a:off x="3429000" y="6019800"/>
            <a:ext cx="1295400" cy="4572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rot="10800000"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ALU</a:t>
            </a:r>
          </a:p>
        </p:txBody>
      </p:sp>
      <p:sp>
        <p:nvSpPr>
          <p:cNvPr id="2072" name="AutoShape 224"/>
          <p:cNvSpPr>
            <a:spLocks noChangeArrowheads="1"/>
          </p:cNvSpPr>
          <p:nvPr/>
        </p:nvSpPr>
        <p:spPr bwMode="auto">
          <a:xfrm>
            <a:off x="3276600" y="67818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A</a:t>
            </a:r>
          </a:p>
        </p:txBody>
      </p:sp>
      <p:sp>
        <p:nvSpPr>
          <p:cNvPr id="2073" name="AutoShape 225"/>
          <p:cNvSpPr>
            <a:spLocks noChangeArrowheads="1"/>
          </p:cNvSpPr>
          <p:nvPr/>
        </p:nvSpPr>
        <p:spPr bwMode="auto">
          <a:xfrm>
            <a:off x="4191000" y="67818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B</a:t>
            </a:r>
          </a:p>
        </p:txBody>
      </p:sp>
      <p:sp>
        <p:nvSpPr>
          <p:cNvPr id="2074" name="Line 226"/>
          <p:cNvSpPr>
            <a:spLocks noChangeShapeType="1"/>
          </p:cNvSpPr>
          <p:nvPr/>
        </p:nvSpPr>
        <p:spPr bwMode="auto">
          <a:xfrm flipV="1">
            <a:off x="4038600" y="43434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Line 227"/>
          <p:cNvSpPr>
            <a:spLocks noChangeShapeType="1"/>
          </p:cNvSpPr>
          <p:nvPr/>
        </p:nvSpPr>
        <p:spPr bwMode="auto">
          <a:xfrm flipV="1">
            <a:off x="3581400" y="6477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Line 228"/>
          <p:cNvSpPr>
            <a:spLocks noChangeShapeType="1"/>
          </p:cNvSpPr>
          <p:nvPr/>
        </p:nvSpPr>
        <p:spPr bwMode="auto">
          <a:xfrm flipH="1" flipV="1">
            <a:off x="2895600" y="4343400"/>
            <a:ext cx="0" cy="11430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77" name="Group 229"/>
          <p:cNvGrpSpPr>
            <a:grpSpLocks/>
          </p:cNvGrpSpPr>
          <p:nvPr/>
        </p:nvGrpSpPr>
        <p:grpSpPr bwMode="auto">
          <a:xfrm>
            <a:off x="3352800" y="7391400"/>
            <a:ext cx="152400" cy="152400"/>
            <a:chOff x="240" y="4176"/>
            <a:chExt cx="192" cy="192"/>
          </a:xfrm>
        </p:grpSpPr>
        <p:sp>
          <p:nvSpPr>
            <p:cNvPr id="2201" name="Oval 230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2" name="Rectangle 231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8" name="AutoShape 232"/>
          <p:cNvSpPr>
            <a:spLocks noChangeArrowheads="1"/>
          </p:cNvSpPr>
          <p:nvPr/>
        </p:nvSpPr>
        <p:spPr bwMode="auto">
          <a:xfrm>
            <a:off x="5029200" y="5943600"/>
            <a:ext cx="7620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ALU</a:t>
            </a:r>
          </a:p>
          <a:p>
            <a:r>
              <a:rPr lang="en-US" sz="1200"/>
              <a:t>fun.</a:t>
            </a:r>
          </a:p>
        </p:txBody>
      </p:sp>
      <p:sp>
        <p:nvSpPr>
          <p:cNvPr id="2079" name="Line 233"/>
          <p:cNvSpPr>
            <a:spLocks noChangeShapeType="1"/>
          </p:cNvSpPr>
          <p:nvPr/>
        </p:nvSpPr>
        <p:spPr bwMode="auto">
          <a:xfrm rot="16200000" flipV="1">
            <a:off x="4762500" y="59055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80" name="Group 241"/>
          <p:cNvGrpSpPr>
            <a:grpSpLocks/>
          </p:cNvGrpSpPr>
          <p:nvPr/>
        </p:nvGrpSpPr>
        <p:grpSpPr bwMode="auto">
          <a:xfrm>
            <a:off x="4267200" y="7391400"/>
            <a:ext cx="152400" cy="152400"/>
            <a:chOff x="240" y="4176"/>
            <a:chExt cx="192" cy="192"/>
          </a:xfrm>
        </p:grpSpPr>
        <p:sp>
          <p:nvSpPr>
            <p:cNvPr id="2199" name="Oval 242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0" name="Rectangle 243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1" name="Line 245"/>
          <p:cNvSpPr>
            <a:spLocks noChangeShapeType="1"/>
          </p:cNvSpPr>
          <p:nvPr/>
        </p:nvSpPr>
        <p:spPr bwMode="auto">
          <a:xfrm flipV="1">
            <a:off x="3581400" y="7239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Line 246"/>
          <p:cNvSpPr>
            <a:spLocks noChangeShapeType="1"/>
          </p:cNvSpPr>
          <p:nvPr/>
        </p:nvSpPr>
        <p:spPr bwMode="auto">
          <a:xfrm flipV="1">
            <a:off x="4572000" y="72390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3" name="Line 247"/>
          <p:cNvSpPr>
            <a:spLocks noChangeShapeType="1"/>
          </p:cNvSpPr>
          <p:nvPr/>
        </p:nvSpPr>
        <p:spPr bwMode="auto">
          <a:xfrm flipV="1">
            <a:off x="4572000" y="6477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Line 249"/>
          <p:cNvSpPr>
            <a:spLocks noChangeShapeType="1"/>
          </p:cNvSpPr>
          <p:nvPr/>
        </p:nvSpPr>
        <p:spPr bwMode="auto">
          <a:xfrm flipV="1">
            <a:off x="1981200" y="43434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Line 250"/>
          <p:cNvSpPr>
            <a:spLocks noChangeShapeType="1"/>
          </p:cNvSpPr>
          <p:nvPr/>
        </p:nvSpPr>
        <p:spPr bwMode="auto">
          <a:xfrm flipV="1">
            <a:off x="2438400" y="5791200"/>
            <a:ext cx="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6" name="Line 251"/>
          <p:cNvSpPr>
            <a:spLocks noChangeShapeType="1"/>
          </p:cNvSpPr>
          <p:nvPr/>
        </p:nvSpPr>
        <p:spPr bwMode="auto">
          <a:xfrm flipV="1">
            <a:off x="4343400" y="7239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87" name="Group 252"/>
          <p:cNvGrpSpPr>
            <a:grpSpLocks/>
          </p:cNvGrpSpPr>
          <p:nvPr/>
        </p:nvGrpSpPr>
        <p:grpSpPr bwMode="auto">
          <a:xfrm>
            <a:off x="1905000" y="7391400"/>
            <a:ext cx="152400" cy="152400"/>
            <a:chOff x="240" y="4176"/>
            <a:chExt cx="192" cy="192"/>
          </a:xfrm>
        </p:grpSpPr>
        <p:sp>
          <p:nvSpPr>
            <p:cNvPr id="2197" name="Oval 253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8" name="Rectangle 254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8" name="Freeform 255"/>
          <p:cNvSpPr>
            <a:spLocks/>
          </p:cNvSpPr>
          <p:nvPr/>
        </p:nvSpPr>
        <p:spPr bwMode="auto">
          <a:xfrm flipH="1">
            <a:off x="1981200" y="6477000"/>
            <a:ext cx="3276600" cy="990600"/>
          </a:xfrm>
          <a:custGeom>
            <a:avLst/>
            <a:gdLst>
              <a:gd name="T0" fmla="*/ 3276600 w 1584"/>
              <a:gd name="T1" fmla="*/ 990600 h 144"/>
              <a:gd name="T2" fmla="*/ 0 w 1584"/>
              <a:gd name="T3" fmla="*/ 990600 h 144"/>
              <a:gd name="T4" fmla="*/ 0 w 1584"/>
              <a:gd name="T5" fmla="*/ 0 h 144"/>
              <a:gd name="T6" fmla="*/ 0 60000 65536"/>
              <a:gd name="T7" fmla="*/ 0 60000 65536"/>
              <a:gd name="T8" fmla="*/ 0 60000 65536"/>
              <a:gd name="T9" fmla="*/ 0 w 1584"/>
              <a:gd name="T10" fmla="*/ 0 h 144"/>
              <a:gd name="T11" fmla="*/ 1584 w 1584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4" h="144">
                <a:moveTo>
                  <a:pt x="1584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89" name="Group 256"/>
          <p:cNvGrpSpPr>
            <a:grpSpLocks/>
          </p:cNvGrpSpPr>
          <p:nvPr/>
        </p:nvGrpSpPr>
        <p:grpSpPr bwMode="auto">
          <a:xfrm>
            <a:off x="2819400" y="7391400"/>
            <a:ext cx="152400" cy="152400"/>
            <a:chOff x="240" y="4176"/>
            <a:chExt cx="192" cy="192"/>
          </a:xfrm>
        </p:grpSpPr>
        <p:sp>
          <p:nvSpPr>
            <p:cNvPr id="2195" name="Oval 257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6" name="Rectangle 258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90" name="AutoShape 259"/>
          <p:cNvSpPr>
            <a:spLocks noChangeArrowheads="1"/>
          </p:cNvSpPr>
          <p:nvPr/>
        </p:nvSpPr>
        <p:spPr bwMode="auto">
          <a:xfrm>
            <a:off x="2667000" y="6781800"/>
            <a:ext cx="4572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Set</a:t>
            </a:r>
          </a:p>
          <a:p>
            <a:r>
              <a:rPr lang="en-US" sz="1200"/>
              <a:t>CC</a:t>
            </a:r>
          </a:p>
        </p:txBody>
      </p:sp>
      <p:sp>
        <p:nvSpPr>
          <p:cNvPr id="2091" name="Line 260"/>
          <p:cNvSpPr>
            <a:spLocks noChangeShapeType="1"/>
          </p:cNvSpPr>
          <p:nvPr/>
        </p:nvSpPr>
        <p:spPr bwMode="auto">
          <a:xfrm flipH="1" flipV="1">
            <a:off x="2895600" y="6477000"/>
            <a:ext cx="0" cy="3048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9" name="Rectangle 261"/>
          <p:cNvSpPr>
            <a:spLocks noChangeArrowheads="1"/>
          </p:cNvSpPr>
          <p:nvPr/>
        </p:nvSpPr>
        <p:spPr bwMode="auto">
          <a:xfrm>
            <a:off x="2667000" y="5486400"/>
            <a:ext cx="6096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 dirty="0" err="1">
                <a:latin typeface="Helvetica" pitchFamily="34" charset="0"/>
                <a:ea typeface="+mn-ea"/>
              </a:rPr>
              <a:t>cond</a:t>
            </a:r>
            <a:endParaRPr lang="en-US" dirty="0">
              <a:latin typeface="Helvetica" pitchFamily="34" charset="0"/>
              <a:ea typeface="+mn-ea"/>
            </a:endParaRPr>
          </a:p>
        </p:txBody>
      </p:sp>
      <p:sp>
        <p:nvSpPr>
          <p:cNvPr id="2093" name="Line 262"/>
          <p:cNvSpPr>
            <a:spLocks noChangeShapeType="1"/>
          </p:cNvSpPr>
          <p:nvPr/>
        </p:nvSpPr>
        <p:spPr bwMode="auto">
          <a:xfrm flipV="1">
            <a:off x="2895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94" name="Group 263"/>
          <p:cNvGrpSpPr>
            <a:grpSpLocks/>
          </p:cNvGrpSpPr>
          <p:nvPr/>
        </p:nvGrpSpPr>
        <p:grpSpPr bwMode="auto">
          <a:xfrm>
            <a:off x="2362200" y="7554913"/>
            <a:ext cx="149225" cy="141287"/>
            <a:chOff x="240" y="4176"/>
            <a:chExt cx="192" cy="192"/>
          </a:xfrm>
        </p:grpSpPr>
        <p:sp>
          <p:nvSpPr>
            <p:cNvPr id="2193" name="Oval 264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4" name="Rectangle 265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95" name="Freeform 266"/>
          <p:cNvSpPr>
            <a:spLocks/>
          </p:cNvSpPr>
          <p:nvPr/>
        </p:nvSpPr>
        <p:spPr bwMode="auto">
          <a:xfrm flipH="1">
            <a:off x="2438400" y="6477000"/>
            <a:ext cx="3124200" cy="1143000"/>
          </a:xfrm>
          <a:custGeom>
            <a:avLst/>
            <a:gdLst>
              <a:gd name="T0" fmla="*/ 3124200 w 1584"/>
              <a:gd name="T1" fmla="*/ 1143000 h 144"/>
              <a:gd name="T2" fmla="*/ 0 w 1584"/>
              <a:gd name="T3" fmla="*/ 1143000 h 144"/>
              <a:gd name="T4" fmla="*/ 0 w 1584"/>
              <a:gd name="T5" fmla="*/ 0 h 144"/>
              <a:gd name="T6" fmla="*/ 0 60000 65536"/>
              <a:gd name="T7" fmla="*/ 0 60000 65536"/>
              <a:gd name="T8" fmla="*/ 0 60000 65536"/>
              <a:gd name="T9" fmla="*/ 0 w 1584"/>
              <a:gd name="T10" fmla="*/ 0 h 144"/>
              <a:gd name="T11" fmla="*/ 1584 w 1584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4" h="144">
                <a:moveTo>
                  <a:pt x="1584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6" name="Line 267"/>
          <p:cNvSpPr>
            <a:spLocks noChangeShapeType="1"/>
          </p:cNvSpPr>
          <p:nvPr/>
        </p:nvSpPr>
        <p:spPr bwMode="auto">
          <a:xfrm flipV="1">
            <a:off x="3429000" y="7239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7" name="Line 268"/>
          <p:cNvSpPr>
            <a:spLocks noChangeShapeType="1"/>
          </p:cNvSpPr>
          <p:nvPr/>
        </p:nvSpPr>
        <p:spPr bwMode="auto">
          <a:xfrm flipV="1">
            <a:off x="2895600" y="7239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98" name="Group 269"/>
          <p:cNvGrpSpPr>
            <a:grpSpLocks/>
          </p:cNvGrpSpPr>
          <p:nvPr/>
        </p:nvGrpSpPr>
        <p:grpSpPr bwMode="auto">
          <a:xfrm>
            <a:off x="1905000" y="5486400"/>
            <a:ext cx="152400" cy="152400"/>
            <a:chOff x="240" y="4176"/>
            <a:chExt cx="192" cy="192"/>
          </a:xfrm>
        </p:grpSpPr>
        <p:sp>
          <p:nvSpPr>
            <p:cNvPr id="2191" name="Oval 270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2" name="Rectangle 271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99" name="Line 272"/>
          <p:cNvSpPr>
            <a:spLocks noChangeShapeType="1"/>
          </p:cNvSpPr>
          <p:nvPr/>
        </p:nvSpPr>
        <p:spPr bwMode="auto">
          <a:xfrm flipV="1">
            <a:off x="1981200" y="55626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0" name="Line 276"/>
          <p:cNvSpPr>
            <a:spLocks noChangeShapeType="1"/>
          </p:cNvSpPr>
          <p:nvPr/>
        </p:nvSpPr>
        <p:spPr bwMode="auto">
          <a:xfrm flipV="1">
            <a:off x="2438400" y="57912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1" name="Freeform 277"/>
          <p:cNvSpPr>
            <a:spLocks/>
          </p:cNvSpPr>
          <p:nvPr/>
        </p:nvSpPr>
        <p:spPr bwMode="auto">
          <a:xfrm>
            <a:off x="3733800" y="7239000"/>
            <a:ext cx="457200" cy="914400"/>
          </a:xfrm>
          <a:custGeom>
            <a:avLst/>
            <a:gdLst>
              <a:gd name="T0" fmla="*/ 457200 w 480"/>
              <a:gd name="T1" fmla="*/ 914400 h 576"/>
              <a:gd name="T2" fmla="*/ 457200 w 480"/>
              <a:gd name="T3" fmla="*/ 762000 h 576"/>
              <a:gd name="T4" fmla="*/ 0 w 480"/>
              <a:gd name="T5" fmla="*/ 762000 h 576"/>
              <a:gd name="T6" fmla="*/ 0 w 480"/>
              <a:gd name="T7" fmla="*/ 0 h 576"/>
              <a:gd name="T8" fmla="*/ 0 60000 65536"/>
              <a:gd name="T9" fmla="*/ 0 60000 65536"/>
              <a:gd name="T10" fmla="*/ 0 60000 65536"/>
              <a:gd name="T11" fmla="*/ 0 60000 65536"/>
              <a:gd name="T12" fmla="*/ 0 w 480"/>
              <a:gd name="T13" fmla="*/ 0 h 576"/>
              <a:gd name="T14" fmla="*/ 480 w 480"/>
              <a:gd name="T15" fmla="*/ 576 h 5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0" h="576">
                <a:moveTo>
                  <a:pt x="480" y="576"/>
                </a:moveTo>
                <a:lnTo>
                  <a:pt x="480" y="480"/>
                </a:lnTo>
                <a:lnTo>
                  <a:pt x="0" y="480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2" name="Freeform 278"/>
          <p:cNvSpPr>
            <a:spLocks/>
          </p:cNvSpPr>
          <p:nvPr/>
        </p:nvSpPr>
        <p:spPr bwMode="auto">
          <a:xfrm>
            <a:off x="4572000" y="7239000"/>
            <a:ext cx="838200" cy="914400"/>
          </a:xfrm>
          <a:custGeom>
            <a:avLst/>
            <a:gdLst>
              <a:gd name="T0" fmla="*/ 838200 w 528"/>
              <a:gd name="T1" fmla="*/ 914400 h 576"/>
              <a:gd name="T2" fmla="*/ 838200 w 528"/>
              <a:gd name="T3" fmla="*/ 533400 h 576"/>
              <a:gd name="T4" fmla="*/ 0 w 528"/>
              <a:gd name="T5" fmla="*/ 533400 h 576"/>
              <a:gd name="T6" fmla="*/ 0 w 528"/>
              <a:gd name="T7" fmla="*/ 0 h 576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576"/>
              <a:gd name="T14" fmla="*/ 528 w 528"/>
              <a:gd name="T15" fmla="*/ 576 h 5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576">
                <a:moveTo>
                  <a:pt x="528" y="576"/>
                </a:moveTo>
                <a:lnTo>
                  <a:pt x="528" y="336"/>
                </a:lnTo>
                <a:lnTo>
                  <a:pt x="0" y="336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3" name="Freeform 280"/>
          <p:cNvSpPr>
            <a:spLocks/>
          </p:cNvSpPr>
          <p:nvPr/>
        </p:nvSpPr>
        <p:spPr bwMode="auto">
          <a:xfrm>
            <a:off x="4191000" y="5181600"/>
            <a:ext cx="762000" cy="2819400"/>
          </a:xfrm>
          <a:custGeom>
            <a:avLst/>
            <a:gdLst>
              <a:gd name="T0" fmla="*/ 0 w 288"/>
              <a:gd name="T1" fmla="*/ 2819400 h 1776"/>
              <a:gd name="T2" fmla="*/ 762000 w 288"/>
              <a:gd name="T3" fmla="*/ 2819400 h 1776"/>
              <a:gd name="T4" fmla="*/ 762000 w 288"/>
              <a:gd name="T5" fmla="*/ 0 h 1776"/>
              <a:gd name="T6" fmla="*/ 0 60000 65536"/>
              <a:gd name="T7" fmla="*/ 0 60000 65536"/>
              <a:gd name="T8" fmla="*/ 0 60000 65536"/>
              <a:gd name="T9" fmla="*/ 0 w 288"/>
              <a:gd name="T10" fmla="*/ 0 h 1776"/>
              <a:gd name="T11" fmla="*/ 288 w 288"/>
              <a:gd name="T12" fmla="*/ 1776 h 17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1776">
                <a:moveTo>
                  <a:pt x="0" y="1776"/>
                </a:moveTo>
                <a:lnTo>
                  <a:pt x="288" y="1776"/>
                </a:lnTo>
                <a:lnTo>
                  <a:pt x="288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04" name="Group 326"/>
          <p:cNvGrpSpPr>
            <a:grpSpLocks/>
          </p:cNvGrpSpPr>
          <p:nvPr/>
        </p:nvGrpSpPr>
        <p:grpSpPr bwMode="auto">
          <a:xfrm>
            <a:off x="6096000" y="4343400"/>
            <a:ext cx="457200" cy="3810000"/>
            <a:chOff x="720" y="3264"/>
            <a:chExt cx="288" cy="1632"/>
          </a:xfrm>
        </p:grpSpPr>
        <p:sp>
          <p:nvSpPr>
            <p:cNvPr id="2189" name="Line 327"/>
            <p:cNvSpPr>
              <a:spLocks noChangeShapeType="1"/>
            </p:cNvSpPr>
            <p:nvPr/>
          </p:nvSpPr>
          <p:spPr bwMode="auto">
            <a:xfrm flipV="1">
              <a:off x="720" y="3264"/>
              <a:ext cx="0" cy="16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0" name="Line 328"/>
            <p:cNvSpPr>
              <a:spLocks noChangeShapeType="1"/>
            </p:cNvSpPr>
            <p:nvPr/>
          </p:nvSpPr>
          <p:spPr bwMode="auto">
            <a:xfrm flipV="1">
              <a:off x="1008" y="3264"/>
              <a:ext cx="0" cy="16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05" name="Text Box 335"/>
          <p:cNvSpPr txBox="1">
            <a:spLocks noChangeArrowheads="1"/>
          </p:cNvSpPr>
          <p:nvPr/>
        </p:nvSpPr>
        <p:spPr bwMode="auto">
          <a:xfrm>
            <a:off x="2895600" y="51816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e_Cnd</a:t>
            </a:r>
          </a:p>
        </p:txBody>
      </p:sp>
      <p:sp>
        <p:nvSpPr>
          <p:cNvPr id="2106" name="AutoShape 351"/>
          <p:cNvSpPr>
            <a:spLocks noChangeArrowheads="1"/>
          </p:cNvSpPr>
          <p:nvPr/>
        </p:nvSpPr>
        <p:spPr bwMode="auto">
          <a:xfrm>
            <a:off x="4648200" y="4572000"/>
            <a:ext cx="685800" cy="6096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Fwd A</a:t>
            </a:r>
          </a:p>
        </p:txBody>
      </p:sp>
      <p:sp>
        <p:nvSpPr>
          <p:cNvPr id="2107" name="Freeform 352"/>
          <p:cNvSpPr>
            <a:spLocks/>
          </p:cNvSpPr>
          <p:nvPr/>
        </p:nvSpPr>
        <p:spPr bwMode="auto">
          <a:xfrm>
            <a:off x="5334000" y="2438400"/>
            <a:ext cx="2590800" cy="2286000"/>
          </a:xfrm>
          <a:custGeom>
            <a:avLst/>
            <a:gdLst>
              <a:gd name="T0" fmla="*/ 2590800 w 1584"/>
              <a:gd name="T1" fmla="*/ 0 h 528"/>
              <a:gd name="T2" fmla="*/ 2590800 w 1584"/>
              <a:gd name="T3" fmla="*/ 2286000 h 528"/>
              <a:gd name="T4" fmla="*/ 0 w 1584"/>
              <a:gd name="T5" fmla="*/ 2286000 h 528"/>
              <a:gd name="T6" fmla="*/ 0 60000 65536"/>
              <a:gd name="T7" fmla="*/ 0 60000 65536"/>
              <a:gd name="T8" fmla="*/ 0 60000 65536"/>
              <a:gd name="T9" fmla="*/ 0 w 1584"/>
              <a:gd name="T10" fmla="*/ 0 h 528"/>
              <a:gd name="T11" fmla="*/ 1584 w 1584"/>
              <a:gd name="T12" fmla="*/ 528 h 5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4" h="528">
                <a:moveTo>
                  <a:pt x="1584" y="0"/>
                </a:moveTo>
                <a:lnTo>
                  <a:pt x="1584" y="528"/>
                </a:lnTo>
                <a:lnTo>
                  <a:pt x="0" y="528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8" name="Freeform 353"/>
          <p:cNvSpPr>
            <a:spLocks/>
          </p:cNvSpPr>
          <p:nvPr/>
        </p:nvSpPr>
        <p:spPr bwMode="auto">
          <a:xfrm>
            <a:off x="5334000" y="1752600"/>
            <a:ext cx="2743200" cy="3124200"/>
          </a:xfrm>
          <a:custGeom>
            <a:avLst/>
            <a:gdLst>
              <a:gd name="T0" fmla="*/ 2743200 w 1584"/>
              <a:gd name="T1" fmla="*/ 0 h 528"/>
              <a:gd name="T2" fmla="*/ 2743200 w 1584"/>
              <a:gd name="T3" fmla="*/ 3124200 h 528"/>
              <a:gd name="T4" fmla="*/ 0 w 1584"/>
              <a:gd name="T5" fmla="*/ 3124200 h 528"/>
              <a:gd name="T6" fmla="*/ 0 60000 65536"/>
              <a:gd name="T7" fmla="*/ 0 60000 65536"/>
              <a:gd name="T8" fmla="*/ 0 60000 65536"/>
              <a:gd name="T9" fmla="*/ 0 w 1584"/>
              <a:gd name="T10" fmla="*/ 0 h 528"/>
              <a:gd name="T11" fmla="*/ 1584 w 1584"/>
              <a:gd name="T12" fmla="*/ 528 h 5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4" h="528">
                <a:moveTo>
                  <a:pt x="1584" y="0"/>
                </a:moveTo>
                <a:lnTo>
                  <a:pt x="1584" y="528"/>
                </a:lnTo>
                <a:lnTo>
                  <a:pt x="0" y="528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09" name="Group 354"/>
          <p:cNvGrpSpPr>
            <a:grpSpLocks/>
          </p:cNvGrpSpPr>
          <p:nvPr/>
        </p:nvGrpSpPr>
        <p:grpSpPr bwMode="auto">
          <a:xfrm>
            <a:off x="1905000" y="4800600"/>
            <a:ext cx="152400" cy="152400"/>
            <a:chOff x="240" y="4176"/>
            <a:chExt cx="192" cy="192"/>
          </a:xfrm>
        </p:grpSpPr>
        <p:sp>
          <p:nvSpPr>
            <p:cNvPr id="2187" name="Oval 355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8" name="Rectangle 356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10" name="Line 357"/>
          <p:cNvSpPr>
            <a:spLocks noChangeShapeType="1"/>
          </p:cNvSpPr>
          <p:nvPr/>
        </p:nvSpPr>
        <p:spPr bwMode="auto">
          <a:xfrm flipV="1">
            <a:off x="1981200" y="4876800"/>
            <a:ext cx="266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1" name="Freeform 359"/>
          <p:cNvSpPr>
            <a:spLocks/>
          </p:cNvSpPr>
          <p:nvPr/>
        </p:nvSpPr>
        <p:spPr bwMode="auto">
          <a:xfrm>
            <a:off x="5334000" y="5029200"/>
            <a:ext cx="1676400" cy="3124200"/>
          </a:xfrm>
          <a:custGeom>
            <a:avLst/>
            <a:gdLst>
              <a:gd name="T0" fmla="*/ 1676400 w 1008"/>
              <a:gd name="T1" fmla="*/ 3124200 h 1968"/>
              <a:gd name="T2" fmla="*/ 1676400 w 1008"/>
              <a:gd name="T3" fmla="*/ 0 h 1968"/>
              <a:gd name="T4" fmla="*/ 0 w 1008"/>
              <a:gd name="T5" fmla="*/ 0 h 1968"/>
              <a:gd name="T6" fmla="*/ 0 60000 65536"/>
              <a:gd name="T7" fmla="*/ 0 60000 65536"/>
              <a:gd name="T8" fmla="*/ 0 60000 65536"/>
              <a:gd name="T9" fmla="*/ 0 w 1008"/>
              <a:gd name="T10" fmla="*/ 0 h 1968"/>
              <a:gd name="T11" fmla="*/ 1008 w 1008"/>
              <a:gd name="T12" fmla="*/ 1968 h 19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8" h="1968">
                <a:moveTo>
                  <a:pt x="1008" y="1968"/>
                </a:moveTo>
                <a:lnTo>
                  <a:pt x="1008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2" name="Line 360"/>
          <p:cNvSpPr>
            <a:spLocks noChangeShapeType="1"/>
          </p:cNvSpPr>
          <p:nvPr/>
        </p:nvSpPr>
        <p:spPr bwMode="auto">
          <a:xfrm flipV="1">
            <a:off x="4953000" y="4343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3" name="Line 363"/>
          <p:cNvSpPr>
            <a:spLocks noChangeShapeType="1"/>
          </p:cNvSpPr>
          <p:nvPr/>
        </p:nvSpPr>
        <p:spPr bwMode="auto">
          <a:xfrm flipH="1" flipV="1">
            <a:off x="5029200" y="28194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4" name="Rectangle 364"/>
          <p:cNvSpPr>
            <a:spLocks noChangeArrowheads="1"/>
          </p:cNvSpPr>
          <p:nvPr/>
        </p:nvSpPr>
        <p:spPr bwMode="auto">
          <a:xfrm>
            <a:off x="685800" y="1219200"/>
            <a:ext cx="7010400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2115" name="Line 365"/>
          <p:cNvSpPr>
            <a:spLocks noChangeShapeType="1"/>
          </p:cNvSpPr>
          <p:nvPr/>
        </p:nvSpPr>
        <p:spPr bwMode="auto">
          <a:xfrm flipH="1" flipV="1">
            <a:off x="4572000" y="2819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6" name="Freeform 366"/>
          <p:cNvSpPr>
            <a:spLocks/>
          </p:cNvSpPr>
          <p:nvPr/>
        </p:nvSpPr>
        <p:spPr bwMode="auto">
          <a:xfrm>
            <a:off x="4648200" y="3352800"/>
            <a:ext cx="381000" cy="152400"/>
          </a:xfrm>
          <a:custGeom>
            <a:avLst/>
            <a:gdLst>
              <a:gd name="T0" fmla="*/ 381000 w 384"/>
              <a:gd name="T1" fmla="*/ 152400 h 48"/>
              <a:gd name="T2" fmla="*/ 0 w 384"/>
              <a:gd name="T3" fmla="*/ 152400 h 48"/>
              <a:gd name="T4" fmla="*/ 0 w 384"/>
              <a:gd name="T5" fmla="*/ 0 h 48"/>
              <a:gd name="T6" fmla="*/ 0 60000 65536"/>
              <a:gd name="T7" fmla="*/ 0 60000 65536"/>
              <a:gd name="T8" fmla="*/ 0 60000 65536"/>
              <a:gd name="T9" fmla="*/ 0 w 384"/>
              <a:gd name="T10" fmla="*/ 0 h 48"/>
              <a:gd name="T11" fmla="*/ 384 w 38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48">
                <a:moveTo>
                  <a:pt x="384" y="48"/>
                </a:moveTo>
                <a:lnTo>
                  <a:pt x="0" y="48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7" name="Line 367"/>
          <p:cNvSpPr>
            <a:spLocks noChangeShapeType="1"/>
          </p:cNvSpPr>
          <p:nvPr/>
        </p:nvSpPr>
        <p:spPr bwMode="auto">
          <a:xfrm flipV="1">
            <a:off x="4038600" y="1600200"/>
            <a:ext cx="0" cy="2362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8" name="Freeform 368"/>
          <p:cNvSpPr>
            <a:spLocks/>
          </p:cNvSpPr>
          <p:nvPr/>
        </p:nvSpPr>
        <p:spPr bwMode="auto">
          <a:xfrm flipH="1">
            <a:off x="4038600" y="3352800"/>
            <a:ext cx="381000" cy="381000"/>
          </a:xfrm>
          <a:custGeom>
            <a:avLst/>
            <a:gdLst>
              <a:gd name="T0" fmla="*/ 381000 w 384"/>
              <a:gd name="T1" fmla="*/ 381000 h 48"/>
              <a:gd name="T2" fmla="*/ 0 w 384"/>
              <a:gd name="T3" fmla="*/ 381000 h 48"/>
              <a:gd name="T4" fmla="*/ 0 w 384"/>
              <a:gd name="T5" fmla="*/ 0 h 48"/>
              <a:gd name="T6" fmla="*/ 0 60000 65536"/>
              <a:gd name="T7" fmla="*/ 0 60000 65536"/>
              <a:gd name="T8" fmla="*/ 0 60000 65536"/>
              <a:gd name="T9" fmla="*/ 0 w 384"/>
              <a:gd name="T10" fmla="*/ 0 h 48"/>
              <a:gd name="T11" fmla="*/ 384 w 384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48">
                <a:moveTo>
                  <a:pt x="384" y="48"/>
                </a:moveTo>
                <a:lnTo>
                  <a:pt x="0" y="48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9" name="Line 369"/>
          <p:cNvSpPr>
            <a:spLocks noChangeShapeType="1"/>
          </p:cNvSpPr>
          <p:nvPr/>
        </p:nvSpPr>
        <p:spPr bwMode="auto">
          <a:xfrm flipH="1" flipV="1">
            <a:off x="6096000" y="16002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0" name="Line 370"/>
          <p:cNvSpPr>
            <a:spLocks noChangeShapeType="1"/>
          </p:cNvSpPr>
          <p:nvPr/>
        </p:nvSpPr>
        <p:spPr bwMode="auto">
          <a:xfrm flipH="1" flipV="1">
            <a:off x="6553200" y="16002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1" name="AutoShape 371"/>
          <p:cNvSpPr>
            <a:spLocks noChangeArrowheads="1"/>
          </p:cNvSpPr>
          <p:nvPr/>
        </p:nvSpPr>
        <p:spPr bwMode="auto">
          <a:xfrm>
            <a:off x="4267200" y="2971800"/>
            <a:ext cx="533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Addr</a:t>
            </a:r>
          </a:p>
        </p:txBody>
      </p:sp>
      <p:grpSp>
        <p:nvGrpSpPr>
          <p:cNvPr id="2122" name="Group 372"/>
          <p:cNvGrpSpPr>
            <a:grpSpLocks/>
          </p:cNvGrpSpPr>
          <p:nvPr/>
        </p:nvGrpSpPr>
        <p:grpSpPr bwMode="auto">
          <a:xfrm>
            <a:off x="4953000" y="3429000"/>
            <a:ext cx="152400" cy="152400"/>
            <a:chOff x="240" y="4176"/>
            <a:chExt cx="192" cy="192"/>
          </a:xfrm>
        </p:grpSpPr>
        <p:sp>
          <p:nvSpPr>
            <p:cNvPr id="2185" name="Oval 373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6" name="Rectangle 374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23" name="Rectangle 375"/>
          <p:cNvSpPr>
            <a:spLocks noChangeArrowheads="1"/>
          </p:cNvSpPr>
          <p:nvPr/>
        </p:nvSpPr>
        <p:spPr bwMode="auto">
          <a:xfrm>
            <a:off x="1752600" y="12192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124" name="Line 376"/>
          <p:cNvSpPr>
            <a:spLocks noChangeShapeType="1"/>
          </p:cNvSpPr>
          <p:nvPr/>
        </p:nvSpPr>
        <p:spPr bwMode="auto">
          <a:xfrm flipH="1" flipV="1">
            <a:off x="1981200" y="16002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5" name="Text Box 378"/>
          <p:cNvSpPr txBox="1">
            <a:spLocks noChangeArrowheads="1"/>
          </p:cNvSpPr>
          <p:nvPr/>
        </p:nvSpPr>
        <p:spPr bwMode="auto">
          <a:xfrm>
            <a:off x="5029200" y="2849563"/>
            <a:ext cx="685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data in</a:t>
            </a:r>
          </a:p>
        </p:txBody>
      </p:sp>
      <p:sp>
        <p:nvSpPr>
          <p:cNvPr id="2126" name="Freeform 379"/>
          <p:cNvSpPr>
            <a:spLocks/>
          </p:cNvSpPr>
          <p:nvPr/>
        </p:nvSpPr>
        <p:spPr bwMode="auto">
          <a:xfrm flipV="1">
            <a:off x="4038600" y="3657600"/>
            <a:ext cx="381000" cy="76200"/>
          </a:xfrm>
          <a:custGeom>
            <a:avLst/>
            <a:gdLst>
              <a:gd name="T0" fmla="*/ 0 w 2352"/>
              <a:gd name="T1" fmla="*/ 0 h 1"/>
              <a:gd name="T2" fmla="*/ 381000 w 2352"/>
              <a:gd name="T3" fmla="*/ 0 h 1"/>
              <a:gd name="T4" fmla="*/ 0 60000 65536"/>
              <a:gd name="T5" fmla="*/ 0 60000 65536"/>
              <a:gd name="T6" fmla="*/ 0 w 2352"/>
              <a:gd name="T7" fmla="*/ 0 h 1"/>
              <a:gd name="T8" fmla="*/ 2352 w 235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52" h="1">
                <a:moveTo>
                  <a:pt x="0" y="0"/>
                </a:moveTo>
                <a:lnTo>
                  <a:pt x="2352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7" name="Rectangle 381"/>
          <p:cNvSpPr>
            <a:spLocks noChangeArrowheads="1"/>
          </p:cNvSpPr>
          <p:nvPr/>
        </p:nvSpPr>
        <p:spPr bwMode="auto">
          <a:xfrm>
            <a:off x="3581400" y="12192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valE</a:t>
            </a:r>
          </a:p>
        </p:txBody>
      </p:sp>
      <p:sp>
        <p:nvSpPr>
          <p:cNvPr id="2128" name="Rectangle 382"/>
          <p:cNvSpPr>
            <a:spLocks noChangeArrowheads="1"/>
          </p:cNvSpPr>
          <p:nvPr/>
        </p:nvSpPr>
        <p:spPr bwMode="auto">
          <a:xfrm>
            <a:off x="4495800" y="12192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valM</a:t>
            </a:r>
          </a:p>
        </p:txBody>
      </p:sp>
      <p:sp>
        <p:nvSpPr>
          <p:cNvPr id="2129" name="Rectangle 383"/>
          <p:cNvSpPr>
            <a:spLocks noChangeArrowheads="1"/>
          </p:cNvSpPr>
          <p:nvPr/>
        </p:nvSpPr>
        <p:spPr bwMode="auto">
          <a:xfrm>
            <a:off x="5867400" y="12192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130" name="Rectangle 384"/>
          <p:cNvSpPr>
            <a:spLocks noChangeArrowheads="1"/>
          </p:cNvSpPr>
          <p:nvPr/>
        </p:nvSpPr>
        <p:spPr bwMode="auto">
          <a:xfrm>
            <a:off x="6324600" y="12192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grpSp>
        <p:nvGrpSpPr>
          <p:cNvPr id="2131" name="Group 385"/>
          <p:cNvGrpSpPr>
            <a:grpSpLocks/>
          </p:cNvGrpSpPr>
          <p:nvPr/>
        </p:nvGrpSpPr>
        <p:grpSpPr bwMode="auto">
          <a:xfrm>
            <a:off x="3962400" y="3657600"/>
            <a:ext cx="152400" cy="152400"/>
            <a:chOff x="240" y="4176"/>
            <a:chExt cx="192" cy="192"/>
          </a:xfrm>
        </p:grpSpPr>
        <p:sp>
          <p:nvSpPr>
            <p:cNvPr id="2183" name="Oval 386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4" name="Rectangle 387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39" name="Rectangle 391"/>
          <p:cNvSpPr>
            <a:spLocks noChangeArrowheads="1"/>
          </p:cNvSpPr>
          <p:nvPr/>
        </p:nvSpPr>
        <p:spPr bwMode="auto">
          <a:xfrm>
            <a:off x="4419600" y="1965325"/>
            <a:ext cx="1066800" cy="838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Data</a:t>
            </a:r>
          </a:p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memory</a:t>
            </a:r>
          </a:p>
        </p:txBody>
      </p:sp>
      <p:sp>
        <p:nvSpPr>
          <p:cNvPr id="2133" name="AutoShape 392"/>
          <p:cNvSpPr>
            <a:spLocks noChangeArrowheads="1"/>
          </p:cNvSpPr>
          <p:nvPr/>
        </p:nvSpPr>
        <p:spPr bwMode="auto">
          <a:xfrm>
            <a:off x="3048000" y="19812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Mem.</a:t>
            </a:r>
          </a:p>
          <a:p>
            <a:r>
              <a:rPr lang="en-US" sz="1200"/>
              <a:t>read</a:t>
            </a:r>
          </a:p>
        </p:txBody>
      </p:sp>
      <p:sp>
        <p:nvSpPr>
          <p:cNvPr id="2134" name="Line 393"/>
          <p:cNvSpPr>
            <a:spLocks noChangeShapeType="1"/>
          </p:cNvSpPr>
          <p:nvPr/>
        </p:nvSpPr>
        <p:spPr bwMode="auto">
          <a:xfrm flipV="1">
            <a:off x="4953000" y="1584325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5" name="Line 394"/>
          <p:cNvSpPr>
            <a:spLocks noChangeShapeType="1"/>
          </p:cNvSpPr>
          <p:nvPr/>
        </p:nvSpPr>
        <p:spPr bwMode="auto">
          <a:xfrm rot="-5400000" flipH="1" flipV="1">
            <a:off x="4076700" y="1882775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6" name="Line 395"/>
          <p:cNvSpPr>
            <a:spLocks noChangeShapeType="1"/>
          </p:cNvSpPr>
          <p:nvPr/>
        </p:nvSpPr>
        <p:spPr bwMode="auto">
          <a:xfrm rot="-5400000" flipH="1" flipV="1">
            <a:off x="4076700" y="2416175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7" name="Text Box 396"/>
          <p:cNvSpPr txBox="1">
            <a:spLocks noChangeArrowheads="1"/>
          </p:cNvSpPr>
          <p:nvPr/>
        </p:nvSpPr>
        <p:spPr bwMode="auto">
          <a:xfrm>
            <a:off x="4038600" y="1889125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read</a:t>
            </a:r>
          </a:p>
        </p:txBody>
      </p:sp>
      <p:sp>
        <p:nvSpPr>
          <p:cNvPr id="2138" name="Text Box 397"/>
          <p:cNvSpPr txBox="1">
            <a:spLocks noChangeArrowheads="1"/>
          </p:cNvSpPr>
          <p:nvPr/>
        </p:nvSpPr>
        <p:spPr bwMode="auto">
          <a:xfrm>
            <a:off x="4038600" y="2727325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write</a:t>
            </a:r>
          </a:p>
        </p:txBody>
      </p:sp>
      <p:sp>
        <p:nvSpPr>
          <p:cNvPr id="2139" name="Text Box 398"/>
          <p:cNvSpPr txBox="1">
            <a:spLocks noChangeArrowheads="1"/>
          </p:cNvSpPr>
          <p:nvPr/>
        </p:nvSpPr>
        <p:spPr bwMode="auto">
          <a:xfrm>
            <a:off x="4953000" y="1720850"/>
            <a:ext cx="762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data out</a:t>
            </a:r>
          </a:p>
        </p:txBody>
      </p:sp>
      <p:sp>
        <p:nvSpPr>
          <p:cNvPr id="2140" name="AutoShape 399"/>
          <p:cNvSpPr>
            <a:spLocks noChangeArrowheads="1"/>
          </p:cNvSpPr>
          <p:nvPr/>
        </p:nvSpPr>
        <p:spPr bwMode="auto">
          <a:xfrm>
            <a:off x="3048000" y="2514600"/>
            <a:ext cx="6858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Mem.</a:t>
            </a:r>
          </a:p>
          <a:p>
            <a:r>
              <a:rPr lang="en-US" sz="1200"/>
              <a:t>write</a:t>
            </a:r>
          </a:p>
        </p:txBody>
      </p:sp>
      <p:sp>
        <p:nvSpPr>
          <p:cNvPr id="2141" name="Line 400"/>
          <p:cNvSpPr>
            <a:spLocks noChangeShapeType="1"/>
          </p:cNvSpPr>
          <p:nvPr/>
        </p:nvSpPr>
        <p:spPr bwMode="auto">
          <a:xfrm flipV="1">
            <a:off x="1981200" y="2759075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42" name="Group 401"/>
          <p:cNvGrpSpPr>
            <a:grpSpLocks/>
          </p:cNvGrpSpPr>
          <p:nvPr/>
        </p:nvGrpSpPr>
        <p:grpSpPr bwMode="auto">
          <a:xfrm>
            <a:off x="1905000" y="2682875"/>
            <a:ext cx="152400" cy="152400"/>
            <a:chOff x="240" y="4176"/>
            <a:chExt cx="192" cy="192"/>
          </a:xfrm>
        </p:grpSpPr>
        <p:sp>
          <p:nvSpPr>
            <p:cNvPr id="2181" name="Oval 402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2" name="Rectangle 403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43" name="Line 404"/>
          <p:cNvSpPr>
            <a:spLocks noChangeShapeType="1"/>
          </p:cNvSpPr>
          <p:nvPr/>
        </p:nvSpPr>
        <p:spPr bwMode="auto">
          <a:xfrm flipV="1">
            <a:off x="1981200" y="2225675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44" name="Group 405"/>
          <p:cNvGrpSpPr>
            <a:grpSpLocks/>
          </p:cNvGrpSpPr>
          <p:nvPr/>
        </p:nvGrpSpPr>
        <p:grpSpPr bwMode="auto">
          <a:xfrm>
            <a:off x="1905000" y="2149475"/>
            <a:ext cx="152400" cy="152400"/>
            <a:chOff x="240" y="4176"/>
            <a:chExt cx="192" cy="192"/>
          </a:xfrm>
        </p:grpSpPr>
        <p:sp>
          <p:nvSpPr>
            <p:cNvPr id="2179" name="Oval 406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0" name="Rectangle 407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45" name="Line 408"/>
          <p:cNvSpPr>
            <a:spLocks noChangeShapeType="1"/>
          </p:cNvSpPr>
          <p:nvPr/>
        </p:nvSpPr>
        <p:spPr bwMode="auto">
          <a:xfrm flipV="1">
            <a:off x="1981200" y="3124200"/>
            <a:ext cx="228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46" name="Group 409"/>
          <p:cNvGrpSpPr>
            <a:grpSpLocks/>
          </p:cNvGrpSpPr>
          <p:nvPr/>
        </p:nvGrpSpPr>
        <p:grpSpPr bwMode="auto">
          <a:xfrm>
            <a:off x="1905000" y="3048000"/>
            <a:ext cx="152400" cy="152400"/>
            <a:chOff x="240" y="4176"/>
            <a:chExt cx="192" cy="192"/>
          </a:xfrm>
        </p:grpSpPr>
        <p:sp>
          <p:nvSpPr>
            <p:cNvPr id="2177" name="Oval 410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8" name="Rectangle 411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47" name="Line 426"/>
          <p:cNvSpPr>
            <a:spLocks noChangeShapeType="1"/>
          </p:cNvSpPr>
          <p:nvPr/>
        </p:nvSpPr>
        <p:spPr bwMode="auto">
          <a:xfrm flipV="1">
            <a:off x="6553200" y="24384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48" name="Group 427"/>
          <p:cNvGrpSpPr>
            <a:grpSpLocks/>
          </p:cNvGrpSpPr>
          <p:nvPr/>
        </p:nvGrpSpPr>
        <p:grpSpPr bwMode="auto">
          <a:xfrm flipH="1">
            <a:off x="6477000" y="2362200"/>
            <a:ext cx="152400" cy="152400"/>
            <a:chOff x="240" y="4176"/>
            <a:chExt cx="192" cy="192"/>
          </a:xfrm>
        </p:grpSpPr>
        <p:sp>
          <p:nvSpPr>
            <p:cNvPr id="2175" name="Oval 428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6" name="Rectangle 429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49" name="Text Box 434"/>
          <p:cNvSpPr txBox="1">
            <a:spLocks noChangeArrowheads="1"/>
          </p:cNvSpPr>
          <p:nvPr/>
        </p:nvSpPr>
        <p:spPr bwMode="auto">
          <a:xfrm>
            <a:off x="7010400" y="22098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M_dstM</a:t>
            </a:r>
          </a:p>
        </p:txBody>
      </p:sp>
      <p:sp>
        <p:nvSpPr>
          <p:cNvPr id="2150" name="Line 436"/>
          <p:cNvSpPr>
            <a:spLocks noChangeShapeType="1"/>
          </p:cNvSpPr>
          <p:nvPr/>
        </p:nvSpPr>
        <p:spPr bwMode="auto">
          <a:xfrm>
            <a:off x="4953000" y="1752600"/>
            <a:ext cx="3124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" name="Text Box 437"/>
          <p:cNvSpPr txBox="1">
            <a:spLocks noChangeArrowheads="1"/>
          </p:cNvSpPr>
          <p:nvPr/>
        </p:nvSpPr>
        <p:spPr bwMode="auto">
          <a:xfrm>
            <a:off x="7010400" y="17526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m_valM</a:t>
            </a:r>
          </a:p>
        </p:txBody>
      </p:sp>
      <p:grpSp>
        <p:nvGrpSpPr>
          <p:cNvPr id="2152" name="Group 438"/>
          <p:cNvGrpSpPr>
            <a:grpSpLocks/>
          </p:cNvGrpSpPr>
          <p:nvPr/>
        </p:nvGrpSpPr>
        <p:grpSpPr bwMode="auto">
          <a:xfrm flipH="1">
            <a:off x="4876800" y="1676400"/>
            <a:ext cx="152400" cy="152400"/>
            <a:chOff x="240" y="4176"/>
            <a:chExt cx="192" cy="192"/>
          </a:xfrm>
        </p:grpSpPr>
        <p:sp>
          <p:nvSpPr>
            <p:cNvPr id="2173" name="Oval 439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4" name="Rectangle 440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3" name="Text Box 441"/>
          <p:cNvSpPr txBox="1">
            <a:spLocks noChangeArrowheads="1"/>
          </p:cNvSpPr>
          <p:nvPr/>
        </p:nvSpPr>
        <p:spPr bwMode="auto">
          <a:xfrm>
            <a:off x="7010400" y="65532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E_srcA</a:t>
            </a:r>
          </a:p>
        </p:txBody>
      </p:sp>
      <p:sp>
        <p:nvSpPr>
          <p:cNvPr id="2154" name="Text Box 442"/>
          <p:cNvSpPr txBox="1">
            <a:spLocks noChangeArrowheads="1"/>
          </p:cNvSpPr>
          <p:nvPr/>
        </p:nvSpPr>
        <p:spPr bwMode="auto">
          <a:xfrm>
            <a:off x="4953000" y="55467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E_valA</a:t>
            </a:r>
          </a:p>
        </p:txBody>
      </p:sp>
      <p:sp>
        <p:nvSpPr>
          <p:cNvPr id="2155" name="Text Box 443"/>
          <p:cNvSpPr txBox="1">
            <a:spLocks noChangeArrowheads="1"/>
          </p:cNvSpPr>
          <p:nvPr/>
        </p:nvSpPr>
        <p:spPr bwMode="auto">
          <a:xfrm>
            <a:off x="2971800" y="46482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E_icode</a:t>
            </a:r>
          </a:p>
        </p:txBody>
      </p:sp>
      <p:sp>
        <p:nvSpPr>
          <p:cNvPr id="2156" name="AutoShape 223"/>
          <p:cNvSpPr>
            <a:spLocks noChangeArrowheads="1"/>
          </p:cNvSpPr>
          <p:nvPr/>
        </p:nvSpPr>
        <p:spPr bwMode="auto">
          <a:xfrm>
            <a:off x="5867400" y="5257800"/>
            <a:ext cx="457200" cy="304800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>
                <a:solidFill>
                  <a:srgbClr val="000000"/>
                </a:solidFill>
              </a:rPr>
              <a:t>dstE</a:t>
            </a:r>
          </a:p>
        </p:txBody>
      </p:sp>
      <p:sp>
        <p:nvSpPr>
          <p:cNvPr id="2157" name="Line 228"/>
          <p:cNvSpPr>
            <a:spLocks noChangeShapeType="1"/>
          </p:cNvSpPr>
          <p:nvPr/>
        </p:nvSpPr>
        <p:spPr bwMode="auto">
          <a:xfrm rot="5400000" flipH="1" flipV="1">
            <a:off x="4381500" y="3924300"/>
            <a:ext cx="0" cy="29718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58" name="Group 269"/>
          <p:cNvGrpSpPr>
            <a:grpSpLocks/>
          </p:cNvGrpSpPr>
          <p:nvPr/>
        </p:nvGrpSpPr>
        <p:grpSpPr bwMode="auto">
          <a:xfrm>
            <a:off x="2819400" y="5334000"/>
            <a:ext cx="152400" cy="152400"/>
            <a:chOff x="240" y="4176"/>
            <a:chExt cx="192" cy="192"/>
          </a:xfrm>
        </p:grpSpPr>
        <p:sp>
          <p:nvSpPr>
            <p:cNvPr id="2171" name="Oval 270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2" name="Rectangle 271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9" name="Rectangle 5"/>
          <p:cNvSpPr>
            <a:spLocks noChangeArrowheads="1"/>
          </p:cNvSpPr>
          <p:nvPr/>
        </p:nvSpPr>
        <p:spPr bwMode="auto">
          <a:xfrm>
            <a:off x="1295400" y="3962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sp>
        <p:nvSpPr>
          <p:cNvPr id="2160" name="Rectangle 25"/>
          <p:cNvSpPr>
            <a:spLocks noChangeArrowheads="1"/>
          </p:cNvSpPr>
          <p:nvPr/>
        </p:nvSpPr>
        <p:spPr bwMode="auto">
          <a:xfrm>
            <a:off x="1295400" y="8153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sp>
        <p:nvSpPr>
          <p:cNvPr id="2161" name="Line 249"/>
          <p:cNvSpPr>
            <a:spLocks noChangeShapeType="1"/>
          </p:cNvSpPr>
          <p:nvPr/>
        </p:nvSpPr>
        <p:spPr bwMode="auto">
          <a:xfrm flipV="1">
            <a:off x="1524000" y="43434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2" name="Rectangle 375"/>
          <p:cNvSpPr>
            <a:spLocks noChangeArrowheads="1"/>
          </p:cNvSpPr>
          <p:nvPr/>
        </p:nvSpPr>
        <p:spPr bwMode="auto">
          <a:xfrm>
            <a:off x="1295400" y="12192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sp>
        <p:nvSpPr>
          <p:cNvPr id="2163" name="Line 376"/>
          <p:cNvSpPr>
            <a:spLocks noChangeShapeType="1"/>
          </p:cNvSpPr>
          <p:nvPr/>
        </p:nvSpPr>
        <p:spPr bwMode="auto">
          <a:xfrm flipH="1" flipV="1">
            <a:off x="1524000" y="16002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" name="AutoShape 223"/>
          <p:cNvSpPr>
            <a:spLocks noChangeArrowheads="1"/>
          </p:cNvSpPr>
          <p:nvPr/>
        </p:nvSpPr>
        <p:spPr bwMode="auto">
          <a:xfrm>
            <a:off x="1295400" y="1752600"/>
            <a:ext cx="457200" cy="304800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 dirty="0">
                <a:solidFill>
                  <a:srgbClr val="000000"/>
                </a:solidFill>
              </a:rPr>
              <a:t>S</a:t>
            </a:r>
            <a:r>
              <a:rPr lang="en-US" sz="1200" dirty="0" smtClean="0">
                <a:solidFill>
                  <a:srgbClr val="000000"/>
                </a:solidFill>
              </a:rPr>
              <a:t>tat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165" name="Line 229"/>
          <p:cNvSpPr>
            <a:spLocks noChangeShapeType="1"/>
          </p:cNvSpPr>
          <p:nvPr/>
        </p:nvSpPr>
        <p:spPr bwMode="auto">
          <a:xfrm rot="5400000" flipV="1">
            <a:off x="3162300" y="495300"/>
            <a:ext cx="0" cy="2819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6" name="Text Box 180"/>
          <p:cNvSpPr txBox="1">
            <a:spLocks noChangeArrowheads="1"/>
          </p:cNvSpPr>
          <p:nvPr/>
        </p:nvSpPr>
        <p:spPr bwMode="auto">
          <a:xfrm>
            <a:off x="2362200" y="1676400"/>
            <a:ext cx="13716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dmem_error</a:t>
            </a:r>
          </a:p>
        </p:txBody>
      </p:sp>
      <p:sp>
        <p:nvSpPr>
          <p:cNvPr id="2167" name="Text Box 335"/>
          <p:cNvSpPr txBox="1">
            <a:spLocks noChangeArrowheads="1"/>
          </p:cNvSpPr>
          <p:nvPr/>
        </p:nvSpPr>
        <p:spPr bwMode="auto">
          <a:xfrm>
            <a:off x="609600" y="6994525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m_stat</a:t>
            </a:r>
          </a:p>
        </p:txBody>
      </p:sp>
      <p:sp>
        <p:nvSpPr>
          <p:cNvPr id="2168" name="Line 260"/>
          <p:cNvSpPr>
            <a:spLocks noChangeShapeType="1"/>
          </p:cNvSpPr>
          <p:nvPr/>
        </p:nvSpPr>
        <p:spPr bwMode="auto">
          <a:xfrm>
            <a:off x="1219200" y="6888163"/>
            <a:ext cx="14478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9" name="Text Box 335"/>
          <p:cNvSpPr txBox="1">
            <a:spLocks noChangeArrowheads="1"/>
          </p:cNvSpPr>
          <p:nvPr/>
        </p:nvSpPr>
        <p:spPr bwMode="auto">
          <a:xfrm>
            <a:off x="609600" y="67818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000"/>
              <a:t>W_stat</a:t>
            </a:r>
          </a:p>
        </p:txBody>
      </p:sp>
      <p:sp>
        <p:nvSpPr>
          <p:cNvPr id="2170" name="Line 260"/>
          <p:cNvSpPr>
            <a:spLocks noChangeShapeType="1"/>
          </p:cNvSpPr>
          <p:nvPr/>
        </p:nvSpPr>
        <p:spPr bwMode="auto">
          <a:xfrm>
            <a:off x="1219200" y="7086600"/>
            <a:ext cx="14478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4973</TotalTime>
  <Words>66</Words>
  <Application>Microsoft Macintosh PowerPoint</Application>
  <PresentationFormat>Custom</PresentationFormat>
  <Paragraphs>60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180</cp:revision>
  <dcterms:created xsi:type="dcterms:W3CDTF">2001-12-20T15:11:49Z</dcterms:created>
  <dcterms:modified xsi:type="dcterms:W3CDTF">2014-11-15T03:13:20Z</dcterms:modified>
</cp:coreProperties>
</file>