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99FF"/>
    <a:srgbClr val="33CCFF"/>
    <a:srgbClr val="99CCFF"/>
    <a:srgbClr val="EAEAE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>
        <p:scale>
          <a:sx n="103" d="100"/>
          <a:sy n="103" d="100"/>
        </p:scale>
        <p:origin x="-1256" y="80"/>
      </p:cViewPr>
      <p:guideLst>
        <p:guide orient="horz" pos="2736"/>
        <p:guide pos="6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B569F-AD12-ED48-BF8D-D4C016724D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8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DFB56-D063-4245-AEE7-F840B16DA5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27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CFE01-DB4F-1E4A-ACB0-A90C67028E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818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AD0C2-294A-E346-88E7-555732D51A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20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C7C95-B424-C94C-8D9C-BA7C71EAC3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65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45485-C379-654F-B9C2-6482877789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5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BE960-9A15-5145-9542-563274411B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4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8816C-32CD-7645-B1EC-6B910499C8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8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1CAC3-0721-4D4B-BFFA-EFEE691189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050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94279-1210-C24A-849E-0658365BE6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19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56ACC-8207-6048-A558-05D197D1B1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06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7CDF49B-755D-6349-B50C-3EC8E43762F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1295400" y="1585912"/>
            <a:ext cx="2819400" cy="1219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pPr algn="ctr"/>
            <a:endParaRPr lang="en-US" sz="1800">
              <a:latin typeface="Helvetica" charset="0"/>
            </a:endParaRPr>
          </a:p>
        </p:txBody>
      </p:sp>
      <p:sp>
        <p:nvSpPr>
          <p:cNvPr id="2103" name="Freeform 55"/>
          <p:cNvSpPr>
            <a:spLocks/>
          </p:cNvSpPr>
          <p:nvPr/>
        </p:nvSpPr>
        <p:spPr bwMode="auto">
          <a:xfrm flipV="1">
            <a:off x="2895600" y="1890712"/>
            <a:ext cx="533400" cy="152400"/>
          </a:xfrm>
          <a:custGeom>
            <a:avLst/>
            <a:gdLst>
              <a:gd name="T0" fmla="*/ 0 w 336"/>
              <a:gd name="T1" fmla="*/ 96 h 96"/>
              <a:gd name="T2" fmla="*/ 144 w 336"/>
              <a:gd name="T3" fmla="*/ 96 h 96"/>
              <a:gd name="T4" fmla="*/ 144 w 336"/>
              <a:gd name="T5" fmla="*/ 0 h 96"/>
              <a:gd name="T6" fmla="*/ 336 w 336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96">
                <a:moveTo>
                  <a:pt x="0" y="96"/>
                </a:moveTo>
                <a:lnTo>
                  <a:pt x="144" y="96"/>
                </a:ln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2" name="Freeform 54"/>
          <p:cNvSpPr>
            <a:spLocks/>
          </p:cNvSpPr>
          <p:nvPr/>
        </p:nvSpPr>
        <p:spPr bwMode="auto">
          <a:xfrm>
            <a:off x="2895600" y="2347912"/>
            <a:ext cx="533400" cy="152400"/>
          </a:xfrm>
          <a:custGeom>
            <a:avLst/>
            <a:gdLst>
              <a:gd name="T0" fmla="*/ 0 w 336"/>
              <a:gd name="T1" fmla="*/ 96 h 96"/>
              <a:gd name="T2" fmla="*/ 144 w 336"/>
              <a:gd name="T3" fmla="*/ 96 h 96"/>
              <a:gd name="T4" fmla="*/ 144 w 336"/>
              <a:gd name="T5" fmla="*/ 0 h 96"/>
              <a:gd name="T6" fmla="*/ 336 w 336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96">
                <a:moveTo>
                  <a:pt x="0" y="96"/>
                </a:moveTo>
                <a:lnTo>
                  <a:pt x="144" y="96"/>
                </a:ln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3951288" y="2189162"/>
            <a:ext cx="392112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Freeform 16"/>
          <p:cNvSpPr>
            <a:spLocks/>
          </p:cNvSpPr>
          <p:nvPr/>
        </p:nvSpPr>
        <p:spPr bwMode="auto">
          <a:xfrm>
            <a:off x="3349625" y="1966912"/>
            <a:ext cx="650875" cy="439738"/>
          </a:xfrm>
          <a:custGeom>
            <a:avLst/>
            <a:gdLst>
              <a:gd name="T0" fmla="*/ 0 w 410"/>
              <a:gd name="T1" fmla="*/ 0 h 277"/>
              <a:gd name="T2" fmla="*/ 190 w 410"/>
              <a:gd name="T3" fmla="*/ 0 h 277"/>
              <a:gd name="T4" fmla="*/ 190 w 410"/>
              <a:gd name="T5" fmla="*/ 0 h 277"/>
              <a:gd name="T6" fmla="*/ 227 w 410"/>
              <a:gd name="T7" fmla="*/ 3 h 277"/>
              <a:gd name="T8" fmla="*/ 262 w 410"/>
              <a:gd name="T9" fmla="*/ 11 h 277"/>
              <a:gd name="T10" fmla="*/ 292 w 410"/>
              <a:gd name="T11" fmla="*/ 22 h 277"/>
              <a:gd name="T12" fmla="*/ 322 w 410"/>
              <a:gd name="T13" fmla="*/ 40 h 277"/>
              <a:gd name="T14" fmla="*/ 372 w 410"/>
              <a:gd name="T15" fmla="*/ 81 h 277"/>
              <a:gd name="T16" fmla="*/ 410 w 410"/>
              <a:gd name="T17" fmla="*/ 140 h 277"/>
              <a:gd name="T18" fmla="*/ 410 w 410"/>
              <a:gd name="T19" fmla="*/ 140 h 277"/>
              <a:gd name="T20" fmla="*/ 372 w 410"/>
              <a:gd name="T21" fmla="*/ 195 h 277"/>
              <a:gd name="T22" fmla="*/ 322 w 410"/>
              <a:gd name="T23" fmla="*/ 240 h 277"/>
              <a:gd name="T24" fmla="*/ 292 w 410"/>
              <a:gd name="T25" fmla="*/ 254 h 277"/>
              <a:gd name="T26" fmla="*/ 262 w 410"/>
              <a:gd name="T27" fmla="*/ 266 h 277"/>
              <a:gd name="T28" fmla="*/ 227 w 410"/>
              <a:gd name="T29" fmla="*/ 273 h 277"/>
              <a:gd name="T30" fmla="*/ 190 w 410"/>
              <a:gd name="T31" fmla="*/ 277 h 277"/>
              <a:gd name="T32" fmla="*/ 190 w 410"/>
              <a:gd name="T33" fmla="*/ 277 h 277"/>
              <a:gd name="T34" fmla="*/ 0 w 410"/>
              <a:gd name="T35" fmla="*/ 277 h 277"/>
              <a:gd name="T36" fmla="*/ 0 w 410"/>
              <a:gd name="T37" fmla="*/ 277 h 277"/>
              <a:gd name="T38" fmla="*/ 0 w 410"/>
              <a:gd name="T39" fmla="*/ 277 h 277"/>
              <a:gd name="T40" fmla="*/ 0 w 410"/>
              <a:gd name="T41" fmla="*/ 277 h 277"/>
              <a:gd name="T42" fmla="*/ 22 w 410"/>
              <a:gd name="T43" fmla="*/ 247 h 277"/>
              <a:gd name="T44" fmla="*/ 38 w 410"/>
              <a:gd name="T45" fmla="*/ 214 h 277"/>
              <a:gd name="T46" fmla="*/ 45 w 410"/>
              <a:gd name="T47" fmla="*/ 177 h 277"/>
              <a:gd name="T48" fmla="*/ 49 w 410"/>
              <a:gd name="T49" fmla="*/ 140 h 277"/>
              <a:gd name="T50" fmla="*/ 49 w 410"/>
              <a:gd name="T51" fmla="*/ 140 h 277"/>
              <a:gd name="T52" fmla="*/ 45 w 410"/>
              <a:gd name="T53" fmla="*/ 99 h 277"/>
              <a:gd name="T54" fmla="*/ 38 w 410"/>
              <a:gd name="T55" fmla="*/ 66 h 277"/>
              <a:gd name="T56" fmla="*/ 22 w 410"/>
              <a:gd name="T57" fmla="*/ 33 h 277"/>
              <a:gd name="T58" fmla="*/ 0 w 410"/>
              <a:gd name="T59" fmla="*/ 0 h 277"/>
              <a:gd name="T60" fmla="*/ 0 w 410"/>
              <a:gd name="T61" fmla="*/ 0 h 277"/>
              <a:gd name="T62" fmla="*/ 0 w 410"/>
              <a:gd name="T63" fmla="*/ 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Freeform 17"/>
          <p:cNvSpPr>
            <a:spLocks/>
          </p:cNvSpPr>
          <p:nvPr/>
        </p:nvSpPr>
        <p:spPr bwMode="auto">
          <a:xfrm>
            <a:off x="3349625" y="1966912"/>
            <a:ext cx="650875" cy="439738"/>
          </a:xfrm>
          <a:custGeom>
            <a:avLst/>
            <a:gdLst>
              <a:gd name="T0" fmla="*/ 0 w 410"/>
              <a:gd name="T1" fmla="*/ 0 h 277"/>
              <a:gd name="T2" fmla="*/ 190 w 410"/>
              <a:gd name="T3" fmla="*/ 0 h 277"/>
              <a:gd name="T4" fmla="*/ 190 w 410"/>
              <a:gd name="T5" fmla="*/ 0 h 277"/>
              <a:gd name="T6" fmla="*/ 227 w 410"/>
              <a:gd name="T7" fmla="*/ 3 h 277"/>
              <a:gd name="T8" fmla="*/ 262 w 410"/>
              <a:gd name="T9" fmla="*/ 11 h 277"/>
              <a:gd name="T10" fmla="*/ 292 w 410"/>
              <a:gd name="T11" fmla="*/ 22 h 277"/>
              <a:gd name="T12" fmla="*/ 322 w 410"/>
              <a:gd name="T13" fmla="*/ 40 h 277"/>
              <a:gd name="T14" fmla="*/ 372 w 410"/>
              <a:gd name="T15" fmla="*/ 81 h 277"/>
              <a:gd name="T16" fmla="*/ 410 w 410"/>
              <a:gd name="T17" fmla="*/ 140 h 277"/>
              <a:gd name="T18" fmla="*/ 410 w 410"/>
              <a:gd name="T19" fmla="*/ 140 h 277"/>
              <a:gd name="T20" fmla="*/ 372 w 410"/>
              <a:gd name="T21" fmla="*/ 195 h 277"/>
              <a:gd name="T22" fmla="*/ 322 w 410"/>
              <a:gd name="T23" fmla="*/ 240 h 277"/>
              <a:gd name="T24" fmla="*/ 292 w 410"/>
              <a:gd name="T25" fmla="*/ 254 h 277"/>
              <a:gd name="T26" fmla="*/ 262 w 410"/>
              <a:gd name="T27" fmla="*/ 266 h 277"/>
              <a:gd name="T28" fmla="*/ 227 w 410"/>
              <a:gd name="T29" fmla="*/ 273 h 277"/>
              <a:gd name="T30" fmla="*/ 190 w 410"/>
              <a:gd name="T31" fmla="*/ 277 h 277"/>
              <a:gd name="T32" fmla="*/ 190 w 410"/>
              <a:gd name="T33" fmla="*/ 277 h 277"/>
              <a:gd name="T34" fmla="*/ 0 w 410"/>
              <a:gd name="T35" fmla="*/ 277 h 277"/>
              <a:gd name="T36" fmla="*/ 0 w 410"/>
              <a:gd name="T37" fmla="*/ 277 h 277"/>
              <a:gd name="T38" fmla="*/ 0 w 410"/>
              <a:gd name="T39" fmla="*/ 277 h 277"/>
              <a:gd name="T40" fmla="*/ 0 w 410"/>
              <a:gd name="T41" fmla="*/ 277 h 277"/>
              <a:gd name="T42" fmla="*/ 22 w 410"/>
              <a:gd name="T43" fmla="*/ 247 h 277"/>
              <a:gd name="T44" fmla="*/ 38 w 410"/>
              <a:gd name="T45" fmla="*/ 214 h 277"/>
              <a:gd name="T46" fmla="*/ 45 w 410"/>
              <a:gd name="T47" fmla="*/ 177 h 277"/>
              <a:gd name="T48" fmla="*/ 49 w 410"/>
              <a:gd name="T49" fmla="*/ 140 h 277"/>
              <a:gd name="T50" fmla="*/ 49 w 410"/>
              <a:gd name="T51" fmla="*/ 140 h 277"/>
              <a:gd name="T52" fmla="*/ 45 w 410"/>
              <a:gd name="T53" fmla="*/ 99 h 277"/>
              <a:gd name="T54" fmla="*/ 38 w 410"/>
              <a:gd name="T55" fmla="*/ 66 h 277"/>
              <a:gd name="T56" fmla="*/ 22 w 410"/>
              <a:gd name="T57" fmla="*/ 33 h 277"/>
              <a:gd name="T58" fmla="*/ 0 w 410"/>
              <a:gd name="T59" fmla="*/ 0 h 277"/>
              <a:gd name="T60" fmla="*/ 0 w 410"/>
              <a:gd name="T61" fmla="*/ 0 h 277"/>
              <a:gd name="T62" fmla="*/ 0 w 410"/>
              <a:gd name="T63" fmla="*/ 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97" name="Group 49"/>
          <p:cNvGrpSpPr>
            <a:grpSpLocks/>
          </p:cNvGrpSpPr>
          <p:nvPr/>
        </p:nvGrpSpPr>
        <p:grpSpPr bwMode="auto">
          <a:xfrm>
            <a:off x="1828800" y="762000"/>
            <a:ext cx="292100" cy="609600"/>
            <a:chOff x="960" y="1055"/>
            <a:chExt cx="184" cy="384"/>
          </a:xfrm>
        </p:grpSpPr>
        <p:sp>
          <p:nvSpPr>
            <p:cNvPr id="2066" name="Line 18"/>
            <p:cNvSpPr>
              <a:spLocks noChangeShapeType="1"/>
            </p:cNvSpPr>
            <p:nvPr/>
          </p:nvSpPr>
          <p:spPr bwMode="auto">
            <a:xfrm rot="5400000">
              <a:off x="1009" y="1391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Freeform 19"/>
            <p:cNvSpPr>
              <a:spLocks/>
            </p:cNvSpPr>
            <p:nvPr/>
          </p:nvSpPr>
          <p:spPr bwMode="auto">
            <a:xfrm rot="5400000">
              <a:off x="957" y="1154"/>
              <a:ext cx="190" cy="184"/>
            </a:xfrm>
            <a:custGeom>
              <a:avLst/>
              <a:gdLst>
                <a:gd name="T0" fmla="*/ 0 w 190"/>
                <a:gd name="T1" fmla="*/ 0 h 184"/>
                <a:gd name="T2" fmla="*/ 0 w 190"/>
                <a:gd name="T3" fmla="*/ 184 h 184"/>
                <a:gd name="T4" fmla="*/ 190 w 190"/>
                <a:gd name="T5" fmla="*/ 92 h 184"/>
                <a:gd name="T6" fmla="*/ 0 w 190"/>
                <a:gd name="T7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Freeform 20"/>
            <p:cNvSpPr>
              <a:spLocks/>
            </p:cNvSpPr>
            <p:nvPr/>
          </p:nvSpPr>
          <p:spPr bwMode="auto">
            <a:xfrm rot="5400000">
              <a:off x="957" y="1154"/>
              <a:ext cx="190" cy="184"/>
            </a:xfrm>
            <a:custGeom>
              <a:avLst/>
              <a:gdLst>
                <a:gd name="T0" fmla="*/ 0 w 190"/>
                <a:gd name="T1" fmla="*/ 0 h 184"/>
                <a:gd name="T2" fmla="*/ 0 w 190"/>
                <a:gd name="T3" fmla="*/ 184 h 184"/>
                <a:gd name="T4" fmla="*/ 190 w 190"/>
                <a:gd name="T5" fmla="*/ 92 h 184"/>
                <a:gd name="T6" fmla="*/ 0 w 190"/>
                <a:gd name="T7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Freeform 21"/>
            <p:cNvSpPr>
              <a:spLocks/>
            </p:cNvSpPr>
            <p:nvPr/>
          </p:nvSpPr>
          <p:spPr bwMode="auto">
            <a:xfrm rot="5400000">
              <a:off x="1028" y="1345"/>
              <a:ext cx="49" cy="48"/>
            </a:xfrm>
            <a:custGeom>
              <a:avLst/>
              <a:gdLst>
                <a:gd name="T0" fmla="*/ 49 w 49"/>
                <a:gd name="T1" fmla="*/ 26 h 48"/>
                <a:gd name="T2" fmla="*/ 42 w 49"/>
                <a:gd name="T3" fmla="*/ 41 h 48"/>
                <a:gd name="T4" fmla="*/ 23 w 49"/>
                <a:gd name="T5" fmla="*/ 48 h 48"/>
                <a:gd name="T6" fmla="*/ 23 w 49"/>
                <a:gd name="T7" fmla="*/ 48 h 48"/>
                <a:gd name="T8" fmla="*/ 8 w 49"/>
                <a:gd name="T9" fmla="*/ 41 h 48"/>
                <a:gd name="T10" fmla="*/ 0 w 49"/>
                <a:gd name="T11" fmla="*/ 26 h 48"/>
                <a:gd name="T12" fmla="*/ 0 w 49"/>
                <a:gd name="T13" fmla="*/ 26 h 48"/>
                <a:gd name="T14" fmla="*/ 8 w 49"/>
                <a:gd name="T15" fmla="*/ 8 h 48"/>
                <a:gd name="T16" fmla="*/ 23 w 49"/>
                <a:gd name="T17" fmla="*/ 0 h 48"/>
                <a:gd name="T18" fmla="*/ 23 w 49"/>
                <a:gd name="T19" fmla="*/ 0 h 48"/>
                <a:gd name="T20" fmla="*/ 42 w 49"/>
                <a:gd name="T21" fmla="*/ 8 h 48"/>
                <a:gd name="T22" fmla="*/ 49 w 49"/>
                <a:gd name="T2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Freeform 22"/>
            <p:cNvSpPr>
              <a:spLocks/>
            </p:cNvSpPr>
            <p:nvPr/>
          </p:nvSpPr>
          <p:spPr bwMode="auto">
            <a:xfrm rot="5400000">
              <a:off x="1028" y="1345"/>
              <a:ext cx="49" cy="48"/>
            </a:xfrm>
            <a:custGeom>
              <a:avLst/>
              <a:gdLst>
                <a:gd name="T0" fmla="*/ 49 w 49"/>
                <a:gd name="T1" fmla="*/ 26 h 48"/>
                <a:gd name="T2" fmla="*/ 42 w 49"/>
                <a:gd name="T3" fmla="*/ 41 h 48"/>
                <a:gd name="T4" fmla="*/ 23 w 49"/>
                <a:gd name="T5" fmla="*/ 48 h 48"/>
                <a:gd name="T6" fmla="*/ 23 w 49"/>
                <a:gd name="T7" fmla="*/ 48 h 48"/>
                <a:gd name="T8" fmla="*/ 8 w 49"/>
                <a:gd name="T9" fmla="*/ 41 h 48"/>
                <a:gd name="T10" fmla="*/ 0 w 49"/>
                <a:gd name="T11" fmla="*/ 26 h 48"/>
                <a:gd name="T12" fmla="*/ 0 w 49"/>
                <a:gd name="T13" fmla="*/ 26 h 48"/>
                <a:gd name="T14" fmla="*/ 8 w 49"/>
                <a:gd name="T15" fmla="*/ 8 h 48"/>
                <a:gd name="T16" fmla="*/ 23 w 49"/>
                <a:gd name="T17" fmla="*/ 0 h 48"/>
                <a:gd name="T18" fmla="*/ 23 w 49"/>
                <a:gd name="T19" fmla="*/ 0 h 48"/>
                <a:gd name="T20" fmla="*/ 42 w 49"/>
                <a:gd name="T21" fmla="*/ 8 h 48"/>
                <a:gd name="T22" fmla="*/ 49 w 49"/>
                <a:gd name="T2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 rot="5400000">
              <a:off x="1002" y="1102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2133600" y="1752600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990600" y="2043112"/>
            <a:ext cx="1293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>
            <a:off x="2284413" y="1662112"/>
            <a:ext cx="606425" cy="439738"/>
          </a:xfrm>
          <a:custGeom>
            <a:avLst/>
            <a:gdLst>
              <a:gd name="T0" fmla="*/ 382 w 382"/>
              <a:gd name="T1" fmla="*/ 140 h 277"/>
              <a:gd name="T2" fmla="*/ 378 w 382"/>
              <a:gd name="T3" fmla="*/ 166 h 277"/>
              <a:gd name="T4" fmla="*/ 370 w 382"/>
              <a:gd name="T5" fmla="*/ 192 h 277"/>
              <a:gd name="T6" fmla="*/ 359 w 382"/>
              <a:gd name="T7" fmla="*/ 214 h 277"/>
              <a:gd name="T8" fmla="*/ 340 w 382"/>
              <a:gd name="T9" fmla="*/ 236 h 277"/>
              <a:gd name="T10" fmla="*/ 317 w 382"/>
              <a:gd name="T11" fmla="*/ 254 h 277"/>
              <a:gd name="T12" fmla="*/ 294 w 382"/>
              <a:gd name="T13" fmla="*/ 266 h 277"/>
              <a:gd name="T14" fmla="*/ 267 w 382"/>
              <a:gd name="T15" fmla="*/ 273 h 277"/>
              <a:gd name="T16" fmla="*/ 237 w 382"/>
              <a:gd name="T17" fmla="*/ 277 h 277"/>
              <a:gd name="T18" fmla="*/ 237 w 382"/>
              <a:gd name="T19" fmla="*/ 277 h 277"/>
              <a:gd name="T20" fmla="*/ 0 w 382"/>
              <a:gd name="T21" fmla="*/ 277 h 277"/>
              <a:gd name="T22" fmla="*/ 0 w 382"/>
              <a:gd name="T23" fmla="*/ 277 h 277"/>
              <a:gd name="T24" fmla="*/ 0 w 382"/>
              <a:gd name="T25" fmla="*/ 0 h 277"/>
              <a:gd name="T26" fmla="*/ 0 w 382"/>
              <a:gd name="T27" fmla="*/ 0 h 277"/>
              <a:gd name="T28" fmla="*/ 237 w 382"/>
              <a:gd name="T29" fmla="*/ 0 h 277"/>
              <a:gd name="T30" fmla="*/ 237 w 382"/>
              <a:gd name="T31" fmla="*/ 0 h 277"/>
              <a:gd name="T32" fmla="*/ 267 w 382"/>
              <a:gd name="T33" fmla="*/ 3 h 277"/>
              <a:gd name="T34" fmla="*/ 294 w 382"/>
              <a:gd name="T35" fmla="*/ 11 h 277"/>
              <a:gd name="T36" fmla="*/ 317 w 382"/>
              <a:gd name="T37" fmla="*/ 22 h 277"/>
              <a:gd name="T38" fmla="*/ 340 w 382"/>
              <a:gd name="T39" fmla="*/ 40 h 277"/>
              <a:gd name="T40" fmla="*/ 359 w 382"/>
              <a:gd name="T41" fmla="*/ 62 h 277"/>
              <a:gd name="T42" fmla="*/ 370 w 382"/>
              <a:gd name="T43" fmla="*/ 85 h 277"/>
              <a:gd name="T44" fmla="*/ 378 w 382"/>
              <a:gd name="T45" fmla="*/ 110 h 277"/>
              <a:gd name="T46" fmla="*/ 382 w 382"/>
              <a:gd name="T47" fmla="*/ 14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Freeform 10"/>
          <p:cNvSpPr>
            <a:spLocks/>
          </p:cNvSpPr>
          <p:nvPr/>
        </p:nvSpPr>
        <p:spPr bwMode="auto">
          <a:xfrm>
            <a:off x="2284413" y="1662112"/>
            <a:ext cx="606425" cy="439738"/>
          </a:xfrm>
          <a:custGeom>
            <a:avLst/>
            <a:gdLst>
              <a:gd name="T0" fmla="*/ 382 w 382"/>
              <a:gd name="T1" fmla="*/ 140 h 277"/>
              <a:gd name="T2" fmla="*/ 378 w 382"/>
              <a:gd name="T3" fmla="*/ 166 h 277"/>
              <a:gd name="T4" fmla="*/ 370 w 382"/>
              <a:gd name="T5" fmla="*/ 192 h 277"/>
              <a:gd name="T6" fmla="*/ 359 w 382"/>
              <a:gd name="T7" fmla="*/ 214 h 277"/>
              <a:gd name="T8" fmla="*/ 340 w 382"/>
              <a:gd name="T9" fmla="*/ 236 h 277"/>
              <a:gd name="T10" fmla="*/ 317 w 382"/>
              <a:gd name="T11" fmla="*/ 254 h 277"/>
              <a:gd name="T12" fmla="*/ 294 w 382"/>
              <a:gd name="T13" fmla="*/ 266 h 277"/>
              <a:gd name="T14" fmla="*/ 267 w 382"/>
              <a:gd name="T15" fmla="*/ 273 h 277"/>
              <a:gd name="T16" fmla="*/ 237 w 382"/>
              <a:gd name="T17" fmla="*/ 277 h 277"/>
              <a:gd name="T18" fmla="*/ 237 w 382"/>
              <a:gd name="T19" fmla="*/ 277 h 277"/>
              <a:gd name="T20" fmla="*/ 0 w 382"/>
              <a:gd name="T21" fmla="*/ 277 h 277"/>
              <a:gd name="T22" fmla="*/ 0 w 382"/>
              <a:gd name="T23" fmla="*/ 277 h 277"/>
              <a:gd name="T24" fmla="*/ 0 w 382"/>
              <a:gd name="T25" fmla="*/ 0 h 277"/>
              <a:gd name="T26" fmla="*/ 0 w 382"/>
              <a:gd name="T27" fmla="*/ 0 h 277"/>
              <a:gd name="T28" fmla="*/ 237 w 382"/>
              <a:gd name="T29" fmla="*/ 0 h 277"/>
              <a:gd name="T30" fmla="*/ 237 w 382"/>
              <a:gd name="T31" fmla="*/ 0 h 277"/>
              <a:gd name="T32" fmla="*/ 267 w 382"/>
              <a:gd name="T33" fmla="*/ 3 h 277"/>
              <a:gd name="T34" fmla="*/ 294 w 382"/>
              <a:gd name="T35" fmla="*/ 11 h 277"/>
              <a:gd name="T36" fmla="*/ 317 w 382"/>
              <a:gd name="T37" fmla="*/ 22 h 277"/>
              <a:gd name="T38" fmla="*/ 340 w 382"/>
              <a:gd name="T39" fmla="*/ 40 h 277"/>
              <a:gd name="T40" fmla="*/ 359 w 382"/>
              <a:gd name="T41" fmla="*/ 62 h 277"/>
              <a:gd name="T42" fmla="*/ 370 w 382"/>
              <a:gd name="T43" fmla="*/ 85 h 277"/>
              <a:gd name="T44" fmla="*/ 378 w 382"/>
              <a:gd name="T45" fmla="*/ 110 h 277"/>
              <a:gd name="T46" fmla="*/ 382 w 382"/>
              <a:gd name="T47" fmla="*/ 14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31813" y="1814512"/>
            <a:ext cx="4524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600" dirty="0" smtClean="0">
                <a:latin typeface="Helvetica" charset="0"/>
              </a:rPr>
              <a:t>b</a:t>
            </a:r>
            <a:r>
              <a:rPr lang="en-US" sz="1600" baseline="-25000" dirty="0" smtClean="0">
                <a:latin typeface="Helvetica" charset="0"/>
              </a:rPr>
              <a:t>63</a:t>
            </a:r>
            <a:endParaRPr lang="en-US" sz="1600" baseline="-25000" dirty="0">
              <a:latin typeface="Helvetica" charset="0"/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33400" y="5334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>
                <a:latin typeface="Helvetica" charset="0"/>
              </a:rPr>
              <a:t>s</a:t>
            </a:r>
          </a:p>
        </p:txBody>
      </p:sp>
      <p:sp>
        <p:nvSpPr>
          <p:cNvPr id="2090" name="Line 42"/>
          <p:cNvSpPr>
            <a:spLocks noChangeShapeType="1"/>
          </p:cNvSpPr>
          <p:nvPr/>
        </p:nvSpPr>
        <p:spPr bwMode="auto">
          <a:xfrm>
            <a:off x="1600200" y="2347912"/>
            <a:ext cx="6842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1" name="Line 43"/>
          <p:cNvSpPr>
            <a:spLocks noChangeShapeType="1"/>
          </p:cNvSpPr>
          <p:nvPr/>
        </p:nvSpPr>
        <p:spPr bwMode="auto">
          <a:xfrm flipV="1">
            <a:off x="990600" y="2652712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3" name="Freeform 45"/>
          <p:cNvSpPr>
            <a:spLocks/>
          </p:cNvSpPr>
          <p:nvPr/>
        </p:nvSpPr>
        <p:spPr bwMode="auto">
          <a:xfrm>
            <a:off x="2284413" y="2271712"/>
            <a:ext cx="606425" cy="439738"/>
          </a:xfrm>
          <a:custGeom>
            <a:avLst/>
            <a:gdLst>
              <a:gd name="T0" fmla="*/ 382 w 382"/>
              <a:gd name="T1" fmla="*/ 140 h 277"/>
              <a:gd name="T2" fmla="*/ 378 w 382"/>
              <a:gd name="T3" fmla="*/ 166 h 277"/>
              <a:gd name="T4" fmla="*/ 370 w 382"/>
              <a:gd name="T5" fmla="*/ 192 h 277"/>
              <a:gd name="T6" fmla="*/ 359 w 382"/>
              <a:gd name="T7" fmla="*/ 214 h 277"/>
              <a:gd name="T8" fmla="*/ 340 w 382"/>
              <a:gd name="T9" fmla="*/ 236 h 277"/>
              <a:gd name="T10" fmla="*/ 317 w 382"/>
              <a:gd name="T11" fmla="*/ 254 h 277"/>
              <a:gd name="T12" fmla="*/ 294 w 382"/>
              <a:gd name="T13" fmla="*/ 266 h 277"/>
              <a:gd name="T14" fmla="*/ 267 w 382"/>
              <a:gd name="T15" fmla="*/ 273 h 277"/>
              <a:gd name="T16" fmla="*/ 237 w 382"/>
              <a:gd name="T17" fmla="*/ 277 h 277"/>
              <a:gd name="T18" fmla="*/ 237 w 382"/>
              <a:gd name="T19" fmla="*/ 277 h 277"/>
              <a:gd name="T20" fmla="*/ 0 w 382"/>
              <a:gd name="T21" fmla="*/ 277 h 277"/>
              <a:gd name="T22" fmla="*/ 0 w 382"/>
              <a:gd name="T23" fmla="*/ 277 h 277"/>
              <a:gd name="T24" fmla="*/ 0 w 382"/>
              <a:gd name="T25" fmla="*/ 0 h 277"/>
              <a:gd name="T26" fmla="*/ 0 w 382"/>
              <a:gd name="T27" fmla="*/ 0 h 277"/>
              <a:gd name="T28" fmla="*/ 237 w 382"/>
              <a:gd name="T29" fmla="*/ 0 h 277"/>
              <a:gd name="T30" fmla="*/ 237 w 382"/>
              <a:gd name="T31" fmla="*/ 0 h 277"/>
              <a:gd name="T32" fmla="*/ 267 w 382"/>
              <a:gd name="T33" fmla="*/ 3 h 277"/>
              <a:gd name="T34" fmla="*/ 294 w 382"/>
              <a:gd name="T35" fmla="*/ 11 h 277"/>
              <a:gd name="T36" fmla="*/ 317 w 382"/>
              <a:gd name="T37" fmla="*/ 22 h 277"/>
              <a:gd name="T38" fmla="*/ 340 w 382"/>
              <a:gd name="T39" fmla="*/ 40 h 277"/>
              <a:gd name="T40" fmla="*/ 359 w 382"/>
              <a:gd name="T41" fmla="*/ 62 h 277"/>
              <a:gd name="T42" fmla="*/ 370 w 382"/>
              <a:gd name="T43" fmla="*/ 85 h 277"/>
              <a:gd name="T44" fmla="*/ 378 w 382"/>
              <a:gd name="T45" fmla="*/ 110 h 277"/>
              <a:gd name="T46" fmla="*/ 382 w 382"/>
              <a:gd name="T47" fmla="*/ 14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4" name="Freeform 46"/>
          <p:cNvSpPr>
            <a:spLocks/>
          </p:cNvSpPr>
          <p:nvPr/>
        </p:nvSpPr>
        <p:spPr bwMode="auto">
          <a:xfrm>
            <a:off x="2284413" y="2271712"/>
            <a:ext cx="606425" cy="439738"/>
          </a:xfrm>
          <a:custGeom>
            <a:avLst/>
            <a:gdLst>
              <a:gd name="T0" fmla="*/ 382 w 382"/>
              <a:gd name="T1" fmla="*/ 140 h 277"/>
              <a:gd name="T2" fmla="*/ 378 w 382"/>
              <a:gd name="T3" fmla="*/ 166 h 277"/>
              <a:gd name="T4" fmla="*/ 370 w 382"/>
              <a:gd name="T5" fmla="*/ 192 h 277"/>
              <a:gd name="T6" fmla="*/ 359 w 382"/>
              <a:gd name="T7" fmla="*/ 214 h 277"/>
              <a:gd name="T8" fmla="*/ 340 w 382"/>
              <a:gd name="T9" fmla="*/ 236 h 277"/>
              <a:gd name="T10" fmla="*/ 317 w 382"/>
              <a:gd name="T11" fmla="*/ 254 h 277"/>
              <a:gd name="T12" fmla="*/ 294 w 382"/>
              <a:gd name="T13" fmla="*/ 266 h 277"/>
              <a:gd name="T14" fmla="*/ 267 w 382"/>
              <a:gd name="T15" fmla="*/ 273 h 277"/>
              <a:gd name="T16" fmla="*/ 237 w 382"/>
              <a:gd name="T17" fmla="*/ 277 h 277"/>
              <a:gd name="T18" fmla="*/ 237 w 382"/>
              <a:gd name="T19" fmla="*/ 277 h 277"/>
              <a:gd name="T20" fmla="*/ 0 w 382"/>
              <a:gd name="T21" fmla="*/ 277 h 277"/>
              <a:gd name="T22" fmla="*/ 0 w 382"/>
              <a:gd name="T23" fmla="*/ 277 h 277"/>
              <a:gd name="T24" fmla="*/ 0 w 382"/>
              <a:gd name="T25" fmla="*/ 0 h 277"/>
              <a:gd name="T26" fmla="*/ 0 w 382"/>
              <a:gd name="T27" fmla="*/ 0 h 277"/>
              <a:gd name="T28" fmla="*/ 237 w 382"/>
              <a:gd name="T29" fmla="*/ 0 h 277"/>
              <a:gd name="T30" fmla="*/ 237 w 382"/>
              <a:gd name="T31" fmla="*/ 0 h 277"/>
              <a:gd name="T32" fmla="*/ 267 w 382"/>
              <a:gd name="T33" fmla="*/ 3 h 277"/>
              <a:gd name="T34" fmla="*/ 294 w 382"/>
              <a:gd name="T35" fmla="*/ 11 h 277"/>
              <a:gd name="T36" fmla="*/ 317 w 382"/>
              <a:gd name="T37" fmla="*/ 22 h 277"/>
              <a:gd name="T38" fmla="*/ 340 w 382"/>
              <a:gd name="T39" fmla="*/ 40 h 277"/>
              <a:gd name="T40" fmla="*/ 359 w 382"/>
              <a:gd name="T41" fmla="*/ 62 h 277"/>
              <a:gd name="T42" fmla="*/ 370 w 382"/>
              <a:gd name="T43" fmla="*/ 85 h 277"/>
              <a:gd name="T44" fmla="*/ 378 w 382"/>
              <a:gd name="T45" fmla="*/ 110 h 277"/>
              <a:gd name="T46" fmla="*/ 382 w 382"/>
              <a:gd name="T47" fmla="*/ 14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531813" y="2468562"/>
            <a:ext cx="4524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600" dirty="0" smtClean="0">
                <a:latin typeface="Helvetica" charset="0"/>
              </a:rPr>
              <a:t>a</a:t>
            </a:r>
            <a:r>
              <a:rPr lang="en-US" sz="1600" baseline="-25000" dirty="0" smtClean="0">
                <a:latin typeface="Helvetica" charset="0"/>
              </a:rPr>
              <a:t>63</a:t>
            </a:r>
            <a:endParaRPr lang="en-US" sz="1600" baseline="-25000" dirty="0">
              <a:latin typeface="Helvetica" charset="0"/>
            </a:endParaRPr>
          </a:p>
        </p:txBody>
      </p:sp>
      <p:sp>
        <p:nvSpPr>
          <p:cNvPr id="2099" name="Line 51"/>
          <p:cNvSpPr>
            <a:spLocks noChangeShapeType="1"/>
          </p:cNvSpPr>
          <p:nvPr/>
        </p:nvSpPr>
        <p:spPr bwMode="auto">
          <a:xfrm>
            <a:off x="990600" y="7620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0" name="Freeform 52"/>
          <p:cNvSpPr>
            <a:spLocks/>
          </p:cNvSpPr>
          <p:nvPr/>
        </p:nvSpPr>
        <p:spPr bwMode="auto">
          <a:xfrm>
            <a:off x="1981200" y="1600200"/>
            <a:ext cx="152400" cy="152400"/>
          </a:xfrm>
          <a:custGeom>
            <a:avLst/>
            <a:gdLst>
              <a:gd name="T0" fmla="*/ 336 w 336"/>
              <a:gd name="T1" fmla="*/ 1056 h 1056"/>
              <a:gd name="T2" fmla="*/ 0 w 336"/>
              <a:gd name="T3" fmla="*/ 1056 h 1056"/>
              <a:gd name="T4" fmla="*/ 0 w 336"/>
              <a:gd name="T5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1056">
                <a:moveTo>
                  <a:pt x="336" y="1056"/>
                </a:moveTo>
                <a:lnTo>
                  <a:pt x="0" y="1056"/>
                </a:ln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4419600" y="2043112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 dirty="0" smtClean="0">
                <a:latin typeface="Helvetica" charset="0"/>
              </a:rPr>
              <a:t>out</a:t>
            </a:r>
            <a:r>
              <a:rPr lang="en-US" sz="1600" baseline="-25000" dirty="0" smtClean="0">
                <a:latin typeface="Helvetica" charset="0"/>
              </a:rPr>
              <a:t>63</a:t>
            </a:r>
            <a:endParaRPr lang="en-US" sz="1600" baseline="-25000" dirty="0">
              <a:latin typeface="Helvetica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295400" y="2805112"/>
            <a:ext cx="2819400" cy="1219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pPr algn="ctr"/>
            <a:endParaRPr lang="en-US" sz="1800">
              <a:latin typeface="Helvetica" charset="0"/>
            </a:endParaRPr>
          </a:p>
        </p:txBody>
      </p:sp>
      <p:sp>
        <p:nvSpPr>
          <p:cNvPr id="2108" name="Freeform 60"/>
          <p:cNvSpPr>
            <a:spLocks/>
          </p:cNvSpPr>
          <p:nvPr/>
        </p:nvSpPr>
        <p:spPr bwMode="auto">
          <a:xfrm flipV="1">
            <a:off x="2895600" y="3109912"/>
            <a:ext cx="533400" cy="152400"/>
          </a:xfrm>
          <a:custGeom>
            <a:avLst/>
            <a:gdLst>
              <a:gd name="T0" fmla="*/ 0 w 336"/>
              <a:gd name="T1" fmla="*/ 96 h 96"/>
              <a:gd name="T2" fmla="*/ 144 w 336"/>
              <a:gd name="T3" fmla="*/ 96 h 96"/>
              <a:gd name="T4" fmla="*/ 144 w 336"/>
              <a:gd name="T5" fmla="*/ 0 h 96"/>
              <a:gd name="T6" fmla="*/ 336 w 336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96">
                <a:moveTo>
                  <a:pt x="0" y="96"/>
                </a:moveTo>
                <a:lnTo>
                  <a:pt x="144" y="96"/>
                </a:ln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9" name="Freeform 61"/>
          <p:cNvSpPr>
            <a:spLocks/>
          </p:cNvSpPr>
          <p:nvPr/>
        </p:nvSpPr>
        <p:spPr bwMode="auto">
          <a:xfrm>
            <a:off x="2895600" y="3567112"/>
            <a:ext cx="533400" cy="152400"/>
          </a:xfrm>
          <a:custGeom>
            <a:avLst/>
            <a:gdLst>
              <a:gd name="T0" fmla="*/ 0 w 336"/>
              <a:gd name="T1" fmla="*/ 96 h 96"/>
              <a:gd name="T2" fmla="*/ 144 w 336"/>
              <a:gd name="T3" fmla="*/ 96 h 96"/>
              <a:gd name="T4" fmla="*/ 144 w 336"/>
              <a:gd name="T5" fmla="*/ 0 h 96"/>
              <a:gd name="T6" fmla="*/ 336 w 336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96">
                <a:moveTo>
                  <a:pt x="0" y="96"/>
                </a:moveTo>
                <a:lnTo>
                  <a:pt x="144" y="96"/>
                </a:ln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0" name="Line 62"/>
          <p:cNvSpPr>
            <a:spLocks noChangeShapeType="1"/>
          </p:cNvSpPr>
          <p:nvPr/>
        </p:nvSpPr>
        <p:spPr bwMode="auto">
          <a:xfrm>
            <a:off x="3951288" y="3408362"/>
            <a:ext cx="392112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1" name="Freeform 63"/>
          <p:cNvSpPr>
            <a:spLocks/>
          </p:cNvSpPr>
          <p:nvPr/>
        </p:nvSpPr>
        <p:spPr bwMode="auto">
          <a:xfrm>
            <a:off x="3349625" y="3186112"/>
            <a:ext cx="650875" cy="439738"/>
          </a:xfrm>
          <a:custGeom>
            <a:avLst/>
            <a:gdLst>
              <a:gd name="T0" fmla="*/ 0 w 410"/>
              <a:gd name="T1" fmla="*/ 0 h 277"/>
              <a:gd name="T2" fmla="*/ 190 w 410"/>
              <a:gd name="T3" fmla="*/ 0 h 277"/>
              <a:gd name="T4" fmla="*/ 190 w 410"/>
              <a:gd name="T5" fmla="*/ 0 h 277"/>
              <a:gd name="T6" fmla="*/ 227 w 410"/>
              <a:gd name="T7" fmla="*/ 3 h 277"/>
              <a:gd name="T8" fmla="*/ 262 w 410"/>
              <a:gd name="T9" fmla="*/ 11 h 277"/>
              <a:gd name="T10" fmla="*/ 292 w 410"/>
              <a:gd name="T11" fmla="*/ 22 h 277"/>
              <a:gd name="T12" fmla="*/ 322 w 410"/>
              <a:gd name="T13" fmla="*/ 40 h 277"/>
              <a:gd name="T14" fmla="*/ 372 w 410"/>
              <a:gd name="T15" fmla="*/ 81 h 277"/>
              <a:gd name="T16" fmla="*/ 410 w 410"/>
              <a:gd name="T17" fmla="*/ 140 h 277"/>
              <a:gd name="T18" fmla="*/ 410 w 410"/>
              <a:gd name="T19" fmla="*/ 140 h 277"/>
              <a:gd name="T20" fmla="*/ 372 w 410"/>
              <a:gd name="T21" fmla="*/ 195 h 277"/>
              <a:gd name="T22" fmla="*/ 322 w 410"/>
              <a:gd name="T23" fmla="*/ 240 h 277"/>
              <a:gd name="T24" fmla="*/ 292 w 410"/>
              <a:gd name="T25" fmla="*/ 254 h 277"/>
              <a:gd name="T26" fmla="*/ 262 w 410"/>
              <a:gd name="T27" fmla="*/ 266 h 277"/>
              <a:gd name="T28" fmla="*/ 227 w 410"/>
              <a:gd name="T29" fmla="*/ 273 h 277"/>
              <a:gd name="T30" fmla="*/ 190 w 410"/>
              <a:gd name="T31" fmla="*/ 277 h 277"/>
              <a:gd name="T32" fmla="*/ 190 w 410"/>
              <a:gd name="T33" fmla="*/ 277 h 277"/>
              <a:gd name="T34" fmla="*/ 0 w 410"/>
              <a:gd name="T35" fmla="*/ 277 h 277"/>
              <a:gd name="T36" fmla="*/ 0 w 410"/>
              <a:gd name="T37" fmla="*/ 277 h 277"/>
              <a:gd name="T38" fmla="*/ 0 w 410"/>
              <a:gd name="T39" fmla="*/ 277 h 277"/>
              <a:gd name="T40" fmla="*/ 0 w 410"/>
              <a:gd name="T41" fmla="*/ 277 h 277"/>
              <a:gd name="T42" fmla="*/ 22 w 410"/>
              <a:gd name="T43" fmla="*/ 247 h 277"/>
              <a:gd name="T44" fmla="*/ 38 w 410"/>
              <a:gd name="T45" fmla="*/ 214 h 277"/>
              <a:gd name="T46" fmla="*/ 45 w 410"/>
              <a:gd name="T47" fmla="*/ 177 h 277"/>
              <a:gd name="T48" fmla="*/ 49 w 410"/>
              <a:gd name="T49" fmla="*/ 140 h 277"/>
              <a:gd name="T50" fmla="*/ 49 w 410"/>
              <a:gd name="T51" fmla="*/ 140 h 277"/>
              <a:gd name="T52" fmla="*/ 45 w 410"/>
              <a:gd name="T53" fmla="*/ 99 h 277"/>
              <a:gd name="T54" fmla="*/ 38 w 410"/>
              <a:gd name="T55" fmla="*/ 66 h 277"/>
              <a:gd name="T56" fmla="*/ 22 w 410"/>
              <a:gd name="T57" fmla="*/ 33 h 277"/>
              <a:gd name="T58" fmla="*/ 0 w 410"/>
              <a:gd name="T59" fmla="*/ 0 h 277"/>
              <a:gd name="T60" fmla="*/ 0 w 410"/>
              <a:gd name="T61" fmla="*/ 0 h 277"/>
              <a:gd name="T62" fmla="*/ 0 w 410"/>
              <a:gd name="T63" fmla="*/ 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2" name="Freeform 64"/>
          <p:cNvSpPr>
            <a:spLocks/>
          </p:cNvSpPr>
          <p:nvPr/>
        </p:nvSpPr>
        <p:spPr bwMode="auto">
          <a:xfrm>
            <a:off x="3349625" y="3186112"/>
            <a:ext cx="650875" cy="439738"/>
          </a:xfrm>
          <a:custGeom>
            <a:avLst/>
            <a:gdLst>
              <a:gd name="T0" fmla="*/ 0 w 410"/>
              <a:gd name="T1" fmla="*/ 0 h 277"/>
              <a:gd name="T2" fmla="*/ 190 w 410"/>
              <a:gd name="T3" fmla="*/ 0 h 277"/>
              <a:gd name="T4" fmla="*/ 190 w 410"/>
              <a:gd name="T5" fmla="*/ 0 h 277"/>
              <a:gd name="T6" fmla="*/ 227 w 410"/>
              <a:gd name="T7" fmla="*/ 3 h 277"/>
              <a:gd name="T8" fmla="*/ 262 w 410"/>
              <a:gd name="T9" fmla="*/ 11 h 277"/>
              <a:gd name="T10" fmla="*/ 292 w 410"/>
              <a:gd name="T11" fmla="*/ 22 h 277"/>
              <a:gd name="T12" fmla="*/ 322 w 410"/>
              <a:gd name="T13" fmla="*/ 40 h 277"/>
              <a:gd name="T14" fmla="*/ 372 w 410"/>
              <a:gd name="T15" fmla="*/ 81 h 277"/>
              <a:gd name="T16" fmla="*/ 410 w 410"/>
              <a:gd name="T17" fmla="*/ 140 h 277"/>
              <a:gd name="T18" fmla="*/ 410 w 410"/>
              <a:gd name="T19" fmla="*/ 140 h 277"/>
              <a:gd name="T20" fmla="*/ 372 w 410"/>
              <a:gd name="T21" fmla="*/ 195 h 277"/>
              <a:gd name="T22" fmla="*/ 322 w 410"/>
              <a:gd name="T23" fmla="*/ 240 h 277"/>
              <a:gd name="T24" fmla="*/ 292 w 410"/>
              <a:gd name="T25" fmla="*/ 254 h 277"/>
              <a:gd name="T26" fmla="*/ 262 w 410"/>
              <a:gd name="T27" fmla="*/ 266 h 277"/>
              <a:gd name="T28" fmla="*/ 227 w 410"/>
              <a:gd name="T29" fmla="*/ 273 h 277"/>
              <a:gd name="T30" fmla="*/ 190 w 410"/>
              <a:gd name="T31" fmla="*/ 277 h 277"/>
              <a:gd name="T32" fmla="*/ 190 w 410"/>
              <a:gd name="T33" fmla="*/ 277 h 277"/>
              <a:gd name="T34" fmla="*/ 0 w 410"/>
              <a:gd name="T35" fmla="*/ 277 h 277"/>
              <a:gd name="T36" fmla="*/ 0 w 410"/>
              <a:gd name="T37" fmla="*/ 277 h 277"/>
              <a:gd name="T38" fmla="*/ 0 w 410"/>
              <a:gd name="T39" fmla="*/ 277 h 277"/>
              <a:gd name="T40" fmla="*/ 0 w 410"/>
              <a:gd name="T41" fmla="*/ 277 h 277"/>
              <a:gd name="T42" fmla="*/ 22 w 410"/>
              <a:gd name="T43" fmla="*/ 247 h 277"/>
              <a:gd name="T44" fmla="*/ 38 w 410"/>
              <a:gd name="T45" fmla="*/ 214 h 277"/>
              <a:gd name="T46" fmla="*/ 45 w 410"/>
              <a:gd name="T47" fmla="*/ 177 h 277"/>
              <a:gd name="T48" fmla="*/ 49 w 410"/>
              <a:gd name="T49" fmla="*/ 140 h 277"/>
              <a:gd name="T50" fmla="*/ 49 w 410"/>
              <a:gd name="T51" fmla="*/ 140 h 277"/>
              <a:gd name="T52" fmla="*/ 45 w 410"/>
              <a:gd name="T53" fmla="*/ 99 h 277"/>
              <a:gd name="T54" fmla="*/ 38 w 410"/>
              <a:gd name="T55" fmla="*/ 66 h 277"/>
              <a:gd name="T56" fmla="*/ 22 w 410"/>
              <a:gd name="T57" fmla="*/ 33 h 277"/>
              <a:gd name="T58" fmla="*/ 0 w 410"/>
              <a:gd name="T59" fmla="*/ 0 h 277"/>
              <a:gd name="T60" fmla="*/ 0 w 410"/>
              <a:gd name="T61" fmla="*/ 0 h 277"/>
              <a:gd name="T62" fmla="*/ 0 w 410"/>
              <a:gd name="T63" fmla="*/ 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3" name="Line 65"/>
          <p:cNvSpPr>
            <a:spLocks noChangeShapeType="1"/>
          </p:cNvSpPr>
          <p:nvPr/>
        </p:nvSpPr>
        <p:spPr bwMode="auto">
          <a:xfrm>
            <a:off x="2133600" y="2957512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4" name="Line 66"/>
          <p:cNvSpPr>
            <a:spLocks noChangeShapeType="1"/>
          </p:cNvSpPr>
          <p:nvPr/>
        </p:nvSpPr>
        <p:spPr bwMode="auto">
          <a:xfrm>
            <a:off x="990600" y="3262312"/>
            <a:ext cx="1293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5" name="Freeform 67"/>
          <p:cNvSpPr>
            <a:spLocks/>
          </p:cNvSpPr>
          <p:nvPr/>
        </p:nvSpPr>
        <p:spPr bwMode="auto">
          <a:xfrm>
            <a:off x="2284413" y="2881312"/>
            <a:ext cx="606425" cy="439738"/>
          </a:xfrm>
          <a:custGeom>
            <a:avLst/>
            <a:gdLst>
              <a:gd name="T0" fmla="*/ 382 w 382"/>
              <a:gd name="T1" fmla="*/ 140 h 277"/>
              <a:gd name="T2" fmla="*/ 378 w 382"/>
              <a:gd name="T3" fmla="*/ 166 h 277"/>
              <a:gd name="T4" fmla="*/ 370 w 382"/>
              <a:gd name="T5" fmla="*/ 192 h 277"/>
              <a:gd name="T6" fmla="*/ 359 w 382"/>
              <a:gd name="T7" fmla="*/ 214 h 277"/>
              <a:gd name="T8" fmla="*/ 340 w 382"/>
              <a:gd name="T9" fmla="*/ 236 h 277"/>
              <a:gd name="T10" fmla="*/ 317 w 382"/>
              <a:gd name="T11" fmla="*/ 254 h 277"/>
              <a:gd name="T12" fmla="*/ 294 w 382"/>
              <a:gd name="T13" fmla="*/ 266 h 277"/>
              <a:gd name="T14" fmla="*/ 267 w 382"/>
              <a:gd name="T15" fmla="*/ 273 h 277"/>
              <a:gd name="T16" fmla="*/ 237 w 382"/>
              <a:gd name="T17" fmla="*/ 277 h 277"/>
              <a:gd name="T18" fmla="*/ 237 w 382"/>
              <a:gd name="T19" fmla="*/ 277 h 277"/>
              <a:gd name="T20" fmla="*/ 0 w 382"/>
              <a:gd name="T21" fmla="*/ 277 h 277"/>
              <a:gd name="T22" fmla="*/ 0 w 382"/>
              <a:gd name="T23" fmla="*/ 277 h 277"/>
              <a:gd name="T24" fmla="*/ 0 w 382"/>
              <a:gd name="T25" fmla="*/ 0 h 277"/>
              <a:gd name="T26" fmla="*/ 0 w 382"/>
              <a:gd name="T27" fmla="*/ 0 h 277"/>
              <a:gd name="T28" fmla="*/ 237 w 382"/>
              <a:gd name="T29" fmla="*/ 0 h 277"/>
              <a:gd name="T30" fmla="*/ 237 w 382"/>
              <a:gd name="T31" fmla="*/ 0 h 277"/>
              <a:gd name="T32" fmla="*/ 267 w 382"/>
              <a:gd name="T33" fmla="*/ 3 h 277"/>
              <a:gd name="T34" fmla="*/ 294 w 382"/>
              <a:gd name="T35" fmla="*/ 11 h 277"/>
              <a:gd name="T36" fmla="*/ 317 w 382"/>
              <a:gd name="T37" fmla="*/ 22 h 277"/>
              <a:gd name="T38" fmla="*/ 340 w 382"/>
              <a:gd name="T39" fmla="*/ 40 h 277"/>
              <a:gd name="T40" fmla="*/ 359 w 382"/>
              <a:gd name="T41" fmla="*/ 62 h 277"/>
              <a:gd name="T42" fmla="*/ 370 w 382"/>
              <a:gd name="T43" fmla="*/ 85 h 277"/>
              <a:gd name="T44" fmla="*/ 378 w 382"/>
              <a:gd name="T45" fmla="*/ 110 h 277"/>
              <a:gd name="T46" fmla="*/ 382 w 382"/>
              <a:gd name="T47" fmla="*/ 14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6" name="Freeform 68"/>
          <p:cNvSpPr>
            <a:spLocks/>
          </p:cNvSpPr>
          <p:nvPr/>
        </p:nvSpPr>
        <p:spPr bwMode="auto">
          <a:xfrm>
            <a:off x="2284413" y="2881312"/>
            <a:ext cx="606425" cy="439738"/>
          </a:xfrm>
          <a:custGeom>
            <a:avLst/>
            <a:gdLst>
              <a:gd name="T0" fmla="*/ 382 w 382"/>
              <a:gd name="T1" fmla="*/ 140 h 277"/>
              <a:gd name="T2" fmla="*/ 378 w 382"/>
              <a:gd name="T3" fmla="*/ 166 h 277"/>
              <a:gd name="T4" fmla="*/ 370 w 382"/>
              <a:gd name="T5" fmla="*/ 192 h 277"/>
              <a:gd name="T6" fmla="*/ 359 w 382"/>
              <a:gd name="T7" fmla="*/ 214 h 277"/>
              <a:gd name="T8" fmla="*/ 340 w 382"/>
              <a:gd name="T9" fmla="*/ 236 h 277"/>
              <a:gd name="T10" fmla="*/ 317 w 382"/>
              <a:gd name="T11" fmla="*/ 254 h 277"/>
              <a:gd name="T12" fmla="*/ 294 w 382"/>
              <a:gd name="T13" fmla="*/ 266 h 277"/>
              <a:gd name="T14" fmla="*/ 267 w 382"/>
              <a:gd name="T15" fmla="*/ 273 h 277"/>
              <a:gd name="T16" fmla="*/ 237 w 382"/>
              <a:gd name="T17" fmla="*/ 277 h 277"/>
              <a:gd name="T18" fmla="*/ 237 w 382"/>
              <a:gd name="T19" fmla="*/ 277 h 277"/>
              <a:gd name="T20" fmla="*/ 0 w 382"/>
              <a:gd name="T21" fmla="*/ 277 h 277"/>
              <a:gd name="T22" fmla="*/ 0 w 382"/>
              <a:gd name="T23" fmla="*/ 277 h 277"/>
              <a:gd name="T24" fmla="*/ 0 w 382"/>
              <a:gd name="T25" fmla="*/ 0 h 277"/>
              <a:gd name="T26" fmla="*/ 0 w 382"/>
              <a:gd name="T27" fmla="*/ 0 h 277"/>
              <a:gd name="T28" fmla="*/ 237 w 382"/>
              <a:gd name="T29" fmla="*/ 0 h 277"/>
              <a:gd name="T30" fmla="*/ 237 w 382"/>
              <a:gd name="T31" fmla="*/ 0 h 277"/>
              <a:gd name="T32" fmla="*/ 267 w 382"/>
              <a:gd name="T33" fmla="*/ 3 h 277"/>
              <a:gd name="T34" fmla="*/ 294 w 382"/>
              <a:gd name="T35" fmla="*/ 11 h 277"/>
              <a:gd name="T36" fmla="*/ 317 w 382"/>
              <a:gd name="T37" fmla="*/ 22 h 277"/>
              <a:gd name="T38" fmla="*/ 340 w 382"/>
              <a:gd name="T39" fmla="*/ 40 h 277"/>
              <a:gd name="T40" fmla="*/ 359 w 382"/>
              <a:gd name="T41" fmla="*/ 62 h 277"/>
              <a:gd name="T42" fmla="*/ 370 w 382"/>
              <a:gd name="T43" fmla="*/ 85 h 277"/>
              <a:gd name="T44" fmla="*/ 378 w 382"/>
              <a:gd name="T45" fmla="*/ 110 h 277"/>
              <a:gd name="T46" fmla="*/ 382 w 382"/>
              <a:gd name="T47" fmla="*/ 14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7" name="Text Box 69"/>
          <p:cNvSpPr txBox="1">
            <a:spLocks noChangeArrowheads="1"/>
          </p:cNvSpPr>
          <p:nvPr/>
        </p:nvSpPr>
        <p:spPr bwMode="auto">
          <a:xfrm>
            <a:off x="531813" y="3033712"/>
            <a:ext cx="4524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600" dirty="0" smtClean="0">
                <a:latin typeface="Helvetica" charset="0"/>
              </a:rPr>
              <a:t>b</a:t>
            </a:r>
            <a:r>
              <a:rPr lang="en-US" sz="1600" baseline="-25000" dirty="0" smtClean="0">
                <a:latin typeface="Helvetica" charset="0"/>
              </a:rPr>
              <a:t>62</a:t>
            </a:r>
            <a:endParaRPr lang="en-US" sz="1600" baseline="-25000" dirty="0">
              <a:latin typeface="Helvetica" charset="0"/>
            </a:endParaRPr>
          </a:p>
        </p:txBody>
      </p:sp>
      <p:sp>
        <p:nvSpPr>
          <p:cNvPr id="2118" name="Line 70"/>
          <p:cNvSpPr>
            <a:spLocks noChangeShapeType="1"/>
          </p:cNvSpPr>
          <p:nvPr/>
        </p:nvSpPr>
        <p:spPr bwMode="auto">
          <a:xfrm>
            <a:off x="1600200" y="3567112"/>
            <a:ext cx="6842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9" name="Line 71"/>
          <p:cNvSpPr>
            <a:spLocks noChangeShapeType="1"/>
          </p:cNvSpPr>
          <p:nvPr/>
        </p:nvSpPr>
        <p:spPr bwMode="auto">
          <a:xfrm flipV="1">
            <a:off x="990600" y="3871912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0" name="Freeform 72"/>
          <p:cNvSpPr>
            <a:spLocks/>
          </p:cNvSpPr>
          <p:nvPr/>
        </p:nvSpPr>
        <p:spPr bwMode="auto">
          <a:xfrm>
            <a:off x="2284413" y="3490912"/>
            <a:ext cx="606425" cy="439738"/>
          </a:xfrm>
          <a:custGeom>
            <a:avLst/>
            <a:gdLst>
              <a:gd name="T0" fmla="*/ 382 w 382"/>
              <a:gd name="T1" fmla="*/ 140 h 277"/>
              <a:gd name="T2" fmla="*/ 378 w 382"/>
              <a:gd name="T3" fmla="*/ 166 h 277"/>
              <a:gd name="T4" fmla="*/ 370 w 382"/>
              <a:gd name="T5" fmla="*/ 192 h 277"/>
              <a:gd name="T6" fmla="*/ 359 w 382"/>
              <a:gd name="T7" fmla="*/ 214 h 277"/>
              <a:gd name="T8" fmla="*/ 340 w 382"/>
              <a:gd name="T9" fmla="*/ 236 h 277"/>
              <a:gd name="T10" fmla="*/ 317 w 382"/>
              <a:gd name="T11" fmla="*/ 254 h 277"/>
              <a:gd name="T12" fmla="*/ 294 w 382"/>
              <a:gd name="T13" fmla="*/ 266 h 277"/>
              <a:gd name="T14" fmla="*/ 267 w 382"/>
              <a:gd name="T15" fmla="*/ 273 h 277"/>
              <a:gd name="T16" fmla="*/ 237 w 382"/>
              <a:gd name="T17" fmla="*/ 277 h 277"/>
              <a:gd name="T18" fmla="*/ 237 w 382"/>
              <a:gd name="T19" fmla="*/ 277 h 277"/>
              <a:gd name="T20" fmla="*/ 0 w 382"/>
              <a:gd name="T21" fmla="*/ 277 h 277"/>
              <a:gd name="T22" fmla="*/ 0 w 382"/>
              <a:gd name="T23" fmla="*/ 277 h 277"/>
              <a:gd name="T24" fmla="*/ 0 w 382"/>
              <a:gd name="T25" fmla="*/ 0 h 277"/>
              <a:gd name="T26" fmla="*/ 0 w 382"/>
              <a:gd name="T27" fmla="*/ 0 h 277"/>
              <a:gd name="T28" fmla="*/ 237 w 382"/>
              <a:gd name="T29" fmla="*/ 0 h 277"/>
              <a:gd name="T30" fmla="*/ 237 w 382"/>
              <a:gd name="T31" fmla="*/ 0 h 277"/>
              <a:gd name="T32" fmla="*/ 267 w 382"/>
              <a:gd name="T33" fmla="*/ 3 h 277"/>
              <a:gd name="T34" fmla="*/ 294 w 382"/>
              <a:gd name="T35" fmla="*/ 11 h 277"/>
              <a:gd name="T36" fmla="*/ 317 w 382"/>
              <a:gd name="T37" fmla="*/ 22 h 277"/>
              <a:gd name="T38" fmla="*/ 340 w 382"/>
              <a:gd name="T39" fmla="*/ 40 h 277"/>
              <a:gd name="T40" fmla="*/ 359 w 382"/>
              <a:gd name="T41" fmla="*/ 62 h 277"/>
              <a:gd name="T42" fmla="*/ 370 w 382"/>
              <a:gd name="T43" fmla="*/ 85 h 277"/>
              <a:gd name="T44" fmla="*/ 378 w 382"/>
              <a:gd name="T45" fmla="*/ 110 h 277"/>
              <a:gd name="T46" fmla="*/ 382 w 382"/>
              <a:gd name="T47" fmla="*/ 14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1" name="Freeform 73"/>
          <p:cNvSpPr>
            <a:spLocks/>
          </p:cNvSpPr>
          <p:nvPr/>
        </p:nvSpPr>
        <p:spPr bwMode="auto">
          <a:xfrm>
            <a:off x="2284413" y="3490912"/>
            <a:ext cx="606425" cy="439738"/>
          </a:xfrm>
          <a:custGeom>
            <a:avLst/>
            <a:gdLst>
              <a:gd name="T0" fmla="*/ 382 w 382"/>
              <a:gd name="T1" fmla="*/ 140 h 277"/>
              <a:gd name="T2" fmla="*/ 378 w 382"/>
              <a:gd name="T3" fmla="*/ 166 h 277"/>
              <a:gd name="T4" fmla="*/ 370 w 382"/>
              <a:gd name="T5" fmla="*/ 192 h 277"/>
              <a:gd name="T6" fmla="*/ 359 w 382"/>
              <a:gd name="T7" fmla="*/ 214 h 277"/>
              <a:gd name="T8" fmla="*/ 340 w 382"/>
              <a:gd name="T9" fmla="*/ 236 h 277"/>
              <a:gd name="T10" fmla="*/ 317 w 382"/>
              <a:gd name="T11" fmla="*/ 254 h 277"/>
              <a:gd name="T12" fmla="*/ 294 w 382"/>
              <a:gd name="T13" fmla="*/ 266 h 277"/>
              <a:gd name="T14" fmla="*/ 267 w 382"/>
              <a:gd name="T15" fmla="*/ 273 h 277"/>
              <a:gd name="T16" fmla="*/ 237 w 382"/>
              <a:gd name="T17" fmla="*/ 277 h 277"/>
              <a:gd name="T18" fmla="*/ 237 w 382"/>
              <a:gd name="T19" fmla="*/ 277 h 277"/>
              <a:gd name="T20" fmla="*/ 0 w 382"/>
              <a:gd name="T21" fmla="*/ 277 h 277"/>
              <a:gd name="T22" fmla="*/ 0 w 382"/>
              <a:gd name="T23" fmla="*/ 277 h 277"/>
              <a:gd name="T24" fmla="*/ 0 w 382"/>
              <a:gd name="T25" fmla="*/ 0 h 277"/>
              <a:gd name="T26" fmla="*/ 0 w 382"/>
              <a:gd name="T27" fmla="*/ 0 h 277"/>
              <a:gd name="T28" fmla="*/ 237 w 382"/>
              <a:gd name="T29" fmla="*/ 0 h 277"/>
              <a:gd name="T30" fmla="*/ 237 w 382"/>
              <a:gd name="T31" fmla="*/ 0 h 277"/>
              <a:gd name="T32" fmla="*/ 267 w 382"/>
              <a:gd name="T33" fmla="*/ 3 h 277"/>
              <a:gd name="T34" fmla="*/ 294 w 382"/>
              <a:gd name="T35" fmla="*/ 11 h 277"/>
              <a:gd name="T36" fmla="*/ 317 w 382"/>
              <a:gd name="T37" fmla="*/ 22 h 277"/>
              <a:gd name="T38" fmla="*/ 340 w 382"/>
              <a:gd name="T39" fmla="*/ 40 h 277"/>
              <a:gd name="T40" fmla="*/ 359 w 382"/>
              <a:gd name="T41" fmla="*/ 62 h 277"/>
              <a:gd name="T42" fmla="*/ 370 w 382"/>
              <a:gd name="T43" fmla="*/ 85 h 277"/>
              <a:gd name="T44" fmla="*/ 378 w 382"/>
              <a:gd name="T45" fmla="*/ 110 h 277"/>
              <a:gd name="T46" fmla="*/ 382 w 382"/>
              <a:gd name="T47" fmla="*/ 14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2" name="Text Box 74"/>
          <p:cNvSpPr txBox="1">
            <a:spLocks noChangeArrowheads="1"/>
          </p:cNvSpPr>
          <p:nvPr/>
        </p:nvSpPr>
        <p:spPr bwMode="auto">
          <a:xfrm>
            <a:off x="531813" y="3687762"/>
            <a:ext cx="4524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600" dirty="0" smtClean="0">
                <a:latin typeface="Helvetica" charset="0"/>
              </a:rPr>
              <a:t>a</a:t>
            </a:r>
            <a:r>
              <a:rPr lang="en-US" sz="1600" baseline="-25000" dirty="0" smtClean="0">
                <a:latin typeface="Helvetica" charset="0"/>
              </a:rPr>
              <a:t>62</a:t>
            </a:r>
            <a:endParaRPr lang="en-US" sz="1600" baseline="-25000" dirty="0">
              <a:latin typeface="Helvetica" charset="0"/>
            </a:endParaRPr>
          </a:p>
        </p:txBody>
      </p:sp>
      <p:sp>
        <p:nvSpPr>
          <p:cNvPr id="2123" name="Freeform 75"/>
          <p:cNvSpPr>
            <a:spLocks/>
          </p:cNvSpPr>
          <p:nvPr/>
        </p:nvSpPr>
        <p:spPr bwMode="auto">
          <a:xfrm>
            <a:off x="1981200" y="2805112"/>
            <a:ext cx="152400" cy="152400"/>
          </a:xfrm>
          <a:custGeom>
            <a:avLst/>
            <a:gdLst>
              <a:gd name="T0" fmla="*/ 336 w 336"/>
              <a:gd name="T1" fmla="*/ 1056 h 1056"/>
              <a:gd name="T2" fmla="*/ 0 w 336"/>
              <a:gd name="T3" fmla="*/ 1056 h 1056"/>
              <a:gd name="T4" fmla="*/ 0 w 336"/>
              <a:gd name="T5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1056">
                <a:moveTo>
                  <a:pt x="336" y="1056"/>
                </a:moveTo>
                <a:lnTo>
                  <a:pt x="0" y="1056"/>
                </a:ln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4" name="Rectangle 76"/>
          <p:cNvSpPr>
            <a:spLocks noChangeArrowheads="1"/>
          </p:cNvSpPr>
          <p:nvPr/>
        </p:nvSpPr>
        <p:spPr bwMode="auto">
          <a:xfrm>
            <a:off x="4419600" y="3262312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 dirty="0" smtClean="0">
                <a:latin typeface="Helvetica" charset="0"/>
              </a:rPr>
              <a:t>out</a:t>
            </a:r>
            <a:r>
              <a:rPr lang="en-US" sz="1600" baseline="-25000" dirty="0" smtClean="0">
                <a:latin typeface="Helvetica" charset="0"/>
              </a:rPr>
              <a:t>62</a:t>
            </a:r>
            <a:endParaRPr lang="en-US" sz="1600" baseline="-25000" dirty="0">
              <a:latin typeface="Helvetica" charset="0"/>
            </a:endParaRPr>
          </a:p>
        </p:txBody>
      </p:sp>
      <p:sp>
        <p:nvSpPr>
          <p:cNvPr id="2125" name="Rectangle 77"/>
          <p:cNvSpPr>
            <a:spLocks noChangeArrowheads="1"/>
          </p:cNvSpPr>
          <p:nvPr/>
        </p:nvSpPr>
        <p:spPr bwMode="auto">
          <a:xfrm>
            <a:off x="1295400" y="5243512"/>
            <a:ext cx="2819400" cy="1219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pPr algn="ctr"/>
            <a:endParaRPr lang="en-US" sz="1800">
              <a:latin typeface="Helvetica" charset="0"/>
            </a:endParaRPr>
          </a:p>
        </p:txBody>
      </p:sp>
      <p:sp>
        <p:nvSpPr>
          <p:cNvPr id="2126" name="Freeform 78"/>
          <p:cNvSpPr>
            <a:spLocks/>
          </p:cNvSpPr>
          <p:nvPr/>
        </p:nvSpPr>
        <p:spPr bwMode="auto">
          <a:xfrm flipV="1">
            <a:off x="2895600" y="5548312"/>
            <a:ext cx="533400" cy="152400"/>
          </a:xfrm>
          <a:custGeom>
            <a:avLst/>
            <a:gdLst>
              <a:gd name="T0" fmla="*/ 0 w 336"/>
              <a:gd name="T1" fmla="*/ 96 h 96"/>
              <a:gd name="T2" fmla="*/ 144 w 336"/>
              <a:gd name="T3" fmla="*/ 96 h 96"/>
              <a:gd name="T4" fmla="*/ 144 w 336"/>
              <a:gd name="T5" fmla="*/ 0 h 96"/>
              <a:gd name="T6" fmla="*/ 336 w 336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96">
                <a:moveTo>
                  <a:pt x="0" y="96"/>
                </a:moveTo>
                <a:lnTo>
                  <a:pt x="144" y="96"/>
                </a:ln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7" name="Freeform 79"/>
          <p:cNvSpPr>
            <a:spLocks/>
          </p:cNvSpPr>
          <p:nvPr/>
        </p:nvSpPr>
        <p:spPr bwMode="auto">
          <a:xfrm>
            <a:off x="2895600" y="6005512"/>
            <a:ext cx="533400" cy="152400"/>
          </a:xfrm>
          <a:custGeom>
            <a:avLst/>
            <a:gdLst>
              <a:gd name="T0" fmla="*/ 0 w 336"/>
              <a:gd name="T1" fmla="*/ 96 h 96"/>
              <a:gd name="T2" fmla="*/ 144 w 336"/>
              <a:gd name="T3" fmla="*/ 96 h 96"/>
              <a:gd name="T4" fmla="*/ 144 w 336"/>
              <a:gd name="T5" fmla="*/ 0 h 96"/>
              <a:gd name="T6" fmla="*/ 336 w 336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96">
                <a:moveTo>
                  <a:pt x="0" y="96"/>
                </a:moveTo>
                <a:lnTo>
                  <a:pt x="144" y="96"/>
                </a:ln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8" name="Line 80"/>
          <p:cNvSpPr>
            <a:spLocks noChangeShapeType="1"/>
          </p:cNvSpPr>
          <p:nvPr/>
        </p:nvSpPr>
        <p:spPr bwMode="auto">
          <a:xfrm>
            <a:off x="3951288" y="5846762"/>
            <a:ext cx="392112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9" name="Freeform 81"/>
          <p:cNvSpPr>
            <a:spLocks/>
          </p:cNvSpPr>
          <p:nvPr/>
        </p:nvSpPr>
        <p:spPr bwMode="auto">
          <a:xfrm>
            <a:off x="3349625" y="5624512"/>
            <a:ext cx="650875" cy="439738"/>
          </a:xfrm>
          <a:custGeom>
            <a:avLst/>
            <a:gdLst>
              <a:gd name="T0" fmla="*/ 0 w 410"/>
              <a:gd name="T1" fmla="*/ 0 h 277"/>
              <a:gd name="T2" fmla="*/ 190 w 410"/>
              <a:gd name="T3" fmla="*/ 0 h 277"/>
              <a:gd name="T4" fmla="*/ 190 w 410"/>
              <a:gd name="T5" fmla="*/ 0 h 277"/>
              <a:gd name="T6" fmla="*/ 227 w 410"/>
              <a:gd name="T7" fmla="*/ 3 h 277"/>
              <a:gd name="T8" fmla="*/ 262 w 410"/>
              <a:gd name="T9" fmla="*/ 11 h 277"/>
              <a:gd name="T10" fmla="*/ 292 w 410"/>
              <a:gd name="T11" fmla="*/ 22 h 277"/>
              <a:gd name="T12" fmla="*/ 322 w 410"/>
              <a:gd name="T13" fmla="*/ 40 h 277"/>
              <a:gd name="T14" fmla="*/ 372 w 410"/>
              <a:gd name="T15" fmla="*/ 81 h 277"/>
              <a:gd name="T16" fmla="*/ 410 w 410"/>
              <a:gd name="T17" fmla="*/ 140 h 277"/>
              <a:gd name="T18" fmla="*/ 410 w 410"/>
              <a:gd name="T19" fmla="*/ 140 h 277"/>
              <a:gd name="T20" fmla="*/ 372 w 410"/>
              <a:gd name="T21" fmla="*/ 195 h 277"/>
              <a:gd name="T22" fmla="*/ 322 w 410"/>
              <a:gd name="T23" fmla="*/ 240 h 277"/>
              <a:gd name="T24" fmla="*/ 292 w 410"/>
              <a:gd name="T25" fmla="*/ 254 h 277"/>
              <a:gd name="T26" fmla="*/ 262 w 410"/>
              <a:gd name="T27" fmla="*/ 266 h 277"/>
              <a:gd name="T28" fmla="*/ 227 w 410"/>
              <a:gd name="T29" fmla="*/ 273 h 277"/>
              <a:gd name="T30" fmla="*/ 190 w 410"/>
              <a:gd name="T31" fmla="*/ 277 h 277"/>
              <a:gd name="T32" fmla="*/ 190 w 410"/>
              <a:gd name="T33" fmla="*/ 277 h 277"/>
              <a:gd name="T34" fmla="*/ 0 w 410"/>
              <a:gd name="T35" fmla="*/ 277 h 277"/>
              <a:gd name="T36" fmla="*/ 0 w 410"/>
              <a:gd name="T37" fmla="*/ 277 h 277"/>
              <a:gd name="T38" fmla="*/ 0 w 410"/>
              <a:gd name="T39" fmla="*/ 277 h 277"/>
              <a:gd name="T40" fmla="*/ 0 w 410"/>
              <a:gd name="T41" fmla="*/ 277 h 277"/>
              <a:gd name="T42" fmla="*/ 22 w 410"/>
              <a:gd name="T43" fmla="*/ 247 h 277"/>
              <a:gd name="T44" fmla="*/ 38 w 410"/>
              <a:gd name="T45" fmla="*/ 214 h 277"/>
              <a:gd name="T46" fmla="*/ 45 w 410"/>
              <a:gd name="T47" fmla="*/ 177 h 277"/>
              <a:gd name="T48" fmla="*/ 49 w 410"/>
              <a:gd name="T49" fmla="*/ 140 h 277"/>
              <a:gd name="T50" fmla="*/ 49 w 410"/>
              <a:gd name="T51" fmla="*/ 140 h 277"/>
              <a:gd name="T52" fmla="*/ 45 w 410"/>
              <a:gd name="T53" fmla="*/ 99 h 277"/>
              <a:gd name="T54" fmla="*/ 38 w 410"/>
              <a:gd name="T55" fmla="*/ 66 h 277"/>
              <a:gd name="T56" fmla="*/ 22 w 410"/>
              <a:gd name="T57" fmla="*/ 33 h 277"/>
              <a:gd name="T58" fmla="*/ 0 w 410"/>
              <a:gd name="T59" fmla="*/ 0 h 277"/>
              <a:gd name="T60" fmla="*/ 0 w 410"/>
              <a:gd name="T61" fmla="*/ 0 h 277"/>
              <a:gd name="T62" fmla="*/ 0 w 410"/>
              <a:gd name="T63" fmla="*/ 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0" name="Freeform 82"/>
          <p:cNvSpPr>
            <a:spLocks/>
          </p:cNvSpPr>
          <p:nvPr/>
        </p:nvSpPr>
        <p:spPr bwMode="auto">
          <a:xfrm>
            <a:off x="3349625" y="5624512"/>
            <a:ext cx="650875" cy="439738"/>
          </a:xfrm>
          <a:custGeom>
            <a:avLst/>
            <a:gdLst>
              <a:gd name="T0" fmla="*/ 0 w 410"/>
              <a:gd name="T1" fmla="*/ 0 h 277"/>
              <a:gd name="T2" fmla="*/ 190 w 410"/>
              <a:gd name="T3" fmla="*/ 0 h 277"/>
              <a:gd name="T4" fmla="*/ 190 w 410"/>
              <a:gd name="T5" fmla="*/ 0 h 277"/>
              <a:gd name="T6" fmla="*/ 227 w 410"/>
              <a:gd name="T7" fmla="*/ 3 h 277"/>
              <a:gd name="T8" fmla="*/ 262 w 410"/>
              <a:gd name="T9" fmla="*/ 11 h 277"/>
              <a:gd name="T10" fmla="*/ 292 w 410"/>
              <a:gd name="T11" fmla="*/ 22 h 277"/>
              <a:gd name="T12" fmla="*/ 322 w 410"/>
              <a:gd name="T13" fmla="*/ 40 h 277"/>
              <a:gd name="T14" fmla="*/ 372 w 410"/>
              <a:gd name="T15" fmla="*/ 81 h 277"/>
              <a:gd name="T16" fmla="*/ 410 w 410"/>
              <a:gd name="T17" fmla="*/ 140 h 277"/>
              <a:gd name="T18" fmla="*/ 410 w 410"/>
              <a:gd name="T19" fmla="*/ 140 h 277"/>
              <a:gd name="T20" fmla="*/ 372 w 410"/>
              <a:gd name="T21" fmla="*/ 195 h 277"/>
              <a:gd name="T22" fmla="*/ 322 w 410"/>
              <a:gd name="T23" fmla="*/ 240 h 277"/>
              <a:gd name="T24" fmla="*/ 292 w 410"/>
              <a:gd name="T25" fmla="*/ 254 h 277"/>
              <a:gd name="T26" fmla="*/ 262 w 410"/>
              <a:gd name="T27" fmla="*/ 266 h 277"/>
              <a:gd name="T28" fmla="*/ 227 w 410"/>
              <a:gd name="T29" fmla="*/ 273 h 277"/>
              <a:gd name="T30" fmla="*/ 190 w 410"/>
              <a:gd name="T31" fmla="*/ 277 h 277"/>
              <a:gd name="T32" fmla="*/ 190 w 410"/>
              <a:gd name="T33" fmla="*/ 277 h 277"/>
              <a:gd name="T34" fmla="*/ 0 w 410"/>
              <a:gd name="T35" fmla="*/ 277 h 277"/>
              <a:gd name="T36" fmla="*/ 0 w 410"/>
              <a:gd name="T37" fmla="*/ 277 h 277"/>
              <a:gd name="T38" fmla="*/ 0 w 410"/>
              <a:gd name="T39" fmla="*/ 277 h 277"/>
              <a:gd name="T40" fmla="*/ 0 w 410"/>
              <a:gd name="T41" fmla="*/ 277 h 277"/>
              <a:gd name="T42" fmla="*/ 22 w 410"/>
              <a:gd name="T43" fmla="*/ 247 h 277"/>
              <a:gd name="T44" fmla="*/ 38 w 410"/>
              <a:gd name="T45" fmla="*/ 214 h 277"/>
              <a:gd name="T46" fmla="*/ 45 w 410"/>
              <a:gd name="T47" fmla="*/ 177 h 277"/>
              <a:gd name="T48" fmla="*/ 49 w 410"/>
              <a:gd name="T49" fmla="*/ 140 h 277"/>
              <a:gd name="T50" fmla="*/ 49 w 410"/>
              <a:gd name="T51" fmla="*/ 140 h 277"/>
              <a:gd name="T52" fmla="*/ 45 w 410"/>
              <a:gd name="T53" fmla="*/ 99 h 277"/>
              <a:gd name="T54" fmla="*/ 38 w 410"/>
              <a:gd name="T55" fmla="*/ 66 h 277"/>
              <a:gd name="T56" fmla="*/ 22 w 410"/>
              <a:gd name="T57" fmla="*/ 33 h 277"/>
              <a:gd name="T58" fmla="*/ 0 w 410"/>
              <a:gd name="T59" fmla="*/ 0 h 277"/>
              <a:gd name="T60" fmla="*/ 0 w 410"/>
              <a:gd name="T61" fmla="*/ 0 h 277"/>
              <a:gd name="T62" fmla="*/ 0 w 410"/>
              <a:gd name="T63" fmla="*/ 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>
            <a:off x="2133600" y="5395912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2" name="Line 84"/>
          <p:cNvSpPr>
            <a:spLocks noChangeShapeType="1"/>
          </p:cNvSpPr>
          <p:nvPr/>
        </p:nvSpPr>
        <p:spPr bwMode="auto">
          <a:xfrm>
            <a:off x="990600" y="5700712"/>
            <a:ext cx="1293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3" name="Freeform 85"/>
          <p:cNvSpPr>
            <a:spLocks/>
          </p:cNvSpPr>
          <p:nvPr/>
        </p:nvSpPr>
        <p:spPr bwMode="auto">
          <a:xfrm>
            <a:off x="2284413" y="5319712"/>
            <a:ext cx="606425" cy="439738"/>
          </a:xfrm>
          <a:custGeom>
            <a:avLst/>
            <a:gdLst>
              <a:gd name="T0" fmla="*/ 382 w 382"/>
              <a:gd name="T1" fmla="*/ 140 h 277"/>
              <a:gd name="T2" fmla="*/ 378 w 382"/>
              <a:gd name="T3" fmla="*/ 166 h 277"/>
              <a:gd name="T4" fmla="*/ 370 w 382"/>
              <a:gd name="T5" fmla="*/ 192 h 277"/>
              <a:gd name="T6" fmla="*/ 359 w 382"/>
              <a:gd name="T7" fmla="*/ 214 h 277"/>
              <a:gd name="T8" fmla="*/ 340 w 382"/>
              <a:gd name="T9" fmla="*/ 236 h 277"/>
              <a:gd name="T10" fmla="*/ 317 w 382"/>
              <a:gd name="T11" fmla="*/ 254 h 277"/>
              <a:gd name="T12" fmla="*/ 294 w 382"/>
              <a:gd name="T13" fmla="*/ 266 h 277"/>
              <a:gd name="T14" fmla="*/ 267 w 382"/>
              <a:gd name="T15" fmla="*/ 273 h 277"/>
              <a:gd name="T16" fmla="*/ 237 w 382"/>
              <a:gd name="T17" fmla="*/ 277 h 277"/>
              <a:gd name="T18" fmla="*/ 237 w 382"/>
              <a:gd name="T19" fmla="*/ 277 h 277"/>
              <a:gd name="T20" fmla="*/ 0 w 382"/>
              <a:gd name="T21" fmla="*/ 277 h 277"/>
              <a:gd name="T22" fmla="*/ 0 w 382"/>
              <a:gd name="T23" fmla="*/ 277 h 277"/>
              <a:gd name="T24" fmla="*/ 0 w 382"/>
              <a:gd name="T25" fmla="*/ 0 h 277"/>
              <a:gd name="T26" fmla="*/ 0 w 382"/>
              <a:gd name="T27" fmla="*/ 0 h 277"/>
              <a:gd name="T28" fmla="*/ 237 w 382"/>
              <a:gd name="T29" fmla="*/ 0 h 277"/>
              <a:gd name="T30" fmla="*/ 237 w 382"/>
              <a:gd name="T31" fmla="*/ 0 h 277"/>
              <a:gd name="T32" fmla="*/ 267 w 382"/>
              <a:gd name="T33" fmla="*/ 3 h 277"/>
              <a:gd name="T34" fmla="*/ 294 w 382"/>
              <a:gd name="T35" fmla="*/ 11 h 277"/>
              <a:gd name="T36" fmla="*/ 317 w 382"/>
              <a:gd name="T37" fmla="*/ 22 h 277"/>
              <a:gd name="T38" fmla="*/ 340 w 382"/>
              <a:gd name="T39" fmla="*/ 40 h 277"/>
              <a:gd name="T40" fmla="*/ 359 w 382"/>
              <a:gd name="T41" fmla="*/ 62 h 277"/>
              <a:gd name="T42" fmla="*/ 370 w 382"/>
              <a:gd name="T43" fmla="*/ 85 h 277"/>
              <a:gd name="T44" fmla="*/ 378 w 382"/>
              <a:gd name="T45" fmla="*/ 110 h 277"/>
              <a:gd name="T46" fmla="*/ 382 w 382"/>
              <a:gd name="T47" fmla="*/ 14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4" name="Freeform 86"/>
          <p:cNvSpPr>
            <a:spLocks/>
          </p:cNvSpPr>
          <p:nvPr/>
        </p:nvSpPr>
        <p:spPr bwMode="auto">
          <a:xfrm>
            <a:off x="2284413" y="5319712"/>
            <a:ext cx="606425" cy="439738"/>
          </a:xfrm>
          <a:custGeom>
            <a:avLst/>
            <a:gdLst>
              <a:gd name="T0" fmla="*/ 382 w 382"/>
              <a:gd name="T1" fmla="*/ 140 h 277"/>
              <a:gd name="T2" fmla="*/ 378 w 382"/>
              <a:gd name="T3" fmla="*/ 166 h 277"/>
              <a:gd name="T4" fmla="*/ 370 w 382"/>
              <a:gd name="T5" fmla="*/ 192 h 277"/>
              <a:gd name="T6" fmla="*/ 359 w 382"/>
              <a:gd name="T7" fmla="*/ 214 h 277"/>
              <a:gd name="T8" fmla="*/ 340 w 382"/>
              <a:gd name="T9" fmla="*/ 236 h 277"/>
              <a:gd name="T10" fmla="*/ 317 w 382"/>
              <a:gd name="T11" fmla="*/ 254 h 277"/>
              <a:gd name="T12" fmla="*/ 294 w 382"/>
              <a:gd name="T13" fmla="*/ 266 h 277"/>
              <a:gd name="T14" fmla="*/ 267 w 382"/>
              <a:gd name="T15" fmla="*/ 273 h 277"/>
              <a:gd name="T16" fmla="*/ 237 w 382"/>
              <a:gd name="T17" fmla="*/ 277 h 277"/>
              <a:gd name="T18" fmla="*/ 237 w 382"/>
              <a:gd name="T19" fmla="*/ 277 h 277"/>
              <a:gd name="T20" fmla="*/ 0 w 382"/>
              <a:gd name="T21" fmla="*/ 277 h 277"/>
              <a:gd name="T22" fmla="*/ 0 w 382"/>
              <a:gd name="T23" fmla="*/ 277 h 277"/>
              <a:gd name="T24" fmla="*/ 0 w 382"/>
              <a:gd name="T25" fmla="*/ 0 h 277"/>
              <a:gd name="T26" fmla="*/ 0 w 382"/>
              <a:gd name="T27" fmla="*/ 0 h 277"/>
              <a:gd name="T28" fmla="*/ 237 w 382"/>
              <a:gd name="T29" fmla="*/ 0 h 277"/>
              <a:gd name="T30" fmla="*/ 237 w 382"/>
              <a:gd name="T31" fmla="*/ 0 h 277"/>
              <a:gd name="T32" fmla="*/ 267 w 382"/>
              <a:gd name="T33" fmla="*/ 3 h 277"/>
              <a:gd name="T34" fmla="*/ 294 w 382"/>
              <a:gd name="T35" fmla="*/ 11 h 277"/>
              <a:gd name="T36" fmla="*/ 317 w 382"/>
              <a:gd name="T37" fmla="*/ 22 h 277"/>
              <a:gd name="T38" fmla="*/ 340 w 382"/>
              <a:gd name="T39" fmla="*/ 40 h 277"/>
              <a:gd name="T40" fmla="*/ 359 w 382"/>
              <a:gd name="T41" fmla="*/ 62 h 277"/>
              <a:gd name="T42" fmla="*/ 370 w 382"/>
              <a:gd name="T43" fmla="*/ 85 h 277"/>
              <a:gd name="T44" fmla="*/ 378 w 382"/>
              <a:gd name="T45" fmla="*/ 110 h 277"/>
              <a:gd name="T46" fmla="*/ 382 w 382"/>
              <a:gd name="T47" fmla="*/ 14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5" name="Text Box 87"/>
          <p:cNvSpPr txBox="1">
            <a:spLocks noChangeArrowheads="1"/>
          </p:cNvSpPr>
          <p:nvPr/>
        </p:nvSpPr>
        <p:spPr bwMode="auto">
          <a:xfrm>
            <a:off x="609600" y="5472112"/>
            <a:ext cx="374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600">
                <a:latin typeface="Helvetica" charset="0"/>
              </a:rPr>
              <a:t>b</a:t>
            </a:r>
            <a:r>
              <a:rPr lang="en-US" sz="1600" baseline="-25000">
                <a:latin typeface="Helvetica" charset="0"/>
              </a:rPr>
              <a:t>0</a:t>
            </a:r>
          </a:p>
        </p:txBody>
      </p:sp>
      <p:sp>
        <p:nvSpPr>
          <p:cNvPr id="2136" name="Line 88"/>
          <p:cNvSpPr>
            <a:spLocks noChangeShapeType="1"/>
          </p:cNvSpPr>
          <p:nvPr/>
        </p:nvSpPr>
        <p:spPr bwMode="auto">
          <a:xfrm>
            <a:off x="2133600" y="6005512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7" name="Line 89"/>
          <p:cNvSpPr>
            <a:spLocks noChangeShapeType="1"/>
          </p:cNvSpPr>
          <p:nvPr/>
        </p:nvSpPr>
        <p:spPr bwMode="auto">
          <a:xfrm flipV="1">
            <a:off x="990600" y="6310312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8" name="Freeform 90"/>
          <p:cNvSpPr>
            <a:spLocks/>
          </p:cNvSpPr>
          <p:nvPr/>
        </p:nvSpPr>
        <p:spPr bwMode="auto">
          <a:xfrm>
            <a:off x="2284413" y="5929312"/>
            <a:ext cx="606425" cy="439738"/>
          </a:xfrm>
          <a:custGeom>
            <a:avLst/>
            <a:gdLst>
              <a:gd name="T0" fmla="*/ 382 w 382"/>
              <a:gd name="T1" fmla="*/ 140 h 277"/>
              <a:gd name="T2" fmla="*/ 378 w 382"/>
              <a:gd name="T3" fmla="*/ 166 h 277"/>
              <a:gd name="T4" fmla="*/ 370 w 382"/>
              <a:gd name="T5" fmla="*/ 192 h 277"/>
              <a:gd name="T6" fmla="*/ 359 w 382"/>
              <a:gd name="T7" fmla="*/ 214 h 277"/>
              <a:gd name="T8" fmla="*/ 340 w 382"/>
              <a:gd name="T9" fmla="*/ 236 h 277"/>
              <a:gd name="T10" fmla="*/ 317 w 382"/>
              <a:gd name="T11" fmla="*/ 254 h 277"/>
              <a:gd name="T12" fmla="*/ 294 w 382"/>
              <a:gd name="T13" fmla="*/ 266 h 277"/>
              <a:gd name="T14" fmla="*/ 267 w 382"/>
              <a:gd name="T15" fmla="*/ 273 h 277"/>
              <a:gd name="T16" fmla="*/ 237 w 382"/>
              <a:gd name="T17" fmla="*/ 277 h 277"/>
              <a:gd name="T18" fmla="*/ 237 w 382"/>
              <a:gd name="T19" fmla="*/ 277 h 277"/>
              <a:gd name="T20" fmla="*/ 0 w 382"/>
              <a:gd name="T21" fmla="*/ 277 h 277"/>
              <a:gd name="T22" fmla="*/ 0 w 382"/>
              <a:gd name="T23" fmla="*/ 277 h 277"/>
              <a:gd name="T24" fmla="*/ 0 w 382"/>
              <a:gd name="T25" fmla="*/ 0 h 277"/>
              <a:gd name="T26" fmla="*/ 0 w 382"/>
              <a:gd name="T27" fmla="*/ 0 h 277"/>
              <a:gd name="T28" fmla="*/ 237 w 382"/>
              <a:gd name="T29" fmla="*/ 0 h 277"/>
              <a:gd name="T30" fmla="*/ 237 w 382"/>
              <a:gd name="T31" fmla="*/ 0 h 277"/>
              <a:gd name="T32" fmla="*/ 267 w 382"/>
              <a:gd name="T33" fmla="*/ 3 h 277"/>
              <a:gd name="T34" fmla="*/ 294 w 382"/>
              <a:gd name="T35" fmla="*/ 11 h 277"/>
              <a:gd name="T36" fmla="*/ 317 w 382"/>
              <a:gd name="T37" fmla="*/ 22 h 277"/>
              <a:gd name="T38" fmla="*/ 340 w 382"/>
              <a:gd name="T39" fmla="*/ 40 h 277"/>
              <a:gd name="T40" fmla="*/ 359 w 382"/>
              <a:gd name="T41" fmla="*/ 62 h 277"/>
              <a:gd name="T42" fmla="*/ 370 w 382"/>
              <a:gd name="T43" fmla="*/ 85 h 277"/>
              <a:gd name="T44" fmla="*/ 378 w 382"/>
              <a:gd name="T45" fmla="*/ 110 h 277"/>
              <a:gd name="T46" fmla="*/ 382 w 382"/>
              <a:gd name="T47" fmla="*/ 14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9" name="Freeform 91"/>
          <p:cNvSpPr>
            <a:spLocks/>
          </p:cNvSpPr>
          <p:nvPr/>
        </p:nvSpPr>
        <p:spPr bwMode="auto">
          <a:xfrm>
            <a:off x="2284413" y="5929312"/>
            <a:ext cx="606425" cy="439738"/>
          </a:xfrm>
          <a:custGeom>
            <a:avLst/>
            <a:gdLst>
              <a:gd name="T0" fmla="*/ 382 w 382"/>
              <a:gd name="T1" fmla="*/ 140 h 277"/>
              <a:gd name="T2" fmla="*/ 378 w 382"/>
              <a:gd name="T3" fmla="*/ 166 h 277"/>
              <a:gd name="T4" fmla="*/ 370 w 382"/>
              <a:gd name="T5" fmla="*/ 192 h 277"/>
              <a:gd name="T6" fmla="*/ 359 w 382"/>
              <a:gd name="T7" fmla="*/ 214 h 277"/>
              <a:gd name="T8" fmla="*/ 340 w 382"/>
              <a:gd name="T9" fmla="*/ 236 h 277"/>
              <a:gd name="T10" fmla="*/ 317 w 382"/>
              <a:gd name="T11" fmla="*/ 254 h 277"/>
              <a:gd name="T12" fmla="*/ 294 w 382"/>
              <a:gd name="T13" fmla="*/ 266 h 277"/>
              <a:gd name="T14" fmla="*/ 267 w 382"/>
              <a:gd name="T15" fmla="*/ 273 h 277"/>
              <a:gd name="T16" fmla="*/ 237 w 382"/>
              <a:gd name="T17" fmla="*/ 277 h 277"/>
              <a:gd name="T18" fmla="*/ 237 w 382"/>
              <a:gd name="T19" fmla="*/ 277 h 277"/>
              <a:gd name="T20" fmla="*/ 0 w 382"/>
              <a:gd name="T21" fmla="*/ 277 h 277"/>
              <a:gd name="T22" fmla="*/ 0 w 382"/>
              <a:gd name="T23" fmla="*/ 277 h 277"/>
              <a:gd name="T24" fmla="*/ 0 w 382"/>
              <a:gd name="T25" fmla="*/ 0 h 277"/>
              <a:gd name="T26" fmla="*/ 0 w 382"/>
              <a:gd name="T27" fmla="*/ 0 h 277"/>
              <a:gd name="T28" fmla="*/ 237 w 382"/>
              <a:gd name="T29" fmla="*/ 0 h 277"/>
              <a:gd name="T30" fmla="*/ 237 w 382"/>
              <a:gd name="T31" fmla="*/ 0 h 277"/>
              <a:gd name="T32" fmla="*/ 267 w 382"/>
              <a:gd name="T33" fmla="*/ 3 h 277"/>
              <a:gd name="T34" fmla="*/ 294 w 382"/>
              <a:gd name="T35" fmla="*/ 11 h 277"/>
              <a:gd name="T36" fmla="*/ 317 w 382"/>
              <a:gd name="T37" fmla="*/ 22 h 277"/>
              <a:gd name="T38" fmla="*/ 340 w 382"/>
              <a:gd name="T39" fmla="*/ 40 h 277"/>
              <a:gd name="T40" fmla="*/ 359 w 382"/>
              <a:gd name="T41" fmla="*/ 62 h 277"/>
              <a:gd name="T42" fmla="*/ 370 w 382"/>
              <a:gd name="T43" fmla="*/ 85 h 277"/>
              <a:gd name="T44" fmla="*/ 378 w 382"/>
              <a:gd name="T45" fmla="*/ 110 h 277"/>
              <a:gd name="T46" fmla="*/ 382 w 382"/>
              <a:gd name="T47" fmla="*/ 140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0" name="Text Box 92"/>
          <p:cNvSpPr txBox="1">
            <a:spLocks noChangeArrowheads="1"/>
          </p:cNvSpPr>
          <p:nvPr/>
        </p:nvSpPr>
        <p:spPr bwMode="auto">
          <a:xfrm>
            <a:off x="609600" y="6126162"/>
            <a:ext cx="374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600">
                <a:latin typeface="Helvetica" charset="0"/>
              </a:rPr>
              <a:t>a</a:t>
            </a:r>
            <a:r>
              <a:rPr lang="en-US" sz="1600" baseline="-25000">
                <a:latin typeface="Helvetica" charset="0"/>
              </a:rPr>
              <a:t>0</a:t>
            </a:r>
          </a:p>
        </p:txBody>
      </p:sp>
      <p:sp>
        <p:nvSpPr>
          <p:cNvPr id="2141" name="Freeform 93"/>
          <p:cNvSpPr>
            <a:spLocks/>
          </p:cNvSpPr>
          <p:nvPr/>
        </p:nvSpPr>
        <p:spPr bwMode="auto">
          <a:xfrm>
            <a:off x="1981200" y="1371600"/>
            <a:ext cx="228600" cy="4024312"/>
          </a:xfrm>
          <a:custGeom>
            <a:avLst/>
            <a:gdLst>
              <a:gd name="T0" fmla="*/ 336 w 336"/>
              <a:gd name="T1" fmla="*/ 1056 h 1056"/>
              <a:gd name="T2" fmla="*/ 0 w 336"/>
              <a:gd name="T3" fmla="*/ 1056 h 1056"/>
              <a:gd name="T4" fmla="*/ 0 w 336"/>
              <a:gd name="T5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1056">
                <a:moveTo>
                  <a:pt x="336" y="1056"/>
                </a:moveTo>
                <a:lnTo>
                  <a:pt x="0" y="1056"/>
                </a:ln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2" name="Rectangle 94"/>
          <p:cNvSpPr>
            <a:spLocks noChangeArrowheads="1"/>
          </p:cNvSpPr>
          <p:nvPr/>
        </p:nvSpPr>
        <p:spPr bwMode="auto">
          <a:xfrm>
            <a:off x="4419600" y="5700712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Helvetica" charset="0"/>
              </a:rPr>
              <a:t>out</a:t>
            </a:r>
            <a:r>
              <a:rPr lang="en-US" sz="1600" baseline="-25000">
                <a:latin typeface="Helvetica" charset="0"/>
              </a:rPr>
              <a:t>0</a:t>
            </a:r>
          </a:p>
        </p:txBody>
      </p:sp>
      <p:sp>
        <p:nvSpPr>
          <p:cNvPr id="2098" name="Freeform 50"/>
          <p:cNvSpPr>
            <a:spLocks/>
          </p:cNvSpPr>
          <p:nvPr/>
        </p:nvSpPr>
        <p:spPr bwMode="auto">
          <a:xfrm>
            <a:off x="1600200" y="762000"/>
            <a:ext cx="533400" cy="5243512"/>
          </a:xfrm>
          <a:custGeom>
            <a:avLst/>
            <a:gdLst>
              <a:gd name="T0" fmla="*/ 336 w 336"/>
              <a:gd name="T1" fmla="*/ 1056 h 1056"/>
              <a:gd name="T2" fmla="*/ 0 w 336"/>
              <a:gd name="T3" fmla="*/ 1056 h 1056"/>
              <a:gd name="T4" fmla="*/ 0 w 336"/>
              <a:gd name="T5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6" h="1056">
                <a:moveTo>
                  <a:pt x="336" y="1056"/>
                </a:moveTo>
                <a:lnTo>
                  <a:pt x="0" y="1056"/>
                </a:ln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43" name="Group 95"/>
          <p:cNvGrpSpPr>
            <a:grpSpLocks/>
          </p:cNvGrpSpPr>
          <p:nvPr/>
        </p:nvGrpSpPr>
        <p:grpSpPr bwMode="auto">
          <a:xfrm>
            <a:off x="1905000" y="1676400"/>
            <a:ext cx="152400" cy="152400"/>
            <a:chOff x="240" y="4176"/>
            <a:chExt cx="192" cy="192"/>
          </a:xfrm>
        </p:grpSpPr>
        <p:sp>
          <p:nvSpPr>
            <p:cNvPr id="2144" name="Oval 96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5" name="Rectangle 97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46" name="Group 98"/>
          <p:cNvGrpSpPr>
            <a:grpSpLocks/>
          </p:cNvGrpSpPr>
          <p:nvPr/>
        </p:nvGrpSpPr>
        <p:grpSpPr bwMode="auto">
          <a:xfrm>
            <a:off x="1905000" y="2881312"/>
            <a:ext cx="152400" cy="152400"/>
            <a:chOff x="240" y="4176"/>
            <a:chExt cx="192" cy="192"/>
          </a:xfrm>
        </p:grpSpPr>
        <p:sp>
          <p:nvSpPr>
            <p:cNvPr id="2147" name="Oval 99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8" name="Rectangle 100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49" name="Group 101"/>
          <p:cNvGrpSpPr>
            <a:grpSpLocks/>
          </p:cNvGrpSpPr>
          <p:nvPr/>
        </p:nvGrpSpPr>
        <p:grpSpPr bwMode="auto">
          <a:xfrm>
            <a:off x="1524000" y="2271712"/>
            <a:ext cx="152400" cy="152400"/>
            <a:chOff x="240" y="4176"/>
            <a:chExt cx="192" cy="192"/>
          </a:xfrm>
        </p:grpSpPr>
        <p:sp>
          <p:nvSpPr>
            <p:cNvPr id="2150" name="Oval 102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" name="Rectangle 103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2" name="Group 104"/>
          <p:cNvGrpSpPr>
            <a:grpSpLocks/>
          </p:cNvGrpSpPr>
          <p:nvPr/>
        </p:nvGrpSpPr>
        <p:grpSpPr bwMode="auto">
          <a:xfrm>
            <a:off x="1524000" y="3490912"/>
            <a:ext cx="152400" cy="152400"/>
            <a:chOff x="240" y="4176"/>
            <a:chExt cx="192" cy="192"/>
          </a:xfrm>
        </p:grpSpPr>
        <p:sp>
          <p:nvSpPr>
            <p:cNvPr id="2153" name="Oval 105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" name="Rectangle 106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67" name="Group 119"/>
          <p:cNvGrpSpPr>
            <a:grpSpLocks/>
          </p:cNvGrpSpPr>
          <p:nvPr/>
        </p:nvGrpSpPr>
        <p:grpSpPr bwMode="auto">
          <a:xfrm>
            <a:off x="2514600" y="4329112"/>
            <a:ext cx="152400" cy="609600"/>
            <a:chOff x="1584" y="2544"/>
            <a:chExt cx="96" cy="384"/>
          </a:xfrm>
        </p:grpSpPr>
        <p:grpSp>
          <p:nvGrpSpPr>
            <p:cNvPr id="2158" name="Group 110"/>
            <p:cNvGrpSpPr>
              <a:grpSpLocks/>
            </p:cNvGrpSpPr>
            <p:nvPr/>
          </p:nvGrpSpPr>
          <p:grpSpPr bwMode="auto">
            <a:xfrm>
              <a:off x="1584" y="2544"/>
              <a:ext cx="96" cy="96"/>
              <a:chOff x="240" y="4176"/>
              <a:chExt cx="192" cy="192"/>
            </a:xfrm>
          </p:grpSpPr>
          <p:sp>
            <p:nvSpPr>
              <p:cNvPr id="2159" name="Oval 1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0" name="Rectangle 1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61" name="Group 113"/>
            <p:cNvGrpSpPr>
              <a:grpSpLocks/>
            </p:cNvGrpSpPr>
            <p:nvPr/>
          </p:nvGrpSpPr>
          <p:grpSpPr bwMode="auto">
            <a:xfrm>
              <a:off x="1584" y="2688"/>
              <a:ext cx="96" cy="96"/>
              <a:chOff x="240" y="4176"/>
              <a:chExt cx="192" cy="192"/>
            </a:xfrm>
          </p:grpSpPr>
          <p:sp>
            <p:nvSpPr>
              <p:cNvPr id="2162" name="Oval 11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" name="Rectangle 11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64" name="Group 116"/>
            <p:cNvGrpSpPr>
              <a:grpSpLocks/>
            </p:cNvGrpSpPr>
            <p:nvPr/>
          </p:nvGrpSpPr>
          <p:grpSpPr bwMode="auto">
            <a:xfrm>
              <a:off x="1584" y="2832"/>
              <a:ext cx="96" cy="96"/>
              <a:chOff x="240" y="4176"/>
              <a:chExt cx="192" cy="192"/>
            </a:xfrm>
          </p:grpSpPr>
          <p:sp>
            <p:nvSpPr>
              <p:cNvPr id="2165" name="Oval 1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6" name="Rectangle 1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69" name="Line 121"/>
          <p:cNvSpPr>
            <a:spLocks noChangeShapeType="1"/>
          </p:cNvSpPr>
          <p:nvPr/>
        </p:nvSpPr>
        <p:spPr bwMode="auto">
          <a:xfrm>
            <a:off x="5867400" y="3567112"/>
            <a:ext cx="381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0" name="Line 122"/>
          <p:cNvSpPr>
            <a:spLocks noChangeShapeType="1"/>
          </p:cNvSpPr>
          <p:nvPr/>
        </p:nvSpPr>
        <p:spPr bwMode="auto">
          <a:xfrm>
            <a:off x="5867400" y="3948112"/>
            <a:ext cx="381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2" name="Rectangle 124"/>
          <p:cNvSpPr>
            <a:spLocks noChangeArrowheads="1"/>
          </p:cNvSpPr>
          <p:nvPr/>
        </p:nvSpPr>
        <p:spPr bwMode="auto">
          <a:xfrm>
            <a:off x="5562600" y="3382962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B</a:t>
            </a:r>
          </a:p>
        </p:txBody>
      </p:sp>
      <p:sp>
        <p:nvSpPr>
          <p:cNvPr id="2173" name="Rectangle 125"/>
          <p:cNvSpPr>
            <a:spLocks noChangeArrowheads="1"/>
          </p:cNvSpPr>
          <p:nvPr/>
        </p:nvSpPr>
        <p:spPr bwMode="auto">
          <a:xfrm>
            <a:off x="5562600" y="3795712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A</a:t>
            </a:r>
          </a:p>
        </p:txBody>
      </p:sp>
      <p:sp>
        <p:nvSpPr>
          <p:cNvPr id="2174" name="Line 126"/>
          <p:cNvSpPr>
            <a:spLocks noChangeShapeType="1"/>
          </p:cNvSpPr>
          <p:nvPr/>
        </p:nvSpPr>
        <p:spPr bwMode="auto">
          <a:xfrm>
            <a:off x="6858000" y="3719512"/>
            <a:ext cx="381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5" name="Rectangle 127"/>
          <p:cNvSpPr>
            <a:spLocks noChangeArrowheads="1"/>
          </p:cNvSpPr>
          <p:nvPr/>
        </p:nvSpPr>
        <p:spPr bwMode="auto">
          <a:xfrm>
            <a:off x="7239000" y="3551237"/>
            <a:ext cx="512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Out</a:t>
            </a:r>
          </a:p>
        </p:txBody>
      </p:sp>
      <p:sp>
        <p:nvSpPr>
          <p:cNvPr id="2176" name="Rectangle 128"/>
          <p:cNvSpPr>
            <a:spLocks noChangeArrowheads="1"/>
          </p:cNvSpPr>
          <p:nvPr/>
        </p:nvSpPr>
        <p:spPr bwMode="auto">
          <a:xfrm>
            <a:off x="6096000" y="4252912"/>
            <a:ext cx="1528763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Courier New" charset="0"/>
              </a:rPr>
              <a:t>int Out = [</a:t>
            </a:r>
          </a:p>
          <a:p>
            <a:r>
              <a:rPr lang="en-US" sz="1600">
                <a:latin typeface="Courier New" charset="0"/>
              </a:rPr>
              <a:t>  s : A;</a:t>
            </a:r>
          </a:p>
          <a:p>
            <a:r>
              <a:rPr lang="en-US" sz="1600">
                <a:latin typeface="Courier New" charset="0"/>
              </a:rPr>
              <a:t>  1 : B;</a:t>
            </a:r>
          </a:p>
          <a:p>
            <a:r>
              <a:rPr lang="en-US" sz="1600">
                <a:latin typeface="Courier New" charset="0"/>
              </a:rPr>
              <a:t>];</a:t>
            </a:r>
          </a:p>
        </p:txBody>
      </p:sp>
      <p:sp>
        <p:nvSpPr>
          <p:cNvPr id="2177" name="Rectangle 129"/>
          <p:cNvSpPr>
            <a:spLocks noChangeArrowheads="1"/>
          </p:cNvSpPr>
          <p:nvPr/>
        </p:nvSpPr>
        <p:spPr bwMode="auto">
          <a:xfrm>
            <a:off x="5562600" y="2881312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s</a:t>
            </a:r>
          </a:p>
        </p:txBody>
      </p:sp>
      <p:sp>
        <p:nvSpPr>
          <p:cNvPr id="2179" name="Text Box 131"/>
          <p:cNvSpPr txBox="1">
            <a:spLocks noChangeArrowheads="1"/>
          </p:cNvSpPr>
          <p:nvPr/>
        </p:nvSpPr>
        <p:spPr bwMode="auto">
          <a:xfrm>
            <a:off x="914400" y="228600"/>
            <a:ext cx="3184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Helvetica" charset="0"/>
              </a:rPr>
              <a:t>A). Bit-level implementation</a:t>
            </a:r>
          </a:p>
        </p:txBody>
      </p:sp>
      <p:sp>
        <p:nvSpPr>
          <p:cNvPr id="2180" name="Text Box 132"/>
          <p:cNvSpPr txBox="1">
            <a:spLocks noChangeArrowheads="1"/>
          </p:cNvSpPr>
          <p:nvPr/>
        </p:nvSpPr>
        <p:spPr bwMode="auto">
          <a:xfrm>
            <a:off x="5562600" y="228600"/>
            <a:ext cx="3013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Helvetica" charset="0"/>
              </a:rPr>
              <a:t>B). Word-level abstraction</a:t>
            </a:r>
          </a:p>
        </p:txBody>
      </p:sp>
      <p:grpSp>
        <p:nvGrpSpPr>
          <p:cNvPr id="2181" name="Group 133"/>
          <p:cNvGrpSpPr>
            <a:grpSpLocks/>
          </p:cNvGrpSpPr>
          <p:nvPr/>
        </p:nvGrpSpPr>
        <p:grpSpPr bwMode="auto">
          <a:xfrm>
            <a:off x="1524000" y="685800"/>
            <a:ext cx="152400" cy="152400"/>
            <a:chOff x="240" y="4176"/>
            <a:chExt cx="192" cy="192"/>
          </a:xfrm>
        </p:grpSpPr>
        <p:sp>
          <p:nvSpPr>
            <p:cNvPr id="2182" name="Oval 134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3" name="Rectangle 135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86" name="Freeform 138"/>
          <p:cNvSpPr>
            <a:spLocks/>
          </p:cNvSpPr>
          <p:nvPr/>
        </p:nvSpPr>
        <p:spPr bwMode="auto">
          <a:xfrm>
            <a:off x="5867400" y="3109912"/>
            <a:ext cx="685800" cy="228600"/>
          </a:xfrm>
          <a:custGeom>
            <a:avLst/>
            <a:gdLst>
              <a:gd name="T0" fmla="*/ 432 w 432"/>
              <a:gd name="T1" fmla="*/ 144 h 144"/>
              <a:gd name="T2" fmla="*/ 432 w 432"/>
              <a:gd name="T3" fmla="*/ 0 h 144"/>
              <a:gd name="T4" fmla="*/ 0 w 432"/>
              <a:gd name="T5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" h="144">
                <a:moveTo>
                  <a:pt x="432" y="144"/>
                </a:moveTo>
                <a:lnTo>
                  <a:pt x="432" y="0"/>
                </a:ln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8" name="AutoShape 120"/>
          <p:cNvSpPr>
            <a:spLocks noChangeArrowheads="1"/>
          </p:cNvSpPr>
          <p:nvPr/>
        </p:nvSpPr>
        <p:spPr bwMode="auto">
          <a:xfrm>
            <a:off x="6248400" y="3300412"/>
            <a:ext cx="671513" cy="838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5" rIns="91430" bIns="45715" anchor="ctr"/>
          <a:lstStyle/>
          <a:p>
            <a:pPr algn="ctr"/>
            <a:r>
              <a:rPr lang="en-US" sz="1200">
                <a:latin typeface="Helvetica" charset="0"/>
              </a:rPr>
              <a:t>MUX</a:t>
            </a:r>
          </a:p>
        </p:txBody>
      </p:sp>
      <p:sp>
        <p:nvSpPr>
          <p:cNvPr id="103" name="Text Box 12"/>
          <p:cNvSpPr txBox="1">
            <a:spLocks noChangeArrowheads="1"/>
          </p:cNvSpPr>
          <p:nvPr/>
        </p:nvSpPr>
        <p:spPr bwMode="auto">
          <a:xfrm>
            <a:off x="1941735" y="1219200"/>
            <a:ext cx="34426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Helvetica" charset="0"/>
              </a:rPr>
              <a:t>!s</a:t>
            </a:r>
            <a:endParaRPr lang="en-US" sz="1600" dirty="0">
              <a:latin typeface="Helvetica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47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7</cp:revision>
  <dcterms:created xsi:type="dcterms:W3CDTF">2002-02-15T15:59:25Z</dcterms:created>
  <dcterms:modified xsi:type="dcterms:W3CDTF">2014-11-14T14:23:21Z</dcterms:modified>
</cp:coreProperties>
</file>