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FF"/>
    <a:srgbClr val="3399FF"/>
    <a:srgbClr val="33CCFF"/>
    <a:srgbClr val="99CCFF"/>
    <a:srgbClr val="EAEAEA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2787"/>
    <p:restoredTop sz="90929"/>
  </p:normalViewPr>
  <p:slideViewPr>
    <p:cSldViewPr>
      <p:cViewPr>
        <p:scale>
          <a:sx n="66" d="100"/>
          <a:sy n="66" d="100"/>
        </p:scale>
        <p:origin x="-2328" y="-864"/>
      </p:cViewPr>
      <p:guideLst>
        <p:guide orient="horz" pos="288"/>
        <p:guide pos="35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5BF577-AF57-7C4E-84F6-E2B786F3D0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366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C6FB7C-51B6-7947-AB79-A8E5E41435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806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9FE863-75A1-484C-8697-91F94FBF3B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914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EA942C-F86B-F14F-A0F6-3B45E4114A8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624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6454F2-0F05-9542-AECC-C775C470D1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161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3E9BFD-AEF0-6F43-8822-8D7609378E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755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A6EABB-38C2-4A4A-B445-7BA501F559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505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6416D3-CBFB-D943-9570-6831FB3D79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598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60F651-ED28-754D-BE4E-AAFD09EA61E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311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F54AC4-E5B2-7948-8F0B-7F648C1A06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994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AAF775-4B4B-8849-9C5A-9BF2304F4E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34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2243F71B-CCD9-F54F-A769-8E8609147DB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29" name="Group 181"/>
          <p:cNvGrpSpPr>
            <a:grpSpLocks/>
          </p:cNvGrpSpPr>
          <p:nvPr/>
        </p:nvGrpSpPr>
        <p:grpSpPr bwMode="auto">
          <a:xfrm>
            <a:off x="914400" y="1371600"/>
            <a:ext cx="4565650" cy="4146550"/>
            <a:chOff x="1054" y="384"/>
            <a:chExt cx="2876" cy="2612"/>
          </a:xfrm>
        </p:grpSpPr>
        <p:sp>
          <p:nvSpPr>
            <p:cNvPr id="2213" name="Freeform 165"/>
            <p:cNvSpPr>
              <a:spLocks/>
            </p:cNvSpPr>
            <p:nvPr/>
          </p:nvSpPr>
          <p:spPr bwMode="auto">
            <a:xfrm>
              <a:off x="2160" y="1776"/>
              <a:ext cx="864" cy="960"/>
            </a:xfrm>
            <a:custGeom>
              <a:avLst/>
              <a:gdLst>
                <a:gd name="T0" fmla="*/ 0 w 864"/>
                <a:gd name="T1" fmla="*/ 960 h 960"/>
                <a:gd name="T2" fmla="*/ 672 w 864"/>
                <a:gd name="T3" fmla="*/ 960 h 960"/>
                <a:gd name="T4" fmla="*/ 672 w 864"/>
                <a:gd name="T5" fmla="*/ 0 h 960"/>
                <a:gd name="T6" fmla="*/ 864 w 864"/>
                <a:gd name="T7" fmla="*/ 0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4" h="960">
                  <a:moveTo>
                    <a:pt x="0" y="960"/>
                  </a:moveTo>
                  <a:lnTo>
                    <a:pt x="672" y="960"/>
                  </a:lnTo>
                  <a:lnTo>
                    <a:pt x="672" y="0"/>
                  </a:lnTo>
                  <a:lnTo>
                    <a:pt x="864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3" name="Text Box 5"/>
            <p:cNvSpPr txBox="1">
              <a:spLocks noChangeArrowheads="1"/>
            </p:cNvSpPr>
            <p:nvPr/>
          </p:nvSpPr>
          <p:spPr bwMode="auto">
            <a:xfrm>
              <a:off x="1054" y="384"/>
              <a:ext cx="28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sz="1600" dirty="0" smtClean="0"/>
                <a:t>b</a:t>
              </a:r>
              <a:r>
                <a:rPr lang="en-US" sz="1600" baseline="-25000" dirty="0" smtClean="0"/>
                <a:t>63</a:t>
              </a:r>
              <a:endParaRPr lang="en-US" sz="1600" baseline="-25000" dirty="0"/>
            </a:p>
          </p:txBody>
        </p:sp>
        <p:sp>
          <p:nvSpPr>
            <p:cNvPr id="2104" name="Rectangle 56"/>
            <p:cNvSpPr>
              <a:spLocks noChangeArrowheads="1"/>
            </p:cNvSpPr>
            <p:nvPr/>
          </p:nvSpPr>
          <p:spPr bwMode="auto">
            <a:xfrm>
              <a:off x="1536" y="384"/>
              <a:ext cx="624" cy="48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Bit equal</a:t>
              </a:r>
            </a:p>
          </p:txBody>
        </p:sp>
        <p:sp>
          <p:nvSpPr>
            <p:cNvPr id="2055" name="Line 7"/>
            <p:cNvSpPr>
              <a:spLocks noChangeShapeType="1"/>
            </p:cNvSpPr>
            <p:nvPr/>
          </p:nvSpPr>
          <p:spPr bwMode="auto">
            <a:xfrm>
              <a:off x="1344" y="480"/>
              <a:ext cx="19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1" name="Line 43"/>
            <p:cNvSpPr>
              <a:spLocks noChangeShapeType="1"/>
            </p:cNvSpPr>
            <p:nvPr/>
          </p:nvSpPr>
          <p:spPr bwMode="auto">
            <a:xfrm flipV="1">
              <a:off x="1344" y="768"/>
              <a:ext cx="19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6" name="Text Box 48"/>
            <p:cNvSpPr txBox="1">
              <a:spLocks noChangeArrowheads="1"/>
            </p:cNvSpPr>
            <p:nvPr/>
          </p:nvSpPr>
          <p:spPr bwMode="auto">
            <a:xfrm>
              <a:off x="1054" y="672"/>
              <a:ext cx="28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sz="1600" dirty="0" smtClean="0"/>
                <a:t>a</a:t>
              </a:r>
              <a:r>
                <a:rPr lang="en-US" sz="1600" baseline="-25000" dirty="0" smtClean="0"/>
                <a:t>63</a:t>
              </a:r>
              <a:endParaRPr lang="en-US" sz="1600" baseline="-25000" dirty="0"/>
            </a:p>
          </p:txBody>
        </p:sp>
        <p:sp>
          <p:nvSpPr>
            <p:cNvPr id="2105" name="Rectangle 57"/>
            <p:cNvSpPr>
              <a:spLocks noChangeArrowheads="1"/>
            </p:cNvSpPr>
            <p:nvPr/>
          </p:nvSpPr>
          <p:spPr bwMode="auto">
            <a:xfrm>
              <a:off x="2208" y="384"/>
              <a:ext cx="37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600" dirty="0" smtClean="0"/>
                <a:t>eq</a:t>
              </a:r>
              <a:r>
                <a:rPr lang="en-US" sz="1600" baseline="-25000" dirty="0" smtClean="0"/>
                <a:t>63</a:t>
              </a:r>
              <a:endParaRPr lang="en-US" sz="1600" baseline="-25000" dirty="0"/>
            </a:p>
          </p:txBody>
        </p:sp>
        <p:sp>
          <p:nvSpPr>
            <p:cNvPr id="2128" name="Text Box 80"/>
            <p:cNvSpPr txBox="1">
              <a:spLocks noChangeArrowheads="1"/>
            </p:cNvSpPr>
            <p:nvPr/>
          </p:nvSpPr>
          <p:spPr bwMode="auto">
            <a:xfrm>
              <a:off x="1056" y="864"/>
              <a:ext cx="28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sz="1600" dirty="0" smtClean="0"/>
                <a:t>b</a:t>
              </a:r>
              <a:r>
                <a:rPr lang="en-US" sz="1600" baseline="-25000" dirty="0" smtClean="0"/>
                <a:t>62</a:t>
              </a:r>
              <a:endParaRPr lang="en-US" sz="1600" baseline="-25000" dirty="0"/>
            </a:p>
          </p:txBody>
        </p:sp>
        <p:sp>
          <p:nvSpPr>
            <p:cNvPr id="2125" name="Rectangle 77"/>
            <p:cNvSpPr>
              <a:spLocks noChangeArrowheads="1"/>
            </p:cNvSpPr>
            <p:nvPr/>
          </p:nvSpPr>
          <p:spPr bwMode="auto">
            <a:xfrm>
              <a:off x="1536" y="864"/>
              <a:ext cx="624" cy="48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Bit equal</a:t>
              </a:r>
            </a:p>
          </p:txBody>
        </p:sp>
        <p:sp>
          <p:nvSpPr>
            <p:cNvPr id="2127" name="Line 79"/>
            <p:cNvSpPr>
              <a:spLocks noChangeShapeType="1"/>
            </p:cNvSpPr>
            <p:nvPr/>
          </p:nvSpPr>
          <p:spPr bwMode="auto">
            <a:xfrm>
              <a:off x="1344" y="960"/>
              <a:ext cx="19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29" name="Line 81"/>
            <p:cNvSpPr>
              <a:spLocks noChangeShapeType="1"/>
            </p:cNvSpPr>
            <p:nvPr/>
          </p:nvSpPr>
          <p:spPr bwMode="auto">
            <a:xfrm flipV="1">
              <a:off x="1344" y="1248"/>
              <a:ext cx="19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30" name="Text Box 82"/>
            <p:cNvSpPr txBox="1">
              <a:spLocks noChangeArrowheads="1"/>
            </p:cNvSpPr>
            <p:nvPr/>
          </p:nvSpPr>
          <p:spPr bwMode="auto">
            <a:xfrm>
              <a:off x="1056" y="1152"/>
              <a:ext cx="28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sz="1600" dirty="0" smtClean="0"/>
                <a:t>a</a:t>
              </a:r>
              <a:r>
                <a:rPr lang="en-US" sz="1600" baseline="-25000" dirty="0" smtClean="0"/>
                <a:t>62</a:t>
              </a:r>
              <a:endParaRPr lang="en-US" sz="1600" baseline="-25000" dirty="0"/>
            </a:p>
          </p:txBody>
        </p:sp>
        <p:sp>
          <p:nvSpPr>
            <p:cNvPr id="2131" name="Rectangle 83"/>
            <p:cNvSpPr>
              <a:spLocks noChangeArrowheads="1"/>
            </p:cNvSpPr>
            <p:nvPr/>
          </p:nvSpPr>
          <p:spPr bwMode="auto">
            <a:xfrm>
              <a:off x="2210" y="864"/>
              <a:ext cx="37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600" dirty="0" smtClean="0"/>
                <a:t>eq</a:t>
              </a:r>
              <a:r>
                <a:rPr lang="en-US" sz="1600" baseline="-25000" dirty="0" smtClean="0"/>
                <a:t>62</a:t>
              </a:r>
              <a:endParaRPr lang="en-US" sz="1600" baseline="-25000" dirty="0"/>
            </a:p>
          </p:txBody>
        </p:sp>
        <p:sp>
          <p:nvSpPr>
            <p:cNvPr id="2136" name="Text Box 88"/>
            <p:cNvSpPr txBox="1">
              <a:spLocks noChangeArrowheads="1"/>
            </p:cNvSpPr>
            <p:nvPr/>
          </p:nvSpPr>
          <p:spPr bwMode="auto">
            <a:xfrm>
              <a:off x="1105" y="2016"/>
              <a:ext cx="23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sz="1600"/>
                <a:t>b</a:t>
              </a:r>
              <a:r>
                <a:rPr lang="en-US" sz="1600" baseline="-25000"/>
                <a:t>1</a:t>
              </a:r>
            </a:p>
          </p:txBody>
        </p:sp>
        <p:sp>
          <p:nvSpPr>
            <p:cNvPr id="2133" name="Rectangle 85"/>
            <p:cNvSpPr>
              <a:spLocks noChangeArrowheads="1"/>
            </p:cNvSpPr>
            <p:nvPr/>
          </p:nvSpPr>
          <p:spPr bwMode="auto">
            <a:xfrm>
              <a:off x="1536" y="2016"/>
              <a:ext cx="624" cy="48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Bit equal</a:t>
              </a:r>
            </a:p>
          </p:txBody>
        </p:sp>
        <p:sp>
          <p:nvSpPr>
            <p:cNvPr id="2135" name="Line 87"/>
            <p:cNvSpPr>
              <a:spLocks noChangeShapeType="1"/>
            </p:cNvSpPr>
            <p:nvPr/>
          </p:nvSpPr>
          <p:spPr bwMode="auto">
            <a:xfrm>
              <a:off x="1344" y="2112"/>
              <a:ext cx="19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37" name="Line 89"/>
            <p:cNvSpPr>
              <a:spLocks noChangeShapeType="1"/>
            </p:cNvSpPr>
            <p:nvPr/>
          </p:nvSpPr>
          <p:spPr bwMode="auto">
            <a:xfrm flipV="1">
              <a:off x="1344" y="2400"/>
              <a:ext cx="19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38" name="Text Box 90"/>
            <p:cNvSpPr txBox="1">
              <a:spLocks noChangeArrowheads="1"/>
            </p:cNvSpPr>
            <p:nvPr/>
          </p:nvSpPr>
          <p:spPr bwMode="auto">
            <a:xfrm>
              <a:off x="1105" y="2304"/>
              <a:ext cx="23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sz="1600"/>
                <a:t>a</a:t>
              </a:r>
              <a:r>
                <a:rPr lang="en-US" sz="1600" baseline="-25000"/>
                <a:t>1</a:t>
              </a:r>
            </a:p>
          </p:txBody>
        </p:sp>
        <p:sp>
          <p:nvSpPr>
            <p:cNvPr id="2139" name="Rectangle 91"/>
            <p:cNvSpPr>
              <a:spLocks noChangeArrowheads="1"/>
            </p:cNvSpPr>
            <p:nvPr/>
          </p:nvSpPr>
          <p:spPr bwMode="auto">
            <a:xfrm>
              <a:off x="2210" y="2016"/>
              <a:ext cx="37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600"/>
                <a:t>eq</a:t>
              </a:r>
              <a:r>
                <a:rPr lang="en-US" sz="1600" baseline="-25000"/>
                <a:t>1</a:t>
              </a:r>
            </a:p>
          </p:txBody>
        </p:sp>
        <p:sp>
          <p:nvSpPr>
            <p:cNvPr id="2144" name="Text Box 96"/>
            <p:cNvSpPr txBox="1">
              <a:spLocks noChangeArrowheads="1"/>
            </p:cNvSpPr>
            <p:nvPr/>
          </p:nvSpPr>
          <p:spPr bwMode="auto">
            <a:xfrm>
              <a:off x="1105" y="2496"/>
              <a:ext cx="23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sz="1600"/>
                <a:t>b</a:t>
              </a:r>
              <a:r>
                <a:rPr lang="en-US" sz="1600" baseline="-25000"/>
                <a:t>0</a:t>
              </a:r>
            </a:p>
          </p:txBody>
        </p:sp>
        <p:sp>
          <p:nvSpPr>
            <p:cNvPr id="2141" name="Rectangle 93"/>
            <p:cNvSpPr>
              <a:spLocks noChangeArrowheads="1"/>
            </p:cNvSpPr>
            <p:nvPr/>
          </p:nvSpPr>
          <p:spPr bwMode="auto">
            <a:xfrm>
              <a:off x="1536" y="2496"/>
              <a:ext cx="624" cy="48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Bit equal</a:t>
              </a:r>
            </a:p>
          </p:txBody>
        </p:sp>
        <p:sp>
          <p:nvSpPr>
            <p:cNvPr id="2143" name="Line 95"/>
            <p:cNvSpPr>
              <a:spLocks noChangeShapeType="1"/>
            </p:cNvSpPr>
            <p:nvPr/>
          </p:nvSpPr>
          <p:spPr bwMode="auto">
            <a:xfrm>
              <a:off x="1344" y="2592"/>
              <a:ext cx="19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45" name="Line 97"/>
            <p:cNvSpPr>
              <a:spLocks noChangeShapeType="1"/>
            </p:cNvSpPr>
            <p:nvPr/>
          </p:nvSpPr>
          <p:spPr bwMode="auto">
            <a:xfrm flipV="1">
              <a:off x="1344" y="2880"/>
              <a:ext cx="19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46" name="Text Box 98"/>
            <p:cNvSpPr txBox="1">
              <a:spLocks noChangeArrowheads="1"/>
            </p:cNvSpPr>
            <p:nvPr/>
          </p:nvSpPr>
          <p:spPr bwMode="auto">
            <a:xfrm>
              <a:off x="1105" y="2784"/>
              <a:ext cx="23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sz="1600"/>
                <a:t>a</a:t>
              </a:r>
              <a:r>
                <a:rPr lang="en-US" sz="1600" baseline="-25000"/>
                <a:t>0</a:t>
              </a:r>
            </a:p>
          </p:txBody>
        </p:sp>
        <p:sp>
          <p:nvSpPr>
            <p:cNvPr id="2147" name="Rectangle 99"/>
            <p:cNvSpPr>
              <a:spLocks noChangeArrowheads="1"/>
            </p:cNvSpPr>
            <p:nvPr/>
          </p:nvSpPr>
          <p:spPr bwMode="auto">
            <a:xfrm>
              <a:off x="2210" y="2496"/>
              <a:ext cx="37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600"/>
                <a:t>eq</a:t>
              </a:r>
              <a:r>
                <a:rPr lang="en-US" sz="1600" baseline="-25000"/>
                <a:t>0</a:t>
              </a:r>
            </a:p>
          </p:txBody>
        </p:sp>
        <p:grpSp>
          <p:nvGrpSpPr>
            <p:cNvPr id="2196" name="Group 148"/>
            <p:cNvGrpSpPr>
              <a:grpSpLocks/>
            </p:cNvGrpSpPr>
            <p:nvPr/>
          </p:nvGrpSpPr>
          <p:grpSpPr bwMode="auto">
            <a:xfrm>
              <a:off x="1776" y="1488"/>
              <a:ext cx="96" cy="384"/>
              <a:chOff x="1776" y="1440"/>
              <a:chExt cx="96" cy="384"/>
            </a:xfrm>
          </p:grpSpPr>
          <p:grpSp>
            <p:nvGrpSpPr>
              <p:cNvPr id="2187" name="Group 139"/>
              <p:cNvGrpSpPr>
                <a:grpSpLocks/>
              </p:cNvGrpSpPr>
              <p:nvPr/>
            </p:nvGrpSpPr>
            <p:grpSpPr bwMode="auto">
              <a:xfrm>
                <a:off x="1776" y="1440"/>
                <a:ext cx="96" cy="96"/>
                <a:chOff x="240" y="4176"/>
                <a:chExt cx="192" cy="192"/>
              </a:xfrm>
            </p:grpSpPr>
            <p:sp>
              <p:nvSpPr>
                <p:cNvPr id="2188" name="Oval 140"/>
                <p:cNvSpPr>
                  <a:spLocks noChangeArrowheads="1"/>
                </p:cNvSpPr>
                <p:nvPr/>
              </p:nvSpPr>
              <p:spPr bwMode="auto">
                <a:xfrm>
                  <a:off x="288" y="4224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89" name="Rectangle 141"/>
                <p:cNvSpPr>
                  <a:spLocks noChangeArrowheads="1"/>
                </p:cNvSpPr>
                <p:nvPr/>
              </p:nvSpPr>
              <p:spPr bwMode="auto">
                <a:xfrm>
                  <a:off x="240" y="4176"/>
                  <a:ext cx="192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190" name="Group 142"/>
              <p:cNvGrpSpPr>
                <a:grpSpLocks/>
              </p:cNvGrpSpPr>
              <p:nvPr/>
            </p:nvGrpSpPr>
            <p:grpSpPr bwMode="auto">
              <a:xfrm>
                <a:off x="1776" y="1584"/>
                <a:ext cx="96" cy="96"/>
                <a:chOff x="240" y="4176"/>
                <a:chExt cx="192" cy="192"/>
              </a:xfrm>
            </p:grpSpPr>
            <p:sp>
              <p:nvSpPr>
                <p:cNvPr id="2191" name="Oval 143"/>
                <p:cNvSpPr>
                  <a:spLocks noChangeArrowheads="1"/>
                </p:cNvSpPr>
                <p:nvPr/>
              </p:nvSpPr>
              <p:spPr bwMode="auto">
                <a:xfrm>
                  <a:off x="288" y="4224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2" name="Rectangle 144"/>
                <p:cNvSpPr>
                  <a:spLocks noChangeArrowheads="1"/>
                </p:cNvSpPr>
                <p:nvPr/>
              </p:nvSpPr>
              <p:spPr bwMode="auto">
                <a:xfrm>
                  <a:off x="240" y="4176"/>
                  <a:ext cx="192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193" name="Group 145"/>
              <p:cNvGrpSpPr>
                <a:grpSpLocks/>
              </p:cNvGrpSpPr>
              <p:nvPr/>
            </p:nvGrpSpPr>
            <p:grpSpPr bwMode="auto">
              <a:xfrm>
                <a:off x="1776" y="1728"/>
                <a:ext cx="96" cy="96"/>
                <a:chOff x="240" y="4176"/>
                <a:chExt cx="192" cy="192"/>
              </a:xfrm>
            </p:grpSpPr>
            <p:sp>
              <p:nvSpPr>
                <p:cNvPr id="2194" name="Oval 146"/>
                <p:cNvSpPr>
                  <a:spLocks noChangeArrowheads="1"/>
                </p:cNvSpPr>
                <p:nvPr/>
              </p:nvSpPr>
              <p:spPr bwMode="auto">
                <a:xfrm>
                  <a:off x="288" y="4224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5" name="Rectangle 147"/>
                <p:cNvSpPr>
                  <a:spLocks noChangeArrowheads="1"/>
                </p:cNvSpPr>
                <p:nvPr/>
              </p:nvSpPr>
              <p:spPr bwMode="auto">
                <a:xfrm>
                  <a:off x="240" y="4176"/>
                  <a:ext cx="192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204" name="Line 156"/>
            <p:cNvSpPr>
              <a:spLocks noChangeShapeType="1"/>
            </p:cNvSpPr>
            <p:nvPr/>
          </p:nvSpPr>
          <p:spPr bwMode="auto">
            <a:xfrm>
              <a:off x="3409" y="1676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05" name="Freeform 157"/>
            <p:cNvSpPr>
              <a:spLocks/>
            </p:cNvSpPr>
            <p:nvPr/>
          </p:nvSpPr>
          <p:spPr bwMode="auto">
            <a:xfrm>
              <a:off x="3027" y="1536"/>
              <a:ext cx="382" cy="277"/>
            </a:xfrm>
            <a:custGeom>
              <a:avLst/>
              <a:gdLst>
                <a:gd name="T0" fmla="*/ 382 w 382"/>
                <a:gd name="T1" fmla="*/ 140 h 277"/>
                <a:gd name="T2" fmla="*/ 378 w 382"/>
                <a:gd name="T3" fmla="*/ 166 h 277"/>
                <a:gd name="T4" fmla="*/ 370 w 382"/>
                <a:gd name="T5" fmla="*/ 192 h 277"/>
                <a:gd name="T6" fmla="*/ 359 w 382"/>
                <a:gd name="T7" fmla="*/ 214 h 277"/>
                <a:gd name="T8" fmla="*/ 340 w 382"/>
                <a:gd name="T9" fmla="*/ 236 h 277"/>
                <a:gd name="T10" fmla="*/ 317 w 382"/>
                <a:gd name="T11" fmla="*/ 254 h 277"/>
                <a:gd name="T12" fmla="*/ 294 w 382"/>
                <a:gd name="T13" fmla="*/ 266 h 277"/>
                <a:gd name="T14" fmla="*/ 267 w 382"/>
                <a:gd name="T15" fmla="*/ 273 h 277"/>
                <a:gd name="T16" fmla="*/ 237 w 382"/>
                <a:gd name="T17" fmla="*/ 277 h 277"/>
                <a:gd name="T18" fmla="*/ 237 w 382"/>
                <a:gd name="T19" fmla="*/ 277 h 277"/>
                <a:gd name="T20" fmla="*/ 0 w 382"/>
                <a:gd name="T21" fmla="*/ 277 h 277"/>
                <a:gd name="T22" fmla="*/ 0 w 382"/>
                <a:gd name="T23" fmla="*/ 277 h 277"/>
                <a:gd name="T24" fmla="*/ 0 w 382"/>
                <a:gd name="T25" fmla="*/ 0 h 277"/>
                <a:gd name="T26" fmla="*/ 0 w 382"/>
                <a:gd name="T27" fmla="*/ 0 h 277"/>
                <a:gd name="T28" fmla="*/ 237 w 382"/>
                <a:gd name="T29" fmla="*/ 0 h 277"/>
                <a:gd name="T30" fmla="*/ 237 w 382"/>
                <a:gd name="T31" fmla="*/ 0 h 277"/>
                <a:gd name="T32" fmla="*/ 267 w 382"/>
                <a:gd name="T33" fmla="*/ 3 h 277"/>
                <a:gd name="T34" fmla="*/ 294 w 382"/>
                <a:gd name="T35" fmla="*/ 11 h 277"/>
                <a:gd name="T36" fmla="*/ 317 w 382"/>
                <a:gd name="T37" fmla="*/ 22 h 277"/>
                <a:gd name="T38" fmla="*/ 340 w 382"/>
                <a:gd name="T39" fmla="*/ 40 h 277"/>
                <a:gd name="T40" fmla="*/ 359 w 382"/>
                <a:gd name="T41" fmla="*/ 62 h 277"/>
                <a:gd name="T42" fmla="*/ 370 w 382"/>
                <a:gd name="T43" fmla="*/ 85 h 277"/>
                <a:gd name="T44" fmla="*/ 378 w 382"/>
                <a:gd name="T45" fmla="*/ 110 h 277"/>
                <a:gd name="T46" fmla="*/ 382 w 382"/>
                <a:gd name="T47" fmla="*/ 140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CCE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06" name="Freeform 158"/>
            <p:cNvSpPr>
              <a:spLocks/>
            </p:cNvSpPr>
            <p:nvPr/>
          </p:nvSpPr>
          <p:spPr bwMode="auto">
            <a:xfrm>
              <a:off x="3027" y="1536"/>
              <a:ext cx="382" cy="277"/>
            </a:xfrm>
            <a:custGeom>
              <a:avLst/>
              <a:gdLst>
                <a:gd name="T0" fmla="*/ 382 w 382"/>
                <a:gd name="T1" fmla="*/ 140 h 277"/>
                <a:gd name="T2" fmla="*/ 378 w 382"/>
                <a:gd name="T3" fmla="*/ 166 h 277"/>
                <a:gd name="T4" fmla="*/ 370 w 382"/>
                <a:gd name="T5" fmla="*/ 192 h 277"/>
                <a:gd name="T6" fmla="*/ 359 w 382"/>
                <a:gd name="T7" fmla="*/ 214 h 277"/>
                <a:gd name="T8" fmla="*/ 340 w 382"/>
                <a:gd name="T9" fmla="*/ 236 h 277"/>
                <a:gd name="T10" fmla="*/ 317 w 382"/>
                <a:gd name="T11" fmla="*/ 254 h 277"/>
                <a:gd name="T12" fmla="*/ 294 w 382"/>
                <a:gd name="T13" fmla="*/ 266 h 277"/>
                <a:gd name="T14" fmla="*/ 267 w 382"/>
                <a:gd name="T15" fmla="*/ 273 h 277"/>
                <a:gd name="T16" fmla="*/ 237 w 382"/>
                <a:gd name="T17" fmla="*/ 277 h 277"/>
                <a:gd name="T18" fmla="*/ 237 w 382"/>
                <a:gd name="T19" fmla="*/ 277 h 277"/>
                <a:gd name="T20" fmla="*/ 0 w 382"/>
                <a:gd name="T21" fmla="*/ 277 h 277"/>
                <a:gd name="T22" fmla="*/ 0 w 382"/>
                <a:gd name="T23" fmla="*/ 277 h 277"/>
                <a:gd name="T24" fmla="*/ 0 w 382"/>
                <a:gd name="T25" fmla="*/ 0 h 277"/>
                <a:gd name="T26" fmla="*/ 0 w 382"/>
                <a:gd name="T27" fmla="*/ 0 h 277"/>
                <a:gd name="T28" fmla="*/ 237 w 382"/>
                <a:gd name="T29" fmla="*/ 0 h 277"/>
                <a:gd name="T30" fmla="*/ 237 w 382"/>
                <a:gd name="T31" fmla="*/ 0 h 277"/>
                <a:gd name="T32" fmla="*/ 267 w 382"/>
                <a:gd name="T33" fmla="*/ 3 h 277"/>
                <a:gd name="T34" fmla="*/ 294 w 382"/>
                <a:gd name="T35" fmla="*/ 11 h 277"/>
                <a:gd name="T36" fmla="*/ 317 w 382"/>
                <a:gd name="T37" fmla="*/ 22 h 277"/>
                <a:gd name="T38" fmla="*/ 340 w 382"/>
                <a:gd name="T39" fmla="*/ 40 h 277"/>
                <a:gd name="T40" fmla="*/ 359 w 382"/>
                <a:gd name="T41" fmla="*/ 62 h 277"/>
                <a:gd name="T42" fmla="*/ 370 w 382"/>
                <a:gd name="T43" fmla="*/ 85 h 277"/>
                <a:gd name="T44" fmla="*/ 378 w 382"/>
                <a:gd name="T45" fmla="*/ 110 h 277"/>
                <a:gd name="T46" fmla="*/ 382 w 382"/>
                <a:gd name="T47" fmla="*/ 140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07" name="Freeform 159"/>
            <p:cNvSpPr>
              <a:spLocks/>
            </p:cNvSpPr>
            <p:nvPr/>
          </p:nvSpPr>
          <p:spPr bwMode="auto">
            <a:xfrm>
              <a:off x="2400" y="624"/>
              <a:ext cx="528" cy="960"/>
            </a:xfrm>
            <a:custGeom>
              <a:avLst/>
              <a:gdLst>
                <a:gd name="T0" fmla="*/ 0 w 528"/>
                <a:gd name="T1" fmla="*/ 0 h 960"/>
                <a:gd name="T2" fmla="*/ 432 w 528"/>
                <a:gd name="T3" fmla="*/ 0 h 960"/>
                <a:gd name="T4" fmla="*/ 432 w 528"/>
                <a:gd name="T5" fmla="*/ 960 h 960"/>
                <a:gd name="T6" fmla="*/ 528 w 528"/>
                <a:gd name="T7" fmla="*/ 960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8" h="960">
                  <a:moveTo>
                    <a:pt x="0" y="0"/>
                  </a:moveTo>
                  <a:lnTo>
                    <a:pt x="432" y="0"/>
                  </a:lnTo>
                  <a:lnTo>
                    <a:pt x="432" y="960"/>
                  </a:lnTo>
                  <a:lnTo>
                    <a:pt x="528" y="96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14" name="Freeform 166"/>
            <p:cNvSpPr>
              <a:spLocks/>
            </p:cNvSpPr>
            <p:nvPr/>
          </p:nvSpPr>
          <p:spPr bwMode="auto">
            <a:xfrm flipV="1">
              <a:off x="2160" y="624"/>
              <a:ext cx="864" cy="960"/>
            </a:xfrm>
            <a:custGeom>
              <a:avLst/>
              <a:gdLst>
                <a:gd name="T0" fmla="*/ 0 w 864"/>
                <a:gd name="T1" fmla="*/ 960 h 960"/>
                <a:gd name="T2" fmla="*/ 672 w 864"/>
                <a:gd name="T3" fmla="*/ 960 h 960"/>
                <a:gd name="T4" fmla="*/ 672 w 864"/>
                <a:gd name="T5" fmla="*/ 0 h 960"/>
                <a:gd name="T6" fmla="*/ 864 w 864"/>
                <a:gd name="T7" fmla="*/ 0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4" h="960">
                  <a:moveTo>
                    <a:pt x="0" y="960"/>
                  </a:moveTo>
                  <a:lnTo>
                    <a:pt x="672" y="960"/>
                  </a:lnTo>
                  <a:lnTo>
                    <a:pt x="672" y="0"/>
                  </a:lnTo>
                  <a:lnTo>
                    <a:pt x="864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16" name="Freeform 168"/>
            <p:cNvSpPr>
              <a:spLocks/>
            </p:cNvSpPr>
            <p:nvPr/>
          </p:nvSpPr>
          <p:spPr bwMode="auto">
            <a:xfrm>
              <a:off x="2160" y="1104"/>
              <a:ext cx="864" cy="528"/>
            </a:xfrm>
            <a:custGeom>
              <a:avLst/>
              <a:gdLst>
                <a:gd name="T0" fmla="*/ 0 w 864"/>
                <a:gd name="T1" fmla="*/ 0 h 528"/>
                <a:gd name="T2" fmla="*/ 576 w 864"/>
                <a:gd name="T3" fmla="*/ 0 h 528"/>
                <a:gd name="T4" fmla="*/ 576 w 864"/>
                <a:gd name="T5" fmla="*/ 528 h 528"/>
                <a:gd name="T6" fmla="*/ 864 w 864"/>
                <a:gd name="T7" fmla="*/ 528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4" h="528">
                  <a:moveTo>
                    <a:pt x="0" y="0"/>
                  </a:moveTo>
                  <a:lnTo>
                    <a:pt x="576" y="0"/>
                  </a:lnTo>
                  <a:lnTo>
                    <a:pt x="576" y="528"/>
                  </a:lnTo>
                  <a:lnTo>
                    <a:pt x="864" y="528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17" name="Freeform 169"/>
            <p:cNvSpPr>
              <a:spLocks/>
            </p:cNvSpPr>
            <p:nvPr/>
          </p:nvSpPr>
          <p:spPr bwMode="auto">
            <a:xfrm flipV="1">
              <a:off x="2160" y="1728"/>
              <a:ext cx="864" cy="528"/>
            </a:xfrm>
            <a:custGeom>
              <a:avLst/>
              <a:gdLst>
                <a:gd name="T0" fmla="*/ 0 w 864"/>
                <a:gd name="T1" fmla="*/ 0 h 528"/>
                <a:gd name="T2" fmla="*/ 576 w 864"/>
                <a:gd name="T3" fmla="*/ 0 h 528"/>
                <a:gd name="T4" fmla="*/ 576 w 864"/>
                <a:gd name="T5" fmla="*/ 528 h 528"/>
                <a:gd name="T6" fmla="*/ 864 w 864"/>
                <a:gd name="T7" fmla="*/ 528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4" h="528">
                  <a:moveTo>
                    <a:pt x="0" y="0"/>
                  </a:moveTo>
                  <a:lnTo>
                    <a:pt x="576" y="0"/>
                  </a:lnTo>
                  <a:lnTo>
                    <a:pt x="576" y="528"/>
                  </a:lnTo>
                  <a:lnTo>
                    <a:pt x="864" y="528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218" name="Group 170"/>
            <p:cNvGrpSpPr>
              <a:grpSpLocks/>
            </p:cNvGrpSpPr>
            <p:nvPr/>
          </p:nvGrpSpPr>
          <p:grpSpPr bwMode="auto">
            <a:xfrm>
              <a:off x="2544" y="1488"/>
              <a:ext cx="96" cy="384"/>
              <a:chOff x="1776" y="1440"/>
              <a:chExt cx="96" cy="384"/>
            </a:xfrm>
          </p:grpSpPr>
          <p:grpSp>
            <p:nvGrpSpPr>
              <p:cNvPr id="2219" name="Group 171"/>
              <p:cNvGrpSpPr>
                <a:grpSpLocks/>
              </p:cNvGrpSpPr>
              <p:nvPr/>
            </p:nvGrpSpPr>
            <p:grpSpPr bwMode="auto">
              <a:xfrm>
                <a:off x="1776" y="1440"/>
                <a:ext cx="96" cy="96"/>
                <a:chOff x="240" y="4176"/>
                <a:chExt cx="192" cy="192"/>
              </a:xfrm>
            </p:grpSpPr>
            <p:sp>
              <p:nvSpPr>
                <p:cNvPr id="2220" name="Oval 172"/>
                <p:cNvSpPr>
                  <a:spLocks noChangeArrowheads="1"/>
                </p:cNvSpPr>
                <p:nvPr/>
              </p:nvSpPr>
              <p:spPr bwMode="auto">
                <a:xfrm>
                  <a:off x="288" y="4224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1" name="Rectangle 173"/>
                <p:cNvSpPr>
                  <a:spLocks noChangeArrowheads="1"/>
                </p:cNvSpPr>
                <p:nvPr/>
              </p:nvSpPr>
              <p:spPr bwMode="auto">
                <a:xfrm>
                  <a:off x="240" y="4176"/>
                  <a:ext cx="192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222" name="Group 174"/>
              <p:cNvGrpSpPr>
                <a:grpSpLocks/>
              </p:cNvGrpSpPr>
              <p:nvPr/>
            </p:nvGrpSpPr>
            <p:grpSpPr bwMode="auto">
              <a:xfrm>
                <a:off x="1776" y="1584"/>
                <a:ext cx="96" cy="96"/>
                <a:chOff x="240" y="4176"/>
                <a:chExt cx="192" cy="192"/>
              </a:xfrm>
            </p:grpSpPr>
            <p:sp>
              <p:nvSpPr>
                <p:cNvPr id="2223" name="Oval 175"/>
                <p:cNvSpPr>
                  <a:spLocks noChangeArrowheads="1"/>
                </p:cNvSpPr>
                <p:nvPr/>
              </p:nvSpPr>
              <p:spPr bwMode="auto">
                <a:xfrm>
                  <a:off x="288" y="4224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4" name="Rectangle 176"/>
                <p:cNvSpPr>
                  <a:spLocks noChangeArrowheads="1"/>
                </p:cNvSpPr>
                <p:nvPr/>
              </p:nvSpPr>
              <p:spPr bwMode="auto">
                <a:xfrm>
                  <a:off x="240" y="4176"/>
                  <a:ext cx="192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225" name="Group 177"/>
              <p:cNvGrpSpPr>
                <a:grpSpLocks/>
              </p:cNvGrpSpPr>
              <p:nvPr/>
            </p:nvGrpSpPr>
            <p:grpSpPr bwMode="auto">
              <a:xfrm>
                <a:off x="1776" y="1728"/>
                <a:ext cx="96" cy="96"/>
                <a:chOff x="240" y="4176"/>
                <a:chExt cx="192" cy="192"/>
              </a:xfrm>
            </p:grpSpPr>
            <p:sp>
              <p:nvSpPr>
                <p:cNvPr id="2226" name="Oval 178"/>
                <p:cNvSpPr>
                  <a:spLocks noChangeArrowheads="1"/>
                </p:cNvSpPr>
                <p:nvPr/>
              </p:nvSpPr>
              <p:spPr bwMode="auto">
                <a:xfrm>
                  <a:off x="288" y="4224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7" name="Rectangle 179"/>
                <p:cNvSpPr>
                  <a:spLocks noChangeArrowheads="1"/>
                </p:cNvSpPr>
                <p:nvPr/>
              </p:nvSpPr>
              <p:spPr bwMode="auto">
                <a:xfrm>
                  <a:off x="240" y="4176"/>
                  <a:ext cx="192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228" name="Rectangle 180"/>
            <p:cNvSpPr>
              <a:spLocks noChangeArrowheads="1"/>
            </p:cNvSpPr>
            <p:nvPr/>
          </p:nvSpPr>
          <p:spPr bwMode="auto">
            <a:xfrm>
              <a:off x="3552" y="1584"/>
              <a:ext cx="37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600"/>
                <a:t>Eq</a:t>
              </a:r>
              <a:endParaRPr lang="en-US" sz="1600" baseline="-25000"/>
            </a:p>
          </p:txBody>
        </p:sp>
      </p:grpSp>
      <p:sp>
        <p:nvSpPr>
          <p:cNvPr id="2231" name="Text Box 183"/>
          <p:cNvSpPr txBox="1">
            <a:spLocks noChangeArrowheads="1"/>
          </p:cNvSpPr>
          <p:nvPr/>
        </p:nvSpPr>
        <p:spPr bwMode="auto">
          <a:xfrm>
            <a:off x="990600" y="914400"/>
            <a:ext cx="3184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/>
              <a:t>A). Bit-level implementation</a:t>
            </a:r>
          </a:p>
        </p:txBody>
      </p:sp>
      <p:sp>
        <p:nvSpPr>
          <p:cNvPr id="2232" name="Text Box 184"/>
          <p:cNvSpPr txBox="1">
            <a:spLocks noChangeArrowheads="1"/>
          </p:cNvSpPr>
          <p:nvPr/>
        </p:nvSpPr>
        <p:spPr bwMode="auto">
          <a:xfrm>
            <a:off x="5638800" y="914400"/>
            <a:ext cx="3013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/>
              <a:t>B). Word-level abstraction</a:t>
            </a:r>
          </a:p>
        </p:txBody>
      </p:sp>
      <p:grpSp>
        <p:nvGrpSpPr>
          <p:cNvPr id="2240" name="Group 192"/>
          <p:cNvGrpSpPr>
            <a:grpSpLocks/>
          </p:cNvGrpSpPr>
          <p:nvPr/>
        </p:nvGrpSpPr>
        <p:grpSpPr bwMode="auto">
          <a:xfrm>
            <a:off x="5562600" y="2971800"/>
            <a:ext cx="3035300" cy="1028700"/>
            <a:chOff x="3926" y="1800"/>
            <a:chExt cx="1912" cy="648"/>
          </a:xfrm>
        </p:grpSpPr>
        <p:sp>
          <p:nvSpPr>
            <p:cNvPr id="2233" name="Rectangle 185"/>
            <p:cNvSpPr>
              <a:spLocks noChangeArrowheads="1"/>
            </p:cNvSpPr>
            <p:nvPr/>
          </p:nvSpPr>
          <p:spPr bwMode="auto">
            <a:xfrm>
              <a:off x="4416" y="1824"/>
              <a:ext cx="720" cy="576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38099" dir="2700000" algn="ctr" rotWithShape="0">
                <a:schemeClr val="tx1">
                  <a:alpha val="74998"/>
                </a:schemeClr>
              </a:outerShdw>
            </a:effectLst>
          </p:spPr>
          <p:txBody>
            <a:bodyPr wrap="none" lIns="91430" tIns="45715" rIns="91430" bIns="45715" anchor="ctr"/>
            <a:lstStyle/>
            <a:p>
              <a:pPr algn="ctr"/>
              <a:r>
                <a:rPr lang="en-US" sz="2400"/>
                <a:t>=</a:t>
              </a:r>
            </a:p>
          </p:txBody>
        </p:sp>
        <p:sp>
          <p:nvSpPr>
            <p:cNvPr id="2234" name="Line 186"/>
            <p:cNvSpPr>
              <a:spLocks noChangeShapeType="1"/>
            </p:cNvSpPr>
            <p:nvPr/>
          </p:nvSpPr>
          <p:spPr bwMode="auto">
            <a:xfrm>
              <a:off x="4128" y="1920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5" name="Line 187"/>
            <p:cNvSpPr>
              <a:spLocks noChangeShapeType="1"/>
            </p:cNvSpPr>
            <p:nvPr/>
          </p:nvSpPr>
          <p:spPr bwMode="auto">
            <a:xfrm>
              <a:off x="4128" y="2304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6" name="Line 188"/>
            <p:cNvSpPr>
              <a:spLocks noChangeShapeType="1"/>
            </p:cNvSpPr>
            <p:nvPr/>
          </p:nvSpPr>
          <p:spPr bwMode="auto">
            <a:xfrm>
              <a:off x="5136" y="2112"/>
              <a:ext cx="2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7" name="Text Box 189"/>
            <p:cNvSpPr txBox="1">
              <a:spLocks noChangeArrowheads="1"/>
            </p:cNvSpPr>
            <p:nvPr/>
          </p:nvSpPr>
          <p:spPr bwMode="auto">
            <a:xfrm>
              <a:off x="3926" y="1800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2238" name="Text Box 190"/>
            <p:cNvSpPr txBox="1">
              <a:spLocks noChangeArrowheads="1"/>
            </p:cNvSpPr>
            <p:nvPr/>
          </p:nvSpPr>
          <p:spPr bwMode="auto">
            <a:xfrm>
              <a:off x="3936" y="2217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2239" name="Text Box 191"/>
            <p:cNvSpPr txBox="1">
              <a:spLocks noChangeArrowheads="1"/>
            </p:cNvSpPr>
            <p:nvPr/>
          </p:nvSpPr>
          <p:spPr bwMode="auto">
            <a:xfrm>
              <a:off x="5280" y="1881"/>
              <a:ext cx="55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/>
                <a:t>A </a:t>
              </a:r>
              <a:r>
                <a:rPr lang="en-US" dirty="0" smtClean="0">
                  <a:latin typeface="Courier New" charset="0"/>
                </a:rPr>
                <a:t>==</a:t>
              </a:r>
              <a:r>
                <a:rPr lang="en-US" dirty="0" smtClean="0"/>
                <a:t> </a:t>
              </a:r>
              <a:r>
                <a:rPr lang="en-US" dirty="0"/>
                <a:t>B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42</Words>
  <Application>Microsoft Macintosh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10</cp:revision>
  <cp:lastPrinted>2014-09-01T00:41:46Z</cp:lastPrinted>
  <dcterms:created xsi:type="dcterms:W3CDTF">2002-02-15T15:59:25Z</dcterms:created>
  <dcterms:modified xsi:type="dcterms:W3CDTF">2014-09-01T00:43:35Z</dcterms:modified>
</cp:coreProperties>
</file>