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>
        <p:scale>
          <a:sx n="75" d="100"/>
          <a:sy n="75" d="100"/>
        </p:scale>
        <p:origin x="-1448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943E2A-C8F4-734A-85A8-BA9913D6A4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796C1-E67B-2E41-8485-61DC7A5962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8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7B7272-45B7-A04E-B61F-53DEB6442F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0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280F10-6779-1B42-8855-99C24C0C96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2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F2BDC7-27C9-344A-84EE-E413150BD5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969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9B988-6617-D84A-852C-C2961CCCC6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769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52650A-9757-0A47-B44D-3285A07496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480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1E8208-4214-0541-883E-CA26F0D29E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48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688B1F-D43C-1B43-A118-823205E548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1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F7948B-5FE1-A349-81BE-3A3B7420BC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340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F4AAA1-7792-174D-92EE-3496CA515B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453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F8D99BF-BCE7-9647-B629-2D7989981CF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3"/>
          <p:cNvSpPr>
            <a:spLocks noChangeShapeType="1"/>
          </p:cNvSpPr>
          <p:nvPr/>
        </p:nvSpPr>
        <p:spPr bwMode="auto">
          <a:xfrm flipV="1">
            <a:off x="914400" y="5457825"/>
            <a:ext cx="502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" name="Rectangle 14"/>
          <p:cNvSpPr>
            <a:spLocks noChangeArrowheads="1"/>
          </p:cNvSpPr>
          <p:nvPr/>
        </p:nvSpPr>
        <p:spPr bwMode="auto">
          <a:xfrm>
            <a:off x="1585913" y="5153025"/>
            <a:ext cx="6318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Time</a:t>
            </a:r>
          </a:p>
        </p:txBody>
      </p:sp>
      <p:sp>
        <p:nvSpPr>
          <p:cNvPr id="2052" name="Rectangle 22"/>
          <p:cNvSpPr>
            <a:spLocks noChangeArrowheads="1"/>
          </p:cNvSpPr>
          <p:nvPr/>
        </p:nvSpPr>
        <p:spPr bwMode="auto">
          <a:xfrm>
            <a:off x="152400" y="4232275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sz="1600">
                <a:latin typeface="Courier New" charset="0"/>
                <a:cs typeface="Courier New" charset="0"/>
              </a:rPr>
              <a:t>I1</a:t>
            </a:r>
          </a:p>
        </p:txBody>
      </p:sp>
      <p:sp>
        <p:nvSpPr>
          <p:cNvPr id="2053" name="Rectangle 23"/>
          <p:cNvSpPr>
            <a:spLocks noChangeArrowheads="1"/>
          </p:cNvSpPr>
          <p:nvPr/>
        </p:nvSpPr>
        <p:spPr bwMode="auto">
          <a:xfrm>
            <a:off x="152400" y="4537075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sz="1600">
                <a:latin typeface="Courier New" charset="0"/>
                <a:cs typeface="Courier New" charset="0"/>
              </a:rPr>
              <a:t>I2</a:t>
            </a:r>
          </a:p>
        </p:txBody>
      </p:sp>
      <p:sp>
        <p:nvSpPr>
          <p:cNvPr id="2054" name="Rectangle 26"/>
          <p:cNvSpPr>
            <a:spLocks noChangeArrowheads="1"/>
          </p:cNvSpPr>
          <p:nvPr/>
        </p:nvSpPr>
        <p:spPr bwMode="auto">
          <a:xfrm>
            <a:off x="152400" y="4841875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sz="1600">
                <a:latin typeface="Courier New" charset="0"/>
                <a:cs typeface="Courier New" charset="0"/>
              </a:rPr>
              <a:t>I3</a:t>
            </a:r>
          </a:p>
        </p:txBody>
      </p:sp>
      <p:sp>
        <p:nvSpPr>
          <p:cNvPr id="2055" name="Rectangle 28"/>
          <p:cNvSpPr>
            <a:spLocks noChangeArrowheads="1"/>
          </p:cNvSpPr>
          <p:nvPr/>
        </p:nvSpPr>
        <p:spPr bwMode="auto">
          <a:xfrm>
            <a:off x="228600" y="3592513"/>
            <a:ext cx="6464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Helvetica" charset="0"/>
              </a:rPr>
              <a:t>(a) Hardware: Three-stage pipeline, nonuniform stage delays</a:t>
            </a:r>
          </a:p>
        </p:txBody>
      </p:sp>
      <p:sp>
        <p:nvSpPr>
          <p:cNvPr id="2056" name="Rectangle 29"/>
          <p:cNvSpPr>
            <a:spLocks noChangeArrowheads="1"/>
          </p:cNvSpPr>
          <p:nvPr/>
        </p:nvSpPr>
        <p:spPr bwMode="auto">
          <a:xfrm>
            <a:off x="228600" y="5638800"/>
            <a:ext cx="2312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Helvetica" charset="0"/>
              </a:rPr>
              <a:t>(b) Pipeline diagram</a:t>
            </a:r>
          </a:p>
        </p:txBody>
      </p:sp>
      <p:sp>
        <p:nvSpPr>
          <p:cNvPr id="2057" name="Rectangle 31"/>
          <p:cNvSpPr>
            <a:spLocks noChangeArrowheads="1"/>
          </p:cNvSpPr>
          <p:nvPr/>
        </p:nvSpPr>
        <p:spPr bwMode="auto">
          <a:xfrm>
            <a:off x="1758950" y="1552575"/>
            <a:ext cx="215900" cy="1282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R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e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g</a:t>
            </a:r>
          </a:p>
        </p:txBody>
      </p:sp>
      <p:sp>
        <p:nvSpPr>
          <p:cNvPr id="2058" name="Line 32"/>
          <p:cNvSpPr>
            <a:spLocks noChangeShapeType="1"/>
          </p:cNvSpPr>
          <p:nvPr/>
        </p:nvSpPr>
        <p:spPr bwMode="auto">
          <a:xfrm>
            <a:off x="381000" y="2155825"/>
            <a:ext cx="4572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Line 33"/>
          <p:cNvSpPr>
            <a:spLocks noChangeShapeType="1"/>
          </p:cNvSpPr>
          <p:nvPr/>
        </p:nvSpPr>
        <p:spPr bwMode="auto">
          <a:xfrm>
            <a:off x="1295400" y="2155825"/>
            <a:ext cx="4572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" name="Line 34"/>
          <p:cNvSpPr>
            <a:spLocks noChangeShapeType="1"/>
          </p:cNvSpPr>
          <p:nvPr/>
        </p:nvSpPr>
        <p:spPr bwMode="auto">
          <a:xfrm>
            <a:off x="1905000" y="2841625"/>
            <a:ext cx="0" cy="206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1" name="Rectangle 35"/>
          <p:cNvSpPr>
            <a:spLocks noChangeArrowheads="1"/>
          </p:cNvSpPr>
          <p:nvPr/>
        </p:nvSpPr>
        <p:spPr bwMode="auto">
          <a:xfrm>
            <a:off x="6094413" y="3200400"/>
            <a:ext cx="6873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Clock</a:t>
            </a:r>
          </a:p>
        </p:txBody>
      </p:sp>
      <p:sp>
        <p:nvSpPr>
          <p:cNvPr id="2062" name="Rectangle 37"/>
          <p:cNvSpPr>
            <a:spLocks noChangeArrowheads="1"/>
          </p:cNvSpPr>
          <p:nvPr/>
        </p:nvSpPr>
        <p:spPr bwMode="auto">
          <a:xfrm>
            <a:off x="4273550" y="1552575"/>
            <a:ext cx="215900" cy="1282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R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e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g</a:t>
            </a:r>
          </a:p>
        </p:txBody>
      </p:sp>
      <p:sp>
        <p:nvSpPr>
          <p:cNvPr id="2063" name="Line 38"/>
          <p:cNvSpPr>
            <a:spLocks noChangeShapeType="1"/>
          </p:cNvSpPr>
          <p:nvPr/>
        </p:nvSpPr>
        <p:spPr bwMode="auto">
          <a:xfrm>
            <a:off x="1981200" y="2155825"/>
            <a:ext cx="4572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4" name="Line 39"/>
          <p:cNvSpPr>
            <a:spLocks noChangeShapeType="1"/>
          </p:cNvSpPr>
          <p:nvPr/>
        </p:nvSpPr>
        <p:spPr bwMode="auto">
          <a:xfrm>
            <a:off x="3810000" y="2155825"/>
            <a:ext cx="4572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5" name="Line 40"/>
          <p:cNvSpPr>
            <a:spLocks noChangeShapeType="1"/>
          </p:cNvSpPr>
          <p:nvPr/>
        </p:nvSpPr>
        <p:spPr bwMode="auto">
          <a:xfrm>
            <a:off x="4419600" y="2841625"/>
            <a:ext cx="0" cy="206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6" name="Rectangle 41"/>
          <p:cNvSpPr>
            <a:spLocks noChangeArrowheads="1"/>
          </p:cNvSpPr>
          <p:nvPr/>
        </p:nvSpPr>
        <p:spPr bwMode="auto">
          <a:xfrm>
            <a:off x="2438400" y="1552575"/>
            <a:ext cx="1365250" cy="12827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Comb.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logic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B</a:t>
            </a:r>
          </a:p>
        </p:txBody>
      </p:sp>
      <p:sp>
        <p:nvSpPr>
          <p:cNvPr id="2067" name="Rectangle 42"/>
          <p:cNvSpPr>
            <a:spLocks noChangeArrowheads="1"/>
          </p:cNvSpPr>
          <p:nvPr/>
        </p:nvSpPr>
        <p:spPr bwMode="auto">
          <a:xfrm>
            <a:off x="6330950" y="1552575"/>
            <a:ext cx="215900" cy="1282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R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e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g</a:t>
            </a:r>
          </a:p>
        </p:txBody>
      </p:sp>
      <p:sp>
        <p:nvSpPr>
          <p:cNvPr id="2068" name="Line 43"/>
          <p:cNvSpPr>
            <a:spLocks noChangeShapeType="1"/>
          </p:cNvSpPr>
          <p:nvPr/>
        </p:nvSpPr>
        <p:spPr bwMode="auto">
          <a:xfrm>
            <a:off x="4495800" y="2155825"/>
            <a:ext cx="4572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" name="Line 44"/>
          <p:cNvSpPr>
            <a:spLocks noChangeShapeType="1"/>
          </p:cNvSpPr>
          <p:nvPr/>
        </p:nvSpPr>
        <p:spPr bwMode="auto">
          <a:xfrm>
            <a:off x="5867400" y="2155825"/>
            <a:ext cx="4572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0" name="Line 45"/>
          <p:cNvSpPr>
            <a:spLocks noChangeShapeType="1"/>
          </p:cNvSpPr>
          <p:nvPr/>
        </p:nvSpPr>
        <p:spPr bwMode="auto">
          <a:xfrm>
            <a:off x="6477000" y="2841625"/>
            <a:ext cx="0" cy="434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1" name="Rectangle 46"/>
          <p:cNvSpPr>
            <a:spLocks noChangeArrowheads="1"/>
          </p:cNvSpPr>
          <p:nvPr/>
        </p:nvSpPr>
        <p:spPr bwMode="auto">
          <a:xfrm>
            <a:off x="4959350" y="1552575"/>
            <a:ext cx="901700" cy="12827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Comb.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logic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C</a:t>
            </a:r>
          </a:p>
        </p:txBody>
      </p:sp>
      <p:sp>
        <p:nvSpPr>
          <p:cNvPr id="2072" name="Rectangle 47"/>
          <p:cNvSpPr>
            <a:spLocks noChangeArrowheads="1"/>
          </p:cNvSpPr>
          <p:nvPr/>
        </p:nvSpPr>
        <p:spPr bwMode="auto">
          <a:xfrm>
            <a:off x="685800" y="1143000"/>
            <a:ext cx="7620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50 ps</a:t>
            </a:r>
          </a:p>
        </p:txBody>
      </p:sp>
      <p:sp>
        <p:nvSpPr>
          <p:cNvPr id="2073" name="Rectangle 48"/>
          <p:cNvSpPr>
            <a:spLocks noChangeArrowheads="1"/>
          </p:cNvSpPr>
          <p:nvPr/>
        </p:nvSpPr>
        <p:spPr bwMode="auto">
          <a:xfrm>
            <a:off x="1509713" y="1143000"/>
            <a:ext cx="6778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20 ps</a:t>
            </a:r>
          </a:p>
        </p:txBody>
      </p:sp>
      <p:sp>
        <p:nvSpPr>
          <p:cNvPr id="2074" name="Rectangle 49"/>
          <p:cNvSpPr>
            <a:spLocks noChangeArrowheads="1"/>
          </p:cNvSpPr>
          <p:nvPr/>
        </p:nvSpPr>
        <p:spPr bwMode="auto">
          <a:xfrm>
            <a:off x="2514600" y="1143000"/>
            <a:ext cx="116681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150 ps</a:t>
            </a:r>
          </a:p>
        </p:txBody>
      </p:sp>
      <p:sp>
        <p:nvSpPr>
          <p:cNvPr id="2075" name="Rectangle 50"/>
          <p:cNvSpPr>
            <a:spLocks noChangeArrowheads="1"/>
          </p:cNvSpPr>
          <p:nvPr/>
        </p:nvSpPr>
        <p:spPr bwMode="auto">
          <a:xfrm>
            <a:off x="4024313" y="1143000"/>
            <a:ext cx="6778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20 ps</a:t>
            </a:r>
          </a:p>
        </p:txBody>
      </p:sp>
      <p:sp>
        <p:nvSpPr>
          <p:cNvPr id="2076" name="Rectangle 51"/>
          <p:cNvSpPr>
            <a:spLocks noChangeArrowheads="1"/>
          </p:cNvSpPr>
          <p:nvPr/>
        </p:nvSpPr>
        <p:spPr bwMode="auto">
          <a:xfrm>
            <a:off x="5033963" y="1143000"/>
            <a:ext cx="790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100 ps</a:t>
            </a:r>
          </a:p>
        </p:txBody>
      </p:sp>
      <p:sp>
        <p:nvSpPr>
          <p:cNvPr id="2077" name="Rectangle 52"/>
          <p:cNvSpPr>
            <a:spLocks noChangeArrowheads="1"/>
          </p:cNvSpPr>
          <p:nvPr/>
        </p:nvSpPr>
        <p:spPr bwMode="auto">
          <a:xfrm>
            <a:off x="6081713" y="1143000"/>
            <a:ext cx="6778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20 ps</a:t>
            </a:r>
          </a:p>
        </p:txBody>
      </p:sp>
      <p:sp>
        <p:nvSpPr>
          <p:cNvPr id="2078" name="Line 53"/>
          <p:cNvSpPr>
            <a:spLocks noChangeShapeType="1"/>
          </p:cNvSpPr>
          <p:nvPr/>
        </p:nvSpPr>
        <p:spPr bwMode="auto">
          <a:xfrm>
            <a:off x="1905000" y="3048000"/>
            <a:ext cx="457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Rectangle 54"/>
          <p:cNvSpPr>
            <a:spLocks noChangeArrowheads="1"/>
          </p:cNvSpPr>
          <p:nvPr/>
        </p:nvSpPr>
        <p:spPr bwMode="auto">
          <a:xfrm>
            <a:off x="6615113" y="1905000"/>
            <a:ext cx="241458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Delay = 510 ps</a:t>
            </a:r>
          </a:p>
          <a:p>
            <a:pPr eaLnBrk="0" hangingPunct="0"/>
            <a:r>
              <a:rPr lang="en-US" sz="1600">
                <a:latin typeface="Arial" charset="0"/>
              </a:rPr>
              <a:t>Throughput = 5.88 GIPS</a:t>
            </a:r>
          </a:p>
        </p:txBody>
      </p:sp>
      <p:sp>
        <p:nvSpPr>
          <p:cNvPr id="2080" name="Rectangle 71"/>
          <p:cNvSpPr>
            <a:spLocks noChangeArrowheads="1"/>
          </p:cNvSpPr>
          <p:nvPr/>
        </p:nvSpPr>
        <p:spPr bwMode="auto">
          <a:xfrm>
            <a:off x="838200" y="1524000"/>
            <a:ext cx="457200" cy="12827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200">
                <a:latin typeface="Arial" charset="0"/>
              </a:rPr>
              <a:t>Comb.</a:t>
            </a:r>
          </a:p>
          <a:p>
            <a:pPr algn="ctr" eaLnBrk="0" hangingPunct="0"/>
            <a:r>
              <a:rPr lang="en-US" sz="1200">
                <a:latin typeface="Arial" charset="0"/>
              </a:rPr>
              <a:t>logic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A</a:t>
            </a:r>
          </a:p>
        </p:txBody>
      </p:sp>
      <p:grpSp>
        <p:nvGrpSpPr>
          <p:cNvPr id="2081" name="Group 89"/>
          <p:cNvGrpSpPr>
            <a:grpSpLocks/>
          </p:cNvGrpSpPr>
          <p:nvPr/>
        </p:nvGrpSpPr>
        <p:grpSpPr bwMode="auto">
          <a:xfrm>
            <a:off x="1066800" y="4238625"/>
            <a:ext cx="2743200" cy="304800"/>
            <a:chOff x="768" y="2400"/>
            <a:chExt cx="1728" cy="192"/>
          </a:xfrm>
        </p:grpSpPr>
        <p:sp>
          <p:nvSpPr>
            <p:cNvPr id="2094" name="Rectangle 58"/>
            <p:cNvSpPr>
              <a:spLocks noChangeArrowheads="1"/>
            </p:cNvSpPr>
            <p:nvPr/>
          </p:nvSpPr>
          <p:spPr bwMode="auto">
            <a:xfrm>
              <a:off x="768" y="2400"/>
              <a:ext cx="192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A</a:t>
              </a:r>
            </a:p>
          </p:txBody>
        </p:sp>
        <p:sp>
          <p:nvSpPr>
            <p:cNvPr id="2095" name="Rectangle 59"/>
            <p:cNvSpPr>
              <a:spLocks noChangeArrowheads="1"/>
            </p:cNvSpPr>
            <p:nvPr/>
          </p:nvSpPr>
          <p:spPr bwMode="auto">
            <a:xfrm>
              <a:off x="1344" y="2400"/>
              <a:ext cx="576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B</a:t>
              </a:r>
            </a:p>
          </p:txBody>
        </p:sp>
        <p:sp>
          <p:nvSpPr>
            <p:cNvPr id="2096" name="Rectangle 60"/>
            <p:cNvSpPr>
              <a:spLocks noChangeArrowheads="1"/>
            </p:cNvSpPr>
            <p:nvPr/>
          </p:nvSpPr>
          <p:spPr bwMode="auto">
            <a:xfrm>
              <a:off x="1920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C</a:t>
              </a:r>
            </a:p>
          </p:txBody>
        </p:sp>
        <p:sp>
          <p:nvSpPr>
            <p:cNvPr id="2097" name="Rectangle 83"/>
            <p:cNvSpPr>
              <a:spLocks noChangeArrowheads="1"/>
            </p:cNvSpPr>
            <p:nvPr/>
          </p:nvSpPr>
          <p:spPr bwMode="auto">
            <a:xfrm>
              <a:off x="768" y="2400"/>
              <a:ext cx="57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US" sz="1600">
                <a:latin typeface="Helvetica" charset="0"/>
              </a:endParaRPr>
            </a:p>
          </p:txBody>
        </p:sp>
        <p:sp>
          <p:nvSpPr>
            <p:cNvPr id="2098" name="Rectangle 88"/>
            <p:cNvSpPr>
              <a:spLocks noChangeArrowheads="1"/>
            </p:cNvSpPr>
            <p:nvPr/>
          </p:nvSpPr>
          <p:spPr bwMode="auto">
            <a:xfrm>
              <a:off x="1920" y="2400"/>
              <a:ext cx="57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US" sz="1600">
                <a:latin typeface="Helvetica" charset="0"/>
              </a:endParaRPr>
            </a:p>
          </p:txBody>
        </p:sp>
      </p:grpSp>
      <p:grpSp>
        <p:nvGrpSpPr>
          <p:cNvPr id="2082" name="Group 90"/>
          <p:cNvGrpSpPr>
            <a:grpSpLocks/>
          </p:cNvGrpSpPr>
          <p:nvPr/>
        </p:nvGrpSpPr>
        <p:grpSpPr bwMode="auto">
          <a:xfrm>
            <a:off x="1981200" y="4543425"/>
            <a:ext cx="2743200" cy="304800"/>
            <a:chOff x="768" y="2400"/>
            <a:chExt cx="1728" cy="192"/>
          </a:xfrm>
        </p:grpSpPr>
        <p:sp>
          <p:nvSpPr>
            <p:cNvPr id="2089" name="Rectangle 91"/>
            <p:cNvSpPr>
              <a:spLocks noChangeArrowheads="1"/>
            </p:cNvSpPr>
            <p:nvPr/>
          </p:nvSpPr>
          <p:spPr bwMode="auto">
            <a:xfrm>
              <a:off x="768" y="2400"/>
              <a:ext cx="192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A</a:t>
              </a:r>
            </a:p>
          </p:txBody>
        </p:sp>
        <p:sp>
          <p:nvSpPr>
            <p:cNvPr id="2090" name="Rectangle 92"/>
            <p:cNvSpPr>
              <a:spLocks noChangeArrowheads="1"/>
            </p:cNvSpPr>
            <p:nvPr/>
          </p:nvSpPr>
          <p:spPr bwMode="auto">
            <a:xfrm>
              <a:off x="1344" y="2400"/>
              <a:ext cx="576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B</a:t>
              </a:r>
            </a:p>
          </p:txBody>
        </p:sp>
        <p:sp>
          <p:nvSpPr>
            <p:cNvPr id="2091" name="Rectangle 93"/>
            <p:cNvSpPr>
              <a:spLocks noChangeArrowheads="1"/>
            </p:cNvSpPr>
            <p:nvPr/>
          </p:nvSpPr>
          <p:spPr bwMode="auto">
            <a:xfrm>
              <a:off x="1920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C</a:t>
              </a:r>
            </a:p>
          </p:txBody>
        </p:sp>
        <p:sp>
          <p:nvSpPr>
            <p:cNvPr id="2092" name="Rectangle 94"/>
            <p:cNvSpPr>
              <a:spLocks noChangeArrowheads="1"/>
            </p:cNvSpPr>
            <p:nvPr/>
          </p:nvSpPr>
          <p:spPr bwMode="auto">
            <a:xfrm>
              <a:off x="768" y="2400"/>
              <a:ext cx="57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US" sz="1600">
                <a:latin typeface="Helvetica" charset="0"/>
              </a:endParaRPr>
            </a:p>
          </p:txBody>
        </p:sp>
        <p:sp>
          <p:nvSpPr>
            <p:cNvPr id="2093" name="Rectangle 95"/>
            <p:cNvSpPr>
              <a:spLocks noChangeArrowheads="1"/>
            </p:cNvSpPr>
            <p:nvPr/>
          </p:nvSpPr>
          <p:spPr bwMode="auto">
            <a:xfrm>
              <a:off x="1920" y="2400"/>
              <a:ext cx="57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US" sz="1600">
                <a:latin typeface="Helvetica" charset="0"/>
              </a:endParaRPr>
            </a:p>
          </p:txBody>
        </p:sp>
      </p:grpSp>
      <p:grpSp>
        <p:nvGrpSpPr>
          <p:cNvPr id="2083" name="Group 96"/>
          <p:cNvGrpSpPr>
            <a:grpSpLocks/>
          </p:cNvGrpSpPr>
          <p:nvPr/>
        </p:nvGrpSpPr>
        <p:grpSpPr bwMode="auto">
          <a:xfrm>
            <a:off x="2895600" y="4848225"/>
            <a:ext cx="2743200" cy="304800"/>
            <a:chOff x="768" y="2400"/>
            <a:chExt cx="1728" cy="192"/>
          </a:xfrm>
        </p:grpSpPr>
        <p:sp>
          <p:nvSpPr>
            <p:cNvPr id="2084" name="Rectangle 97"/>
            <p:cNvSpPr>
              <a:spLocks noChangeArrowheads="1"/>
            </p:cNvSpPr>
            <p:nvPr/>
          </p:nvSpPr>
          <p:spPr bwMode="auto">
            <a:xfrm>
              <a:off x="768" y="2400"/>
              <a:ext cx="192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A</a:t>
              </a:r>
            </a:p>
          </p:txBody>
        </p:sp>
        <p:sp>
          <p:nvSpPr>
            <p:cNvPr id="2085" name="Rectangle 98"/>
            <p:cNvSpPr>
              <a:spLocks noChangeArrowheads="1"/>
            </p:cNvSpPr>
            <p:nvPr/>
          </p:nvSpPr>
          <p:spPr bwMode="auto">
            <a:xfrm>
              <a:off x="1344" y="2400"/>
              <a:ext cx="576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B</a:t>
              </a:r>
            </a:p>
          </p:txBody>
        </p:sp>
        <p:sp>
          <p:nvSpPr>
            <p:cNvPr id="2086" name="Rectangle 99"/>
            <p:cNvSpPr>
              <a:spLocks noChangeArrowheads="1"/>
            </p:cNvSpPr>
            <p:nvPr/>
          </p:nvSpPr>
          <p:spPr bwMode="auto">
            <a:xfrm>
              <a:off x="1920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C</a:t>
              </a:r>
            </a:p>
          </p:txBody>
        </p:sp>
        <p:sp>
          <p:nvSpPr>
            <p:cNvPr id="2087" name="Rectangle 100"/>
            <p:cNvSpPr>
              <a:spLocks noChangeArrowheads="1"/>
            </p:cNvSpPr>
            <p:nvPr/>
          </p:nvSpPr>
          <p:spPr bwMode="auto">
            <a:xfrm>
              <a:off x="768" y="2400"/>
              <a:ext cx="57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US" sz="1600">
                <a:latin typeface="Helvetica" charset="0"/>
              </a:endParaRPr>
            </a:p>
          </p:txBody>
        </p:sp>
        <p:sp>
          <p:nvSpPr>
            <p:cNvPr id="2088" name="Rectangle 101"/>
            <p:cNvSpPr>
              <a:spLocks noChangeArrowheads="1"/>
            </p:cNvSpPr>
            <p:nvPr/>
          </p:nvSpPr>
          <p:spPr bwMode="auto">
            <a:xfrm>
              <a:off x="1920" y="2400"/>
              <a:ext cx="57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US" sz="1600">
                <a:latin typeface="Helvetica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73</Words>
  <Application>Microsoft Macintosh PowerPoint</Application>
  <PresentationFormat>On-screen Show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 New Roman</vt:lpstr>
      <vt:lpstr>Arial</vt:lpstr>
      <vt:lpstr>Calibri</vt:lpstr>
      <vt:lpstr>Courier New</vt:lpstr>
      <vt:lpstr>Helvetica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15</cp:revision>
  <dcterms:created xsi:type="dcterms:W3CDTF">2002-02-04T13:45:25Z</dcterms:created>
  <dcterms:modified xsi:type="dcterms:W3CDTF">2014-06-16T18:05:11Z</dcterms:modified>
</cp:coreProperties>
</file>