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>
        <p:scale>
          <a:sx n="75" d="100"/>
          <a:sy n="75" d="100"/>
        </p:scale>
        <p:origin x="-1448" y="-392"/>
      </p:cViewPr>
      <p:guideLst>
        <p:guide orient="horz" pos="22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842630-E28A-1941-A114-65F3BC7487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0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E8153A-A412-6E49-96F1-5D4625BEA2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2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929BC-3B74-374B-B7E3-21BADD5D4C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307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FFCA51-ACEA-974F-BECE-5558A7A220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6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54EED1-FB5F-474D-815D-FE4C18715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0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B3C1B9-EE8D-E343-8813-CB5445A0FD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BC89B8-04B4-C04B-8061-3B52AC5D7E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4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EF4727-17B3-5C4E-B8B4-CBFA4EA7C2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06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EAB2C8-A79F-1C4A-9420-03132D2AA2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BEA0D2-ABBB-A24F-B405-4EE13565F2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4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6DDD92-D376-7C47-B418-FFDB44A898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6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638E4ED-F183-804E-83B8-048FA0C55E1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7"/>
          <p:cNvSpPr>
            <a:spLocks noChangeArrowheads="1"/>
          </p:cNvSpPr>
          <p:nvPr/>
        </p:nvSpPr>
        <p:spPr bwMode="auto">
          <a:xfrm>
            <a:off x="1733550" y="0"/>
            <a:ext cx="993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State = x</a:t>
            </a:r>
          </a:p>
        </p:txBody>
      </p:sp>
      <p:grpSp>
        <p:nvGrpSpPr>
          <p:cNvPr id="2051" name="Group 62"/>
          <p:cNvGrpSpPr>
            <a:grpSpLocks/>
          </p:cNvGrpSpPr>
          <p:nvPr/>
        </p:nvGrpSpPr>
        <p:grpSpPr bwMode="auto">
          <a:xfrm>
            <a:off x="4400550" y="357188"/>
            <a:ext cx="1371600" cy="1143000"/>
            <a:chOff x="2832" y="912"/>
            <a:chExt cx="864" cy="720"/>
          </a:xfrm>
        </p:grpSpPr>
        <p:sp>
          <p:nvSpPr>
            <p:cNvPr id="2116" name="Freeform 49"/>
            <p:cNvSpPr>
              <a:spLocks/>
            </p:cNvSpPr>
            <p:nvPr/>
          </p:nvSpPr>
          <p:spPr bwMode="auto">
            <a:xfrm>
              <a:off x="3024" y="1344"/>
              <a:ext cx="432" cy="288"/>
            </a:xfrm>
            <a:custGeom>
              <a:avLst/>
              <a:gdLst>
                <a:gd name="T0" fmla="*/ 0 w 432"/>
                <a:gd name="T1" fmla="*/ 288 h 288"/>
                <a:gd name="T2" fmla="*/ 240 w 432"/>
                <a:gd name="T3" fmla="*/ 288 h 288"/>
                <a:gd name="T4" fmla="*/ 240 w 432"/>
                <a:gd name="T5" fmla="*/ 0 h 288"/>
                <a:gd name="T6" fmla="*/ 432 w 432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288"/>
                <a:gd name="T14" fmla="*/ 432 w 432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288">
                  <a:moveTo>
                    <a:pt x="0" y="288"/>
                  </a:moveTo>
                  <a:lnTo>
                    <a:pt x="240" y="288"/>
                  </a:lnTo>
                  <a:lnTo>
                    <a:pt x="240" y="0"/>
                  </a:lnTo>
                  <a:lnTo>
                    <a:pt x="43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7" name="Rectangle 61"/>
            <p:cNvSpPr>
              <a:spLocks noChangeArrowheads="1"/>
            </p:cNvSpPr>
            <p:nvPr/>
          </p:nvSpPr>
          <p:spPr bwMode="auto">
            <a:xfrm>
              <a:off x="2832" y="912"/>
              <a:ext cx="864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Helvetica" charset="0"/>
                </a:rPr>
                <a:t>Rising</a:t>
              </a:r>
            </a:p>
            <a:p>
              <a:pPr algn="ctr"/>
              <a:r>
                <a:rPr lang="en-US" sz="1600">
                  <a:latin typeface="Helvetica" charset="0"/>
                </a:rPr>
                <a:t>clock</a:t>
              </a:r>
            </a:p>
          </p:txBody>
        </p:sp>
      </p:grpSp>
      <p:sp>
        <p:nvSpPr>
          <p:cNvPr id="2052" name="Rectangle 63"/>
          <p:cNvSpPr>
            <a:spLocks noChangeArrowheads="1"/>
          </p:cNvSpPr>
          <p:nvPr/>
        </p:nvSpPr>
        <p:spPr bwMode="auto">
          <a:xfrm>
            <a:off x="3862388" y="554038"/>
            <a:ext cx="6143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000099"/>
                </a:solidFill>
                <a:latin typeface="Wingdings 3" charset="0"/>
                <a:sym typeface="Wingdings 3" charset="0"/>
              </a:rPr>
              <a:t></a:t>
            </a:r>
          </a:p>
        </p:txBody>
      </p:sp>
      <p:sp>
        <p:nvSpPr>
          <p:cNvPr id="2053" name="Rectangle 64"/>
          <p:cNvSpPr>
            <a:spLocks noChangeArrowheads="1"/>
          </p:cNvSpPr>
          <p:nvPr/>
        </p:nvSpPr>
        <p:spPr bwMode="auto">
          <a:xfrm>
            <a:off x="5767388" y="554038"/>
            <a:ext cx="6143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000099"/>
                </a:solidFill>
                <a:latin typeface="Wingdings 3" charset="0"/>
                <a:sym typeface="Wingdings 3" charset="0"/>
              </a:rPr>
              <a:t></a:t>
            </a:r>
          </a:p>
        </p:txBody>
      </p:sp>
      <p:sp>
        <p:nvSpPr>
          <p:cNvPr id="2054" name="Rectangle 72"/>
          <p:cNvSpPr>
            <a:spLocks noChangeArrowheads="1"/>
          </p:cNvSpPr>
          <p:nvPr/>
        </p:nvSpPr>
        <p:spPr bwMode="auto">
          <a:xfrm>
            <a:off x="2470150" y="533400"/>
            <a:ext cx="1130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Output = x</a:t>
            </a:r>
          </a:p>
        </p:txBody>
      </p:sp>
      <p:sp>
        <p:nvSpPr>
          <p:cNvPr id="2055" name="Rectangle 73"/>
          <p:cNvSpPr>
            <a:spLocks noChangeArrowheads="1"/>
          </p:cNvSpPr>
          <p:nvPr/>
        </p:nvSpPr>
        <p:spPr bwMode="auto">
          <a:xfrm>
            <a:off x="1223963" y="533400"/>
            <a:ext cx="9667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600">
                <a:latin typeface="Helvetica" charset="0"/>
              </a:rPr>
              <a:t>Input = y</a:t>
            </a:r>
          </a:p>
        </p:txBody>
      </p:sp>
      <p:sp>
        <p:nvSpPr>
          <p:cNvPr id="2056" name="Rectangle 74"/>
          <p:cNvSpPr>
            <a:spLocks noChangeArrowheads="1"/>
          </p:cNvSpPr>
          <p:nvPr/>
        </p:nvSpPr>
        <p:spPr bwMode="auto">
          <a:xfrm>
            <a:off x="6534150" y="0"/>
            <a:ext cx="989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State = y</a:t>
            </a:r>
          </a:p>
        </p:txBody>
      </p:sp>
      <p:sp>
        <p:nvSpPr>
          <p:cNvPr id="2057" name="Rectangle 75"/>
          <p:cNvSpPr>
            <a:spLocks noChangeArrowheads="1"/>
          </p:cNvSpPr>
          <p:nvPr/>
        </p:nvSpPr>
        <p:spPr bwMode="auto">
          <a:xfrm>
            <a:off x="7270750" y="533400"/>
            <a:ext cx="11255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Output = y</a:t>
            </a:r>
          </a:p>
        </p:txBody>
      </p:sp>
      <p:sp>
        <p:nvSpPr>
          <p:cNvPr id="2058" name="Rectangle 79"/>
          <p:cNvSpPr>
            <a:spLocks noChangeArrowheads="1"/>
          </p:cNvSpPr>
          <p:nvPr/>
        </p:nvSpPr>
        <p:spPr bwMode="auto">
          <a:xfrm>
            <a:off x="1428750" y="1576388"/>
            <a:ext cx="742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charset="0"/>
              </a:rPr>
              <a:t>stall </a:t>
            </a:r>
          </a:p>
          <a:p>
            <a:r>
              <a:rPr lang="en-US" sz="1600">
                <a:latin typeface="Helvetica" charset="0"/>
              </a:rPr>
              <a:t>= 0</a:t>
            </a:r>
          </a:p>
        </p:txBody>
      </p:sp>
      <p:sp>
        <p:nvSpPr>
          <p:cNvPr id="2059" name="Rectangle 80"/>
          <p:cNvSpPr>
            <a:spLocks noChangeArrowheads="1"/>
          </p:cNvSpPr>
          <p:nvPr/>
        </p:nvSpPr>
        <p:spPr bwMode="auto">
          <a:xfrm>
            <a:off x="2419350" y="1576388"/>
            <a:ext cx="838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charset="0"/>
              </a:rPr>
              <a:t>bubble</a:t>
            </a:r>
          </a:p>
          <a:p>
            <a:pPr algn="r"/>
            <a:r>
              <a:rPr lang="en-US" sz="1600">
                <a:latin typeface="Helvetica" charset="0"/>
              </a:rPr>
              <a:t>= 0</a:t>
            </a:r>
          </a:p>
        </p:txBody>
      </p:sp>
      <p:sp>
        <p:nvSpPr>
          <p:cNvPr id="2060" name="Rectangle 85"/>
          <p:cNvSpPr>
            <a:spLocks noChangeArrowheads="1"/>
          </p:cNvSpPr>
          <p:nvPr/>
        </p:nvSpPr>
        <p:spPr bwMode="auto">
          <a:xfrm>
            <a:off x="1733550" y="2262188"/>
            <a:ext cx="993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State = x</a:t>
            </a:r>
          </a:p>
        </p:txBody>
      </p:sp>
      <p:grpSp>
        <p:nvGrpSpPr>
          <p:cNvPr id="2061" name="Group 86"/>
          <p:cNvGrpSpPr>
            <a:grpSpLocks/>
          </p:cNvGrpSpPr>
          <p:nvPr/>
        </p:nvGrpSpPr>
        <p:grpSpPr bwMode="auto">
          <a:xfrm>
            <a:off x="4400550" y="2619375"/>
            <a:ext cx="1371600" cy="1143000"/>
            <a:chOff x="2832" y="912"/>
            <a:chExt cx="864" cy="720"/>
          </a:xfrm>
        </p:grpSpPr>
        <p:sp>
          <p:nvSpPr>
            <p:cNvPr id="2114" name="Freeform 87"/>
            <p:cNvSpPr>
              <a:spLocks/>
            </p:cNvSpPr>
            <p:nvPr/>
          </p:nvSpPr>
          <p:spPr bwMode="auto">
            <a:xfrm>
              <a:off x="3024" y="1344"/>
              <a:ext cx="432" cy="288"/>
            </a:xfrm>
            <a:custGeom>
              <a:avLst/>
              <a:gdLst>
                <a:gd name="T0" fmla="*/ 0 w 432"/>
                <a:gd name="T1" fmla="*/ 288 h 288"/>
                <a:gd name="T2" fmla="*/ 240 w 432"/>
                <a:gd name="T3" fmla="*/ 288 h 288"/>
                <a:gd name="T4" fmla="*/ 240 w 432"/>
                <a:gd name="T5" fmla="*/ 0 h 288"/>
                <a:gd name="T6" fmla="*/ 432 w 432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288"/>
                <a:gd name="T14" fmla="*/ 432 w 432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288">
                  <a:moveTo>
                    <a:pt x="0" y="288"/>
                  </a:moveTo>
                  <a:lnTo>
                    <a:pt x="240" y="288"/>
                  </a:lnTo>
                  <a:lnTo>
                    <a:pt x="240" y="0"/>
                  </a:lnTo>
                  <a:lnTo>
                    <a:pt x="43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5" name="Rectangle 88"/>
            <p:cNvSpPr>
              <a:spLocks noChangeArrowheads="1"/>
            </p:cNvSpPr>
            <p:nvPr/>
          </p:nvSpPr>
          <p:spPr bwMode="auto">
            <a:xfrm>
              <a:off x="2832" y="912"/>
              <a:ext cx="864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Helvetica" charset="0"/>
                </a:rPr>
                <a:t>Rising</a:t>
              </a:r>
            </a:p>
            <a:p>
              <a:pPr algn="ctr"/>
              <a:r>
                <a:rPr lang="en-US" sz="1600">
                  <a:latin typeface="Helvetica" charset="0"/>
                </a:rPr>
                <a:t>clock</a:t>
              </a:r>
            </a:p>
          </p:txBody>
        </p:sp>
      </p:grpSp>
      <p:sp>
        <p:nvSpPr>
          <p:cNvPr id="2062" name="Rectangle 89"/>
          <p:cNvSpPr>
            <a:spLocks noChangeArrowheads="1"/>
          </p:cNvSpPr>
          <p:nvPr/>
        </p:nvSpPr>
        <p:spPr bwMode="auto">
          <a:xfrm>
            <a:off x="3862388" y="2816225"/>
            <a:ext cx="6143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000099"/>
                </a:solidFill>
                <a:latin typeface="Wingdings 3" charset="0"/>
                <a:sym typeface="Wingdings 3" charset="0"/>
              </a:rPr>
              <a:t></a:t>
            </a:r>
          </a:p>
        </p:txBody>
      </p:sp>
      <p:sp>
        <p:nvSpPr>
          <p:cNvPr id="2063" name="Rectangle 90"/>
          <p:cNvSpPr>
            <a:spLocks noChangeArrowheads="1"/>
          </p:cNvSpPr>
          <p:nvPr/>
        </p:nvSpPr>
        <p:spPr bwMode="auto">
          <a:xfrm>
            <a:off x="5767388" y="2816225"/>
            <a:ext cx="6143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000099"/>
                </a:solidFill>
                <a:latin typeface="Wingdings 3" charset="0"/>
                <a:sym typeface="Wingdings 3" charset="0"/>
              </a:rPr>
              <a:t></a:t>
            </a:r>
          </a:p>
        </p:txBody>
      </p:sp>
      <p:sp>
        <p:nvSpPr>
          <p:cNvPr id="2064" name="Rectangle 95"/>
          <p:cNvSpPr>
            <a:spLocks noChangeArrowheads="1"/>
          </p:cNvSpPr>
          <p:nvPr/>
        </p:nvSpPr>
        <p:spPr bwMode="auto">
          <a:xfrm>
            <a:off x="2470150" y="2795588"/>
            <a:ext cx="1130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Output = x</a:t>
            </a:r>
          </a:p>
        </p:txBody>
      </p:sp>
      <p:sp>
        <p:nvSpPr>
          <p:cNvPr id="2065" name="Rectangle 96"/>
          <p:cNvSpPr>
            <a:spLocks noChangeArrowheads="1"/>
          </p:cNvSpPr>
          <p:nvPr/>
        </p:nvSpPr>
        <p:spPr bwMode="auto">
          <a:xfrm>
            <a:off x="1223963" y="2795588"/>
            <a:ext cx="9667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600">
                <a:latin typeface="Helvetica" charset="0"/>
              </a:rPr>
              <a:t>Input = y</a:t>
            </a:r>
          </a:p>
        </p:txBody>
      </p:sp>
      <p:sp>
        <p:nvSpPr>
          <p:cNvPr id="2066" name="Rectangle 97"/>
          <p:cNvSpPr>
            <a:spLocks noChangeArrowheads="1"/>
          </p:cNvSpPr>
          <p:nvPr/>
        </p:nvSpPr>
        <p:spPr bwMode="auto">
          <a:xfrm>
            <a:off x="6534150" y="2262188"/>
            <a:ext cx="993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State = x</a:t>
            </a:r>
          </a:p>
        </p:txBody>
      </p:sp>
      <p:sp>
        <p:nvSpPr>
          <p:cNvPr id="2067" name="Rectangle 98"/>
          <p:cNvSpPr>
            <a:spLocks noChangeArrowheads="1"/>
          </p:cNvSpPr>
          <p:nvPr/>
        </p:nvSpPr>
        <p:spPr bwMode="auto">
          <a:xfrm>
            <a:off x="7270750" y="2795588"/>
            <a:ext cx="1130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Output = x</a:t>
            </a:r>
          </a:p>
        </p:txBody>
      </p:sp>
      <p:sp>
        <p:nvSpPr>
          <p:cNvPr id="2068" name="Rectangle 101"/>
          <p:cNvSpPr>
            <a:spLocks noChangeArrowheads="1"/>
          </p:cNvSpPr>
          <p:nvPr/>
        </p:nvSpPr>
        <p:spPr bwMode="auto">
          <a:xfrm>
            <a:off x="1428750" y="3838575"/>
            <a:ext cx="742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charset="0"/>
              </a:rPr>
              <a:t>stall </a:t>
            </a:r>
          </a:p>
          <a:p>
            <a:r>
              <a:rPr lang="en-US" sz="1600">
                <a:latin typeface="Helvetica" charset="0"/>
              </a:rPr>
              <a:t>= 1</a:t>
            </a:r>
          </a:p>
        </p:txBody>
      </p:sp>
      <p:sp>
        <p:nvSpPr>
          <p:cNvPr id="2069" name="Rectangle 102"/>
          <p:cNvSpPr>
            <a:spLocks noChangeArrowheads="1"/>
          </p:cNvSpPr>
          <p:nvPr/>
        </p:nvSpPr>
        <p:spPr bwMode="auto">
          <a:xfrm>
            <a:off x="2419350" y="3838575"/>
            <a:ext cx="838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charset="0"/>
              </a:rPr>
              <a:t>bubble</a:t>
            </a:r>
          </a:p>
          <a:p>
            <a:pPr algn="r"/>
            <a:r>
              <a:rPr lang="en-US" sz="1600">
                <a:latin typeface="Helvetica" charset="0"/>
              </a:rPr>
              <a:t>= 0</a:t>
            </a:r>
          </a:p>
        </p:txBody>
      </p:sp>
      <p:sp>
        <p:nvSpPr>
          <p:cNvPr id="2070" name="Rectangle 105"/>
          <p:cNvSpPr>
            <a:spLocks noChangeArrowheads="1"/>
          </p:cNvSpPr>
          <p:nvPr/>
        </p:nvSpPr>
        <p:spPr bwMode="auto">
          <a:xfrm>
            <a:off x="6934200" y="5029200"/>
            <a:ext cx="2286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Courier New" charset="0"/>
              </a:rPr>
              <a:t>n</a:t>
            </a:r>
          </a:p>
          <a:p>
            <a:pPr algn="ctr"/>
            <a:r>
              <a:rPr lang="en-US" sz="1800">
                <a:latin typeface="Courier New" charset="0"/>
              </a:rPr>
              <a:t>o</a:t>
            </a:r>
          </a:p>
          <a:p>
            <a:pPr algn="ctr"/>
            <a:r>
              <a:rPr lang="en-US" sz="1800">
                <a:latin typeface="Courier New" charset="0"/>
              </a:rPr>
              <a:t>p</a:t>
            </a:r>
          </a:p>
        </p:txBody>
      </p:sp>
      <p:sp>
        <p:nvSpPr>
          <p:cNvPr id="2071" name="Rectangle 106"/>
          <p:cNvSpPr>
            <a:spLocks noChangeArrowheads="1"/>
          </p:cNvSpPr>
          <p:nvPr/>
        </p:nvSpPr>
        <p:spPr bwMode="auto">
          <a:xfrm>
            <a:off x="1733550" y="4524375"/>
            <a:ext cx="9937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State = x</a:t>
            </a:r>
          </a:p>
        </p:txBody>
      </p:sp>
      <p:grpSp>
        <p:nvGrpSpPr>
          <p:cNvPr id="2072" name="Group 107"/>
          <p:cNvGrpSpPr>
            <a:grpSpLocks/>
          </p:cNvGrpSpPr>
          <p:nvPr/>
        </p:nvGrpSpPr>
        <p:grpSpPr bwMode="auto">
          <a:xfrm>
            <a:off x="4400550" y="4881563"/>
            <a:ext cx="1371600" cy="1143000"/>
            <a:chOff x="2832" y="912"/>
            <a:chExt cx="864" cy="720"/>
          </a:xfrm>
        </p:grpSpPr>
        <p:sp>
          <p:nvSpPr>
            <p:cNvPr id="2112" name="Freeform 108"/>
            <p:cNvSpPr>
              <a:spLocks/>
            </p:cNvSpPr>
            <p:nvPr/>
          </p:nvSpPr>
          <p:spPr bwMode="auto">
            <a:xfrm>
              <a:off x="3024" y="1344"/>
              <a:ext cx="432" cy="288"/>
            </a:xfrm>
            <a:custGeom>
              <a:avLst/>
              <a:gdLst>
                <a:gd name="T0" fmla="*/ 0 w 432"/>
                <a:gd name="T1" fmla="*/ 288 h 288"/>
                <a:gd name="T2" fmla="*/ 240 w 432"/>
                <a:gd name="T3" fmla="*/ 288 h 288"/>
                <a:gd name="T4" fmla="*/ 240 w 432"/>
                <a:gd name="T5" fmla="*/ 0 h 288"/>
                <a:gd name="T6" fmla="*/ 432 w 432"/>
                <a:gd name="T7" fmla="*/ 0 h 2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288"/>
                <a:gd name="T14" fmla="*/ 432 w 432"/>
                <a:gd name="T15" fmla="*/ 288 h 2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288">
                  <a:moveTo>
                    <a:pt x="0" y="288"/>
                  </a:moveTo>
                  <a:lnTo>
                    <a:pt x="240" y="288"/>
                  </a:lnTo>
                  <a:lnTo>
                    <a:pt x="240" y="0"/>
                  </a:lnTo>
                  <a:lnTo>
                    <a:pt x="432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3" name="Rectangle 109"/>
            <p:cNvSpPr>
              <a:spLocks noChangeArrowheads="1"/>
            </p:cNvSpPr>
            <p:nvPr/>
          </p:nvSpPr>
          <p:spPr bwMode="auto">
            <a:xfrm>
              <a:off x="2832" y="912"/>
              <a:ext cx="864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latin typeface="Helvetica" charset="0"/>
                </a:rPr>
                <a:t>Rising</a:t>
              </a:r>
            </a:p>
            <a:p>
              <a:pPr algn="ctr"/>
              <a:r>
                <a:rPr lang="en-US" sz="1600">
                  <a:latin typeface="Helvetica" charset="0"/>
                </a:rPr>
                <a:t>clock</a:t>
              </a:r>
            </a:p>
          </p:txBody>
        </p:sp>
      </p:grpSp>
      <p:sp>
        <p:nvSpPr>
          <p:cNvPr id="2073" name="Rectangle 110"/>
          <p:cNvSpPr>
            <a:spLocks noChangeArrowheads="1"/>
          </p:cNvSpPr>
          <p:nvPr/>
        </p:nvSpPr>
        <p:spPr bwMode="auto">
          <a:xfrm>
            <a:off x="3862388" y="5078413"/>
            <a:ext cx="6143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000099"/>
                </a:solidFill>
                <a:latin typeface="Wingdings 3" charset="0"/>
                <a:sym typeface="Wingdings 3" charset="0"/>
              </a:rPr>
              <a:t></a:t>
            </a:r>
          </a:p>
        </p:txBody>
      </p:sp>
      <p:sp>
        <p:nvSpPr>
          <p:cNvPr id="2074" name="Rectangle 111"/>
          <p:cNvSpPr>
            <a:spLocks noChangeArrowheads="1"/>
          </p:cNvSpPr>
          <p:nvPr/>
        </p:nvSpPr>
        <p:spPr bwMode="auto">
          <a:xfrm>
            <a:off x="5767388" y="5078413"/>
            <a:ext cx="6143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000099"/>
                </a:solidFill>
                <a:latin typeface="Wingdings 3" charset="0"/>
                <a:sym typeface="Wingdings 3" charset="0"/>
              </a:rPr>
              <a:t></a:t>
            </a:r>
          </a:p>
        </p:txBody>
      </p:sp>
      <p:sp>
        <p:nvSpPr>
          <p:cNvPr id="2075" name="Rectangle 116"/>
          <p:cNvSpPr>
            <a:spLocks noChangeArrowheads="1"/>
          </p:cNvSpPr>
          <p:nvPr/>
        </p:nvSpPr>
        <p:spPr bwMode="auto">
          <a:xfrm>
            <a:off x="2470150" y="5057775"/>
            <a:ext cx="11303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Output = x</a:t>
            </a:r>
          </a:p>
        </p:txBody>
      </p:sp>
      <p:sp>
        <p:nvSpPr>
          <p:cNvPr id="2076" name="Rectangle 117"/>
          <p:cNvSpPr>
            <a:spLocks noChangeArrowheads="1"/>
          </p:cNvSpPr>
          <p:nvPr/>
        </p:nvSpPr>
        <p:spPr bwMode="auto">
          <a:xfrm>
            <a:off x="1223963" y="5057775"/>
            <a:ext cx="9667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r"/>
            <a:r>
              <a:rPr lang="en-US" sz="1600">
                <a:latin typeface="Helvetica" charset="0"/>
              </a:rPr>
              <a:t>Input = y</a:t>
            </a:r>
          </a:p>
        </p:txBody>
      </p:sp>
      <p:sp>
        <p:nvSpPr>
          <p:cNvPr id="2077" name="Rectangle 118"/>
          <p:cNvSpPr>
            <a:spLocks noChangeArrowheads="1"/>
          </p:cNvSpPr>
          <p:nvPr/>
        </p:nvSpPr>
        <p:spPr bwMode="auto">
          <a:xfrm>
            <a:off x="6534150" y="4537075"/>
            <a:ext cx="12588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State = </a:t>
            </a:r>
            <a:r>
              <a:rPr lang="en-US" sz="1600">
                <a:latin typeface="Courier New" charset="0"/>
              </a:rPr>
              <a:t>nop</a:t>
            </a:r>
          </a:p>
        </p:txBody>
      </p:sp>
      <p:sp>
        <p:nvSpPr>
          <p:cNvPr id="2078" name="Rectangle 119"/>
          <p:cNvSpPr>
            <a:spLocks noChangeArrowheads="1"/>
          </p:cNvSpPr>
          <p:nvPr/>
        </p:nvSpPr>
        <p:spPr bwMode="auto">
          <a:xfrm>
            <a:off x="7270750" y="5070475"/>
            <a:ext cx="1395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latin typeface="Helvetica" charset="0"/>
              </a:rPr>
              <a:t>Output = </a:t>
            </a:r>
            <a:r>
              <a:rPr lang="en-US" sz="1600">
                <a:latin typeface="Courier New" charset="0"/>
              </a:rPr>
              <a:t>nop</a:t>
            </a:r>
          </a:p>
        </p:txBody>
      </p:sp>
      <p:sp>
        <p:nvSpPr>
          <p:cNvPr id="2079" name="Rectangle 122"/>
          <p:cNvSpPr>
            <a:spLocks noChangeArrowheads="1"/>
          </p:cNvSpPr>
          <p:nvPr/>
        </p:nvSpPr>
        <p:spPr bwMode="auto">
          <a:xfrm>
            <a:off x="1428750" y="6100763"/>
            <a:ext cx="7429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charset="0"/>
              </a:rPr>
              <a:t>stall </a:t>
            </a:r>
          </a:p>
          <a:p>
            <a:r>
              <a:rPr lang="en-US" sz="1600">
                <a:latin typeface="Helvetica" charset="0"/>
              </a:rPr>
              <a:t>= 0</a:t>
            </a:r>
          </a:p>
        </p:txBody>
      </p:sp>
      <p:sp>
        <p:nvSpPr>
          <p:cNvPr id="2080" name="Rectangle 123"/>
          <p:cNvSpPr>
            <a:spLocks noChangeArrowheads="1"/>
          </p:cNvSpPr>
          <p:nvPr/>
        </p:nvSpPr>
        <p:spPr bwMode="auto">
          <a:xfrm>
            <a:off x="2419350" y="6100763"/>
            <a:ext cx="838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charset="0"/>
              </a:rPr>
              <a:t>bubble</a:t>
            </a:r>
          </a:p>
          <a:p>
            <a:pPr algn="r"/>
            <a:r>
              <a:rPr lang="en-US" sz="1600">
                <a:latin typeface="Helvetica" charset="0"/>
              </a:rPr>
              <a:t>= 1</a:t>
            </a:r>
          </a:p>
        </p:txBody>
      </p:sp>
      <p:sp>
        <p:nvSpPr>
          <p:cNvPr id="2081" name="Rectangle 124"/>
          <p:cNvSpPr>
            <a:spLocks noChangeArrowheads="1"/>
          </p:cNvSpPr>
          <p:nvPr/>
        </p:nvSpPr>
        <p:spPr bwMode="auto">
          <a:xfrm>
            <a:off x="76200" y="19050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charset="0"/>
              </a:rPr>
              <a:t>(a) Normal</a:t>
            </a:r>
          </a:p>
        </p:txBody>
      </p:sp>
      <p:sp>
        <p:nvSpPr>
          <p:cNvPr id="2082" name="Rectangle 125"/>
          <p:cNvSpPr>
            <a:spLocks noChangeArrowheads="1"/>
          </p:cNvSpPr>
          <p:nvPr/>
        </p:nvSpPr>
        <p:spPr bwMode="auto">
          <a:xfrm>
            <a:off x="76200" y="41148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charset="0"/>
              </a:rPr>
              <a:t>(b) Stall</a:t>
            </a:r>
          </a:p>
        </p:txBody>
      </p:sp>
      <p:sp>
        <p:nvSpPr>
          <p:cNvPr id="2083" name="Rectangle 126"/>
          <p:cNvSpPr>
            <a:spLocks noChangeArrowheads="1"/>
          </p:cNvSpPr>
          <p:nvPr/>
        </p:nvSpPr>
        <p:spPr bwMode="auto">
          <a:xfrm>
            <a:off x="76200" y="6477000"/>
            <a:ext cx="1219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600">
                <a:latin typeface="Helvetica" charset="0"/>
              </a:rPr>
              <a:t>(c) Bubble</a:t>
            </a:r>
          </a:p>
        </p:txBody>
      </p:sp>
      <p:grpSp>
        <p:nvGrpSpPr>
          <p:cNvPr id="2084" name="Group 130"/>
          <p:cNvGrpSpPr>
            <a:grpSpLocks/>
          </p:cNvGrpSpPr>
          <p:nvPr/>
        </p:nvGrpSpPr>
        <p:grpSpPr bwMode="auto">
          <a:xfrm>
            <a:off x="1752600" y="457200"/>
            <a:ext cx="1143000" cy="1524000"/>
            <a:chOff x="1104" y="288"/>
            <a:chExt cx="720" cy="960"/>
          </a:xfrm>
        </p:grpSpPr>
        <p:sp>
          <p:nvSpPr>
            <p:cNvPr id="2107" name="Rectangle 40"/>
            <p:cNvSpPr>
              <a:spLocks noChangeArrowheads="1"/>
            </p:cNvSpPr>
            <p:nvPr/>
          </p:nvSpPr>
          <p:spPr bwMode="auto">
            <a:xfrm>
              <a:off x="1392" y="288"/>
              <a:ext cx="144" cy="81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Helvetica" charset="0"/>
                </a:rPr>
                <a:t>x</a:t>
              </a:r>
            </a:p>
          </p:txBody>
        </p:sp>
        <p:sp>
          <p:nvSpPr>
            <p:cNvPr id="2108" name="Freeform 77"/>
            <p:cNvSpPr>
              <a:spLocks/>
            </p:cNvSpPr>
            <p:nvPr/>
          </p:nvSpPr>
          <p:spPr bwMode="auto">
            <a:xfrm>
              <a:off x="1248" y="1104"/>
              <a:ext cx="192" cy="144"/>
            </a:xfrm>
            <a:custGeom>
              <a:avLst/>
              <a:gdLst>
                <a:gd name="T0" fmla="*/ 192 w 192"/>
                <a:gd name="T1" fmla="*/ 0 h 144"/>
                <a:gd name="T2" fmla="*/ 144 w 192"/>
                <a:gd name="T3" fmla="*/ 144 h 144"/>
                <a:gd name="T4" fmla="*/ 0 w 192"/>
                <a:gd name="T5" fmla="*/ 144 h 144"/>
                <a:gd name="T6" fmla="*/ 0 60000 65536"/>
                <a:gd name="T7" fmla="*/ 0 60000 65536"/>
                <a:gd name="T8" fmla="*/ 0 60000 65536"/>
                <a:gd name="T9" fmla="*/ 0 w 192"/>
                <a:gd name="T10" fmla="*/ 0 h 144"/>
                <a:gd name="T11" fmla="*/ 192 w 19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44">
                  <a:moveTo>
                    <a:pt x="192" y="0"/>
                  </a:moveTo>
                  <a:lnTo>
                    <a:pt x="144" y="144"/>
                  </a:lnTo>
                  <a:lnTo>
                    <a:pt x="0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9" name="Freeform 78"/>
            <p:cNvSpPr>
              <a:spLocks/>
            </p:cNvSpPr>
            <p:nvPr/>
          </p:nvSpPr>
          <p:spPr bwMode="auto">
            <a:xfrm flipH="1">
              <a:off x="1488" y="1104"/>
              <a:ext cx="192" cy="144"/>
            </a:xfrm>
            <a:custGeom>
              <a:avLst/>
              <a:gdLst>
                <a:gd name="T0" fmla="*/ 192 w 192"/>
                <a:gd name="T1" fmla="*/ 0 h 144"/>
                <a:gd name="T2" fmla="*/ 144 w 192"/>
                <a:gd name="T3" fmla="*/ 144 h 144"/>
                <a:gd name="T4" fmla="*/ 0 w 192"/>
                <a:gd name="T5" fmla="*/ 144 h 144"/>
                <a:gd name="T6" fmla="*/ 0 60000 65536"/>
                <a:gd name="T7" fmla="*/ 0 60000 65536"/>
                <a:gd name="T8" fmla="*/ 0 60000 65536"/>
                <a:gd name="T9" fmla="*/ 0 w 192"/>
                <a:gd name="T10" fmla="*/ 0 h 144"/>
                <a:gd name="T11" fmla="*/ 192 w 19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44">
                  <a:moveTo>
                    <a:pt x="192" y="0"/>
                  </a:moveTo>
                  <a:lnTo>
                    <a:pt x="144" y="144"/>
                  </a:lnTo>
                  <a:lnTo>
                    <a:pt x="0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10" name="AutoShape 128"/>
            <p:cNvSpPr>
              <a:spLocks noChangeArrowheads="1"/>
            </p:cNvSpPr>
            <p:nvPr/>
          </p:nvSpPr>
          <p:spPr bwMode="auto">
            <a:xfrm>
              <a:off x="1104" y="624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11" name="AutoShape 129"/>
            <p:cNvSpPr>
              <a:spLocks noChangeArrowheads="1"/>
            </p:cNvSpPr>
            <p:nvPr/>
          </p:nvSpPr>
          <p:spPr bwMode="auto">
            <a:xfrm>
              <a:off x="1536" y="624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85" name="Group 159"/>
          <p:cNvGrpSpPr>
            <a:grpSpLocks/>
          </p:cNvGrpSpPr>
          <p:nvPr/>
        </p:nvGrpSpPr>
        <p:grpSpPr bwMode="auto">
          <a:xfrm>
            <a:off x="6477000" y="457200"/>
            <a:ext cx="1143000" cy="1295400"/>
            <a:chOff x="4080" y="288"/>
            <a:chExt cx="720" cy="816"/>
          </a:xfrm>
        </p:grpSpPr>
        <p:sp>
          <p:nvSpPr>
            <p:cNvPr id="2104" name="Rectangle 132"/>
            <p:cNvSpPr>
              <a:spLocks noChangeArrowheads="1"/>
            </p:cNvSpPr>
            <p:nvPr/>
          </p:nvSpPr>
          <p:spPr bwMode="auto">
            <a:xfrm>
              <a:off x="4368" y="288"/>
              <a:ext cx="144" cy="816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Helvetica" charset="0"/>
                </a:rPr>
                <a:t>y</a:t>
              </a:r>
            </a:p>
          </p:txBody>
        </p:sp>
        <p:sp>
          <p:nvSpPr>
            <p:cNvPr id="2105" name="AutoShape 135"/>
            <p:cNvSpPr>
              <a:spLocks noChangeArrowheads="1"/>
            </p:cNvSpPr>
            <p:nvPr/>
          </p:nvSpPr>
          <p:spPr bwMode="auto">
            <a:xfrm>
              <a:off x="4080" y="624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6" name="AutoShape 136"/>
            <p:cNvSpPr>
              <a:spLocks noChangeArrowheads="1"/>
            </p:cNvSpPr>
            <p:nvPr/>
          </p:nvSpPr>
          <p:spPr bwMode="auto">
            <a:xfrm>
              <a:off x="4512" y="624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86" name="Group 138"/>
          <p:cNvGrpSpPr>
            <a:grpSpLocks/>
          </p:cNvGrpSpPr>
          <p:nvPr/>
        </p:nvGrpSpPr>
        <p:grpSpPr bwMode="auto">
          <a:xfrm>
            <a:off x="1752600" y="2743200"/>
            <a:ext cx="1143000" cy="1524000"/>
            <a:chOff x="1104" y="288"/>
            <a:chExt cx="720" cy="960"/>
          </a:xfrm>
        </p:grpSpPr>
        <p:sp>
          <p:nvSpPr>
            <p:cNvPr id="2099" name="Rectangle 139"/>
            <p:cNvSpPr>
              <a:spLocks noChangeArrowheads="1"/>
            </p:cNvSpPr>
            <p:nvPr/>
          </p:nvSpPr>
          <p:spPr bwMode="auto">
            <a:xfrm>
              <a:off x="1392" y="288"/>
              <a:ext cx="144" cy="81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Helvetica" charset="0"/>
                </a:rPr>
                <a:t>x</a:t>
              </a:r>
            </a:p>
          </p:txBody>
        </p:sp>
        <p:sp>
          <p:nvSpPr>
            <p:cNvPr id="2100" name="Freeform 140"/>
            <p:cNvSpPr>
              <a:spLocks/>
            </p:cNvSpPr>
            <p:nvPr/>
          </p:nvSpPr>
          <p:spPr bwMode="auto">
            <a:xfrm>
              <a:off x="1248" y="1104"/>
              <a:ext cx="192" cy="144"/>
            </a:xfrm>
            <a:custGeom>
              <a:avLst/>
              <a:gdLst>
                <a:gd name="T0" fmla="*/ 192 w 192"/>
                <a:gd name="T1" fmla="*/ 0 h 144"/>
                <a:gd name="T2" fmla="*/ 144 w 192"/>
                <a:gd name="T3" fmla="*/ 144 h 144"/>
                <a:gd name="T4" fmla="*/ 0 w 192"/>
                <a:gd name="T5" fmla="*/ 144 h 144"/>
                <a:gd name="T6" fmla="*/ 0 60000 65536"/>
                <a:gd name="T7" fmla="*/ 0 60000 65536"/>
                <a:gd name="T8" fmla="*/ 0 60000 65536"/>
                <a:gd name="T9" fmla="*/ 0 w 192"/>
                <a:gd name="T10" fmla="*/ 0 h 144"/>
                <a:gd name="T11" fmla="*/ 192 w 19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44">
                  <a:moveTo>
                    <a:pt x="192" y="0"/>
                  </a:moveTo>
                  <a:lnTo>
                    <a:pt x="144" y="144"/>
                  </a:lnTo>
                  <a:lnTo>
                    <a:pt x="0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Freeform 141"/>
            <p:cNvSpPr>
              <a:spLocks/>
            </p:cNvSpPr>
            <p:nvPr/>
          </p:nvSpPr>
          <p:spPr bwMode="auto">
            <a:xfrm flipH="1">
              <a:off x="1488" y="1104"/>
              <a:ext cx="192" cy="144"/>
            </a:xfrm>
            <a:custGeom>
              <a:avLst/>
              <a:gdLst>
                <a:gd name="T0" fmla="*/ 192 w 192"/>
                <a:gd name="T1" fmla="*/ 0 h 144"/>
                <a:gd name="T2" fmla="*/ 144 w 192"/>
                <a:gd name="T3" fmla="*/ 144 h 144"/>
                <a:gd name="T4" fmla="*/ 0 w 192"/>
                <a:gd name="T5" fmla="*/ 144 h 144"/>
                <a:gd name="T6" fmla="*/ 0 60000 65536"/>
                <a:gd name="T7" fmla="*/ 0 60000 65536"/>
                <a:gd name="T8" fmla="*/ 0 60000 65536"/>
                <a:gd name="T9" fmla="*/ 0 w 192"/>
                <a:gd name="T10" fmla="*/ 0 h 144"/>
                <a:gd name="T11" fmla="*/ 192 w 19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44">
                  <a:moveTo>
                    <a:pt x="192" y="0"/>
                  </a:moveTo>
                  <a:lnTo>
                    <a:pt x="144" y="144"/>
                  </a:lnTo>
                  <a:lnTo>
                    <a:pt x="0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AutoShape 142"/>
            <p:cNvSpPr>
              <a:spLocks noChangeArrowheads="1"/>
            </p:cNvSpPr>
            <p:nvPr/>
          </p:nvSpPr>
          <p:spPr bwMode="auto">
            <a:xfrm>
              <a:off x="1104" y="624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3" name="AutoShape 143"/>
            <p:cNvSpPr>
              <a:spLocks noChangeArrowheads="1"/>
            </p:cNvSpPr>
            <p:nvPr/>
          </p:nvSpPr>
          <p:spPr bwMode="auto">
            <a:xfrm>
              <a:off x="1536" y="624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87" name="Group 158"/>
          <p:cNvGrpSpPr>
            <a:grpSpLocks/>
          </p:cNvGrpSpPr>
          <p:nvPr/>
        </p:nvGrpSpPr>
        <p:grpSpPr bwMode="auto">
          <a:xfrm>
            <a:off x="6477000" y="2743200"/>
            <a:ext cx="1143000" cy="1295400"/>
            <a:chOff x="4080" y="1728"/>
            <a:chExt cx="720" cy="816"/>
          </a:xfrm>
        </p:grpSpPr>
        <p:sp>
          <p:nvSpPr>
            <p:cNvPr id="2096" name="Rectangle 145"/>
            <p:cNvSpPr>
              <a:spLocks noChangeArrowheads="1"/>
            </p:cNvSpPr>
            <p:nvPr/>
          </p:nvSpPr>
          <p:spPr bwMode="auto">
            <a:xfrm>
              <a:off x="4368" y="1728"/>
              <a:ext cx="144" cy="81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Helvetica" charset="0"/>
                </a:rPr>
                <a:t>x</a:t>
              </a:r>
            </a:p>
          </p:txBody>
        </p:sp>
        <p:sp>
          <p:nvSpPr>
            <p:cNvPr id="2097" name="AutoShape 146"/>
            <p:cNvSpPr>
              <a:spLocks noChangeArrowheads="1"/>
            </p:cNvSpPr>
            <p:nvPr/>
          </p:nvSpPr>
          <p:spPr bwMode="auto">
            <a:xfrm>
              <a:off x="4080" y="2064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8" name="AutoShape 147"/>
            <p:cNvSpPr>
              <a:spLocks noChangeArrowheads="1"/>
            </p:cNvSpPr>
            <p:nvPr/>
          </p:nvSpPr>
          <p:spPr bwMode="auto">
            <a:xfrm>
              <a:off x="4512" y="2064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88" name="Group 148"/>
          <p:cNvGrpSpPr>
            <a:grpSpLocks/>
          </p:cNvGrpSpPr>
          <p:nvPr/>
        </p:nvGrpSpPr>
        <p:grpSpPr bwMode="auto">
          <a:xfrm>
            <a:off x="1752600" y="5029200"/>
            <a:ext cx="1143000" cy="1524000"/>
            <a:chOff x="1104" y="288"/>
            <a:chExt cx="720" cy="960"/>
          </a:xfrm>
        </p:grpSpPr>
        <p:sp>
          <p:nvSpPr>
            <p:cNvPr id="2091" name="Rectangle 149"/>
            <p:cNvSpPr>
              <a:spLocks noChangeArrowheads="1"/>
            </p:cNvSpPr>
            <p:nvPr/>
          </p:nvSpPr>
          <p:spPr bwMode="auto">
            <a:xfrm>
              <a:off x="1392" y="288"/>
              <a:ext cx="144" cy="81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Helvetica" charset="0"/>
                </a:rPr>
                <a:t>x</a:t>
              </a:r>
            </a:p>
          </p:txBody>
        </p:sp>
        <p:sp>
          <p:nvSpPr>
            <p:cNvPr id="2092" name="Freeform 150"/>
            <p:cNvSpPr>
              <a:spLocks/>
            </p:cNvSpPr>
            <p:nvPr/>
          </p:nvSpPr>
          <p:spPr bwMode="auto">
            <a:xfrm>
              <a:off x="1248" y="1104"/>
              <a:ext cx="192" cy="144"/>
            </a:xfrm>
            <a:custGeom>
              <a:avLst/>
              <a:gdLst>
                <a:gd name="T0" fmla="*/ 192 w 192"/>
                <a:gd name="T1" fmla="*/ 0 h 144"/>
                <a:gd name="T2" fmla="*/ 144 w 192"/>
                <a:gd name="T3" fmla="*/ 144 h 144"/>
                <a:gd name="T4" fmla="*/ 0 w 192"/>
                <a:gd name="T5" fmla="*/ 144 h 144"/>
                <a:gd name="T6" fmla="*/ 0 60000 65536"/>
                <a:gd name="T7" fmla="*/ 0 60000 65536"/>
                <a:gd name="T8" fmla="*/ 0 60000 65536"/>
                <a:gd name="T9" fmla="*/ 0 w 192"/>
                <a:gd name="T10" fmla="*/ 0 h 144"/>
                <a:gd name="T11" fmla="*/ 192 w 19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44">
                  <a:moveTo>
                    <a:pt x="192" y="0"/>
                  </a:moveTo>
                  <a:lnTo>
                    <a:pt x="144" y="144"/>
                  </a:lnTo>
                  <a:lnTo>
                    <a:pt x="0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Freeform 151"/>
            <p:cNvSpPr>
              <a:spLocks/>
            </p:cNvSpPr>
            <p:nvPr/>
          </p:nvSpPr>
          <p:spPr bwMode="auto">
            <a:xfrm flipH="1">
              <a:off x="1488" y="1104"/>
              <a:ext cx="192" cy="144"/>
            </a:xfrm>
            <a:custGeom>
              <a:avLst/>
              <a:gdLst>
                <a:gd name="T0" fmla="*/ 192 w 192"/>
                <a:gd name="T1" fmla="*/ 0 h 144"/>
                <a:gd name="T2" fmla="*/ 144 w 192"/>
                <a:gd name="T3" fmla="*/ 144 h 144"/>
                <a:gd name="T4" fmla="*/ 0 w 192"/>
                <a:gd name="T5" fmla="*/ 144 h 144"/>
                <a:gd name="T6" fmla="*/ 0 60000 65536"/>
                <a:gd name="T7" fmla="*/ 0 60000 65536"/>
                <a:gd name="T8" fmla="*/ 0 60000 65536"/>
                <a:gd name="T9" fmla="*/ 0 w 192"/>
                <a:gd name="T10" fmla="*/ 0 h 144"/>
                <a:gd name="T11" fmla="*/ 192 w 192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144">
                  <a:moveTo>
                    <a:pt x="192" y="0"/>
                  </a:moveTo>
                  <a:lnTo>
                    <a:pt x="144" y="144"/>
                  </a:lnTo>
                  <a:lnTo>
                    <a:pt x="0" y="14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triangl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AutoShape 152"/>
            <p:cNvSpPr>
              <a:spLocks noChangeArrowheads="1"/>
            </p:cNvSpPr>
            <p:nvPr/>
          </p:nvSpPr>
          <p:spPr bwMode="auto">
            <a:xfrm>
              <a:off x="1104" y="624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5" name="AutoShape 153"/>
            <p:cNvSpPr>
              <a:spLocks noChangeArrowheads="1"/>
            </p:cNvSpPr>
            <p:nvPr/>
          </p:nvSpPr>
          <p:spPr bwMode="auto">
            <a:xfrm>
              <a:off x="1536" y="624"/>
              <a:ext cx="288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9" name="AutoShape 156"/>
          <p:cNvSpPr>
            <a:spLocks noChangeArrowheads="1"/>
          </p:cNvSpPr>
          <p:nvPr/>
        </p:nvSpPr>
        <p:spPr bwMode="auto">
          <a:xfrm>
            <a:off x="6477000" y="55626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90" name="AutoShape 157"/>
          <p:cNvSpPr>
            <a:spLocks noChangeArrowheads="1"/>
          </p:cNvSpPr>
          <p:nvPr/>
        </p:nvSpPr>
        <p:spPr bwMode="auto">
          <a:xfrm>
            <a:off x="7162800" y="5562600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95</Words>
  <Application>Microsoft Macintosh PowerPoint</Application>
  <PresentationFormat>On-screen Show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Times New Roman</vt:lpstr>
      <vt:lpstr>Arial</vt:lpstr>
      <vt:lpstr>Calibri</vt:lpstr>
      <vt:lpstr>Helvetica</vt:lpstr>
      <vt:lpstr>Wingdings 3</vt:lpstr>
      <vt:lpstr>Courier New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15</cp:revision>
  <dcterms:created xsi:type="dcterms:W3CDTF">2002-02-10T21:42:46Z</dcterms:created>
  <dcterms:modified xsi:type="dcterms:W3CDTF">2014-06-16T17:49:11Z</dcterms:modified>
</cp:coreProperties>
</file>